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8"/>
  </p:notesMasterIdLst>
  <p:sldIdLst>
    <p:sldId id="275" r:id="rId2"/>
    <p:sldId id="305" r:id="rId3"/>
    <p:sldId id="336" r:id="rId4"/>
    <p:sldId id="337" r:id="rId5"/>
    <p:sldId id="339" r:id="rId6"/>
    <p:sldId id="334" r:id="rId7"/>
    <p:sldId id="274" r:id="rId8"/>
    <p:sldId id="349" r:id="rId9"/>
    <p:sldId id="320" r:id="rId10"/>
    <p:sldId id="316" r:id="rId11"/>
    <p:sldId id="287" r:id="rId12"/>
    <p:sldId id="309" r:id="rId13"/>
    <p:sldId id="284" r:id="rId14"/>
    <p:sldId id="314" r:id="rId15"/>
    <p:sldId id="278" r:id="rId16"/>
    <p:sldId id="286" r:id="rId17"/>
    <p:sldId id="283" r:id="rId18"/>
    <p:sldId id="288" r:id="rId19"/>
    <p:sldId id="289" r:id="rId20"/>
    <p:sldId id="318" r:id="rId21"/>
    <p:sldId id="326" r:id="rId22"/>
    <p:sldId id="327" r:id="rId23"/>
    <p:sldId id="292" r:id="rId24"/>
    <p:sldId id="323" r:id="rId25"/>
    <p:sldId id="291" r:id="rId26"/>
    <p:sldId id="321" r:id="rId27"/>
    <p:sldId id="333" r:id="rId28"/>
    <p:sldId id="295" r:id="rId29"/>
    <p:sldId id="301" r:id="rId30"/>
    <p:sldId id="296" r:id="rId31"/>
    <p:sldId id="303" r:id="rId32"/>
    <p:sldId id="344" r:id="rId33"/>
    <p:sldId id="345" r:id="rId34"/>
    <p:sldId id="346" r:id="rId35"/>
    <p:sldId id="347" r:id="rId36"/>
    <p:sldId id="340" r:id="rId37"/>
    <p:sldId id="341" r:id="rId38"/>
    <p:sldId id="342" r:id="rId39"/>
    <p:sldId id="343" r:id="rId40"/>
    <p:sldId id="348" r:id="rId41"/>
    <p:sldId id="332" r:id="rId42"/>
    <p:sldId id="310" r:id="rId43"/>
    <p:sldId id="317" r:id="rId44"/>
    <p:sldId id="302" r:id="rId45"/>
    <p:sldId id="306" r:id="rId46"/>
    <p:sldId id="331" r:id="rId4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2A2RB0YjuyKNr3H36QmR1g==" hashData="rsqeb0mB1GHcJi/OBD8+f7T0WR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1528"/>
    <a:srgbClr val="7498DA"/>
    <a:srgbClr val="000000"/>
    <a:srgbClr val="F16B78"/>
    <a:srgbClr val="EE505F"/>
    <a:srgbClr val="D41240"/>
    <a:srgbClr val="E9D39B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22" autoAdjust="0"/>
    <p:restoredTop sz="94624" autoAdjust="0"/>
  </p:normalViewPr>
  <p:slideViewPr>
    <p:cSldViewPr>
      <p:cViewPr>
        <p:scale>
          <a:sx n="66" d="100"/>
          <a:sy n="66" d="100"/>
        </p:scale>
        <p:origin x="-1646" y="-4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6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4C84E22-8012-4886-943A-FDBB34E336B5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ACED564-E5B5-489F-820E-A44568E145F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586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01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413AF80-0C2C-4241-9C62-E209058FE15E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12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B44521D-599B-4646-A152-712D3B7EABA4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22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E6FBB9F-6E8B-4132-A75A-19AF34BBE606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32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EF70C0C-F484-413A-9D79-B636A30B44B1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42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0D75698-520C-4F7D-8614-F20559886E83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53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750EA82-32D4-410F-AB4E-A5AE32B3F206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63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B0CE672-C318-4729-B04B-4C7ED4A4EEB5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73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2005A8A-7B9E-442F-AF68-87EB83DAF409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83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549B5AF-E186-4B99-ABE8-C53BD1E4B8CD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93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1725E02-9B03-4BEE-BCD5-45831FD75673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04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D8F736B-715F-45E0-ADED-9F74DA04AF41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14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031F7BD-B80D-4104-91F7-655F702374A0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24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8C55D1C-EF8C-4DFD-8A9F-5497D0523386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34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C5326C-A50B-48AA-9BF0-A1F1D6A5D862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45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6CD82D9-CCC5-4366-81A0-A7510DCCE870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55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7FC8B36-382A-4EC2-A6E1-5A818E13CBE5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65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D938FBE-4A02-49EC-AD3E-E11BBBDB6EF6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75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6B933D-D4CA-4B3A-BB7A-487F82142152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44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79669-C794-419B-BA67-BE96FFDE0C08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5CC14-47A9-46BE-9588-249C19DBB71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275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D1501-A9AC-491E-A9A0-24B96018F0C0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AF995-0B40-418C-899D-332123FEC36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910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A24F1-6729-4084-8E4E-BC58FFBC740E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74003-865C-4193-9DD0-348652AC3AA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780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AC60C-9585-44E3-91E6-2F919080E7BB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DF186-FCEB-479C-A94A-22196A83FD5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982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F30AF-0AB1-45D5-8286-B807417D7434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A2592-243B-4739-8069-7C4DCA58AB9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0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51E98-B0E6-4F71-9EC5-93FA4FBA7CFC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42E4A-30E2-4B77-8ADA-48EEE5536BB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6956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B9645-D37F-4848-A4A9-0DF0E1ECA60F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1BF16-28EF-46C7-84F1-76989A3C8CE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526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2E6A3-36EA-46E7-BAF5-3ABE7B94D211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72551-11A5-4213-AD33-994ED852C42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1587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0713AD-F711-4915-8F06-1BB266B082E1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AFD5B-206E-4CD4-A7E2-5855D89A7A4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403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724A5-6B71-4D0B-A60A-003BCF79500C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40BD3-E1E1-428C-8037-4EB9C43EE12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256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F8A8F-AB5E-48CC-9907-9474E546549A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F0EE9-3C36-4238-983C-F82649E7F94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29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CE21410-FF9F-46FE-BCC3-F4527B2EE332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77ED4D-9B45-4A49-96F5-7AD68169F04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antarel\Desktop\Lieu = Paris - NOTRE DAME\2019-04-19-dessin-une-cfp-france-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41275"/>
            <a:ext cx="9010650" cy="67754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2" descr="C:\Users\cantarel\Pictures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100" y="161925"/>
            <a:ext cx="4467225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cantarel\Desktop\coq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684713"/>
            <a:ext cx="1760537" cy="217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stSnd>
        <p:snd r:embed="rId3" name="Z - Adagio For String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 descr="https://messageriepro3.orange.fr/bbox/mail/get_relative.php?img=cid:16e994069a9dae5b44a1"/>
          <p:cNvSpPr>
            <a:spLocks noChangeAspect="1" noChangeArrowheads="1"/>
          </p:cNvSpPr>
          <p:nvPr/>
        </p:nvSpPr>
        <p:spPr bwMode="auto">
          <a:xfrm>
            <a:off x="4430713" y="12461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3075" name="Picture 3" descr="C:\Users\cantarel\Desktop\Lieu = Paris - NOTRE DAME\28 - Copi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58738"/>
            <a:ext cx="8988425" cy="67405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cantarel\Desktop\Lieu = Paris - NOTRE DAME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" y="39688"/>
            <a:ext cx="9023350" cy="67786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cantarel\Desktop\Lieu = Paris - NOTRE DAME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094788" cy="68199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cantarel\Desktop\Lieu = Paris - NOTRE DAME\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20638"/>
            <a:ext cx="9077325" cy="68167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cantarel\Desktop\Lieu = Paris - NOTRE DAME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8" y="53975"/>
            <a:ext cx="8988425" cy="674211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oneTexte 1"/>
          <p:cNvSpPr txBox="1">
            <a:spLocks noChangeArrowheads="1"/>
          </p:cNvSpPr>
          <p:nvPr/>
        </p:nvSpPr>
        <p:spPr bwMode="auto">
          <a:xfrm>
            <a:off x="5580063" y="1412875"/>
            <a:ext cx="307657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>
                <a:solidFill>
                  <a:schemeClr val="bg1"/>
                </a:solidFill>
              </a:rPr>
              <a:t>PARIS - l’île de la Cité : </a:t>
            </a:r>
          </a:p>
          <a:p>
            <a:endParaRPr lang="fr-FR" sz="2000">
              <a:solidFill>
                <a:schemeClr val="bg1"/>
              </a:solidFill>
            </a:endParaRPr>
          </a:p>
          <a:p>
            <a:r>
              <a:rPr lang="fr-FR" sz="2000">
                <a:solidFill>
                  <a:schemeClr val="bg1"/>
                </a:solidFill>
              </a:rPr>
              <a:t>Cathédrale Notre-Dame,</a:t>
            </a:r>
          </a:p>
          <a:p>
            <a:endParaRPr lang="fr-FR" sz="2000">
              <a:solidFill>
                <a:schemeClr val="bg1"/>
              </a:solidFill>
            </a:endParaRPr>
          </a:p>
          <a:p>
            <a:r>
              <a:rPr lang="fr-FR" sz="2000">
                <a:solidFill>
                  <a:schemeClr val="bg1"/>
                </a:solidFill>
              </a:rPr>
              <a:t>le lundi 15 Avril 2019</a:t>
            </a:r>
          </a:p>
          <a:p>
            <a:r>
              <a:rPr lang="fr-FR" sz="2000">
                <a:solidFill>
                  <a:schemeClr val="bg1"/>
                </a:solidFill>
              </a:rPr>
              <a:t>peu avant 19 heures…</a:t>
            </a:r>
          </a:p>
        </p:txBody>
      </p:sp>
      <p:pic>
        <p:nvPicPr>
          <p:cNvPr id="8195" name="Picture 2" descr="C:\Users\cantarel\Desktop\Downloads\D4ONF4pXoAE_wM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100013"/>
            <a:ext cx="4437063" cy="66579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Users\cantarel\Desktop\Downloads\c5d9148_TfT3g04FMPwxOGudC4TRmqE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58738"/>
            <a:ext cx="8966200" cy="67405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cantarel\Desktop\Downloads\dame-cathedral-is-burning-69a1-diapor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8" y="34925"/>
            <a:ext cx="9013825" cy="67611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cantarel\Desktop\Downloads\NINTCHDBPICT0004832974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425" y="58738"/>
            <a:ext cx="4883150" cy="67405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 descr="https://messageriepro3.orange.fr/bbox/mail/get_relative.php?img=cid:16e994069a9dae5b44a1"/>
          <p:cNvSpPr>
            <a:spLocks noChangeAspect="1" noChangeArrowheads="1"/>
          </p:cNvSpPr>
          <p:nvPr/>
        </p:nvSpPr>
        <p:spPr bwMode="auto">
          <a:xfrm>
            <a:off x="4430713" y="12461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12291" name="Picture 2" descr="C:\Users\cantarel\Desktop\Lieu = Paris - NOTRE DAME\pourquoi-incendie-notre-dame-paris-choc-autant-mon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423863"/>
            <a:ext cx="8972550" cy="59817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cantarel\Desktop\Downloads\69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42375" cy="66262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 descr="https://messageriepro3.orange.fr/bbox/mail/get_relative.php?img=cid:16e994069a9dae5b44a1"/>
          <p:cNvSpPr>
            <a:spLocks noChangeAspect="1" noChangeArrowheads="1"/>
          </p:cNvSpPr>
          <p:nvPr/>
        </p:nvSpPr>
        <p:spPr bwMode="auto">
          <a:xfrm>
            <a:off x="4430713" y="12461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14339" name="Picture 2" descr="C:\Users\cantarel\Desktop\Lieu = Paris - NOTRE DAME\1211687-000_1fo2t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25450"/>
            <a:ext cx="8978900" cy="59785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cantarel\Desktop\Downloads\Notre-Dame-fi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115888"/>
            <a:ext cx="8829675" cy="66262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https://messageriepro3.orange.fr/bbox/mail/get_relative.php?img=cid:16e994069a9dae5b44a1"/>
          <p:cNvSpPr>
            <a:spLocks noChangeAspect="1" noChangeArrowheads="1"/>
          </p:cNvSpPr>
          <p:nvPr/>
        </p:nvSpPr>
        <p:spPr bwMode="auto">
          <a:xfrm>
            <a:off x="4430713" y="12461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16387" name="Picture 2" descr="C:\Users\cantarel\Desktop\Lieu = Paris - NOTRE DAME\Incendie-Notre-Dame-de-Paris-1122x7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" y="574675"/>
            <a:ext cx="8893175" cy="57086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cantarel\Desktop\Lieu = Paris - NOTRE DAME\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8" y="620713"/>
            <a:ext cx="9015412" cy="56165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cantarel\Desktop\Lieu = Paris - NOTRE DAME\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41325"/>
            <a:ext cx="8923338" cy="59753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C:\Users\cantarel\Desktop\Lieu = Paris - NOTRE DAME\Large_incendie notre dame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" y="434975"/>
            <a:ext cx="8985250" cy="59880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cantarel\Desktop\Lieu = Paris - NOTRE DAME\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15729"/>
          <a:stretch>
            <a:fillRect/>
          </a:stretch>
        </p:blipFill>
        <p:spPr bwMode="auto">
          <a:xfrm>
            <a:off x="90488" y="1190625"/>
            <a:ext cx="8963025" cy="44767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cantarel\Desktop\Downloads\fogo-notre-dame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3" y="82550"/>
            <a:ext cx="8931275" cy="66929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cantarel\Desktop\Lieu = Paris - NOTRE DAME\661_magic-article-actu_e51_242_24c672ed69ef5a5fe8a83e0900_incendie-de-notre-dame-le-coq-de-la-fleche-a-ete-retrouve-dans-les-decombres e5124224c672ed69ef5a5fe8a83e0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1438"/>
            <a:ext cx="9094788" cy="41751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cantarel\Desktop\Lieu = Paris - NOTRE DAME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" y="908050"/>
            <a:ext cx="8959850" cy="50419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cantarel\Desktop\Lieu = Paris - NOTRE DAME\incendie-a-notre-dame-de-paris-au-coeur-du-brasier-avec-les-pompiers-vide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8" y="1674813"/>
            <a:ext cx="9026525" cy="34385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cantarel\Desktop\Downloads\1211901-checknews-prodlibe-2019-0560-incendie-notre-da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81013"/>
            <a:ext cx="8858250" cy="58959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C:\Users\cantarel\Desktop\Lieu = Paris - NOTRE DAME\d448b8a82a17859553661133992b9eb4-incendie-de-notre-dame-de-paris-ce-que-l-sai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889000"/>
            <a:ext cx="8988425" cy="5080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cantarel\Desktop\Downloads\calb10908xx_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8" y="93663"/>
            <a:ext cx="8874125" cy="66706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cantarel\Desktop\Lieu = Paris - NOTRE DAME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" y="58738"/>
            <a:ext cx="8985250" cy="67405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cantarel\Desktop\Lieu = Paris - NOTRE DAME\000_1fo5hf_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836613"/>
            <a:ext cx="8928100" cy="50403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cantarel\Desktop\Lieu = Paris - NOTRE DAME\8054901_9051c868-606a-11e9-991c-3e41a6b76df5-1_1000x6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8" y="476250"/>
            <a:ext cx="8942387" cy="558958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2" descr="https://messageriepro3.orange.fr/bbox/mail/get_relative.php?img=cid:16e994069a9dae5b44a1"/>
          <p:cNvSpPr>
            <a:spLocks noChangeAspect="1" noChangeArrowheads="1"/>
          </p:cNvSpPr>
          <p:nvPr/>
        </p:nvSpPr>
        <p:spPr bwMode="auto">
          <a:xfrm>
            <a:off x="4430713" y="12461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31747" name="Picture 2" descr="C:\Users\cantarel\Desktop\Lieu = Paris - NOTRE DAME\400-pompiers-ont-lutte-pour-venir-a-bout-de-l-incendie-qui-a-ravage-notre-dame-de-paris-au-petit-matin-le-calme-etait-revenu-750x3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8" y="1165225"/>
            <a:ext cx="8963025" cy="44831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cantarel\Desktop\Lieu = Paris - NOTRE DAME\56306899_406738249907749_789021148102027053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96838"/>
            <a:ext cx="5400675" cy="6664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ZoneTexte 2"/>
          <p:cNvSpPr txBox="1">
            <a:spLocks noChangeArrowheads="1"/>
          </p:cNvSpPr>
          <p:nvPr/>
        </p:nvSpPr>
        <p:spPr bwMode="auto">
          <a:xfrm>
            <a:off x="5651500" y="2349500"/>
            <a:ext cx="2016125" cy="460375"/>
          </a:xfrm>
          <a:prstGeom prst="rect">
            <a:avLst/>
          </a:prstGeom>
          <a:solidFill>
            <a:srgbClr val="0000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FR" sz="2400" b="1">
                <a:solidFill>
                  <a:schemeClr val="bg1"/>
                </a:solidFill>
              </a:rPr>
              <a:t>Rétrospective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cantarel\Desktop\Downloads\Vue-plongean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188913"/>
            <a:ext cx="8964612" cy="59769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ZoneTexte 4"/>
          <p:cNvSpPr txBox="1">
            <a:spLocks noChangeArrowheads="1"/>
          </p:cNvSpPr>
          <p:nvPr/>
        </p:nvSpPr>
        <p:spPr bwMode="auto">
          <a:xfrm>
            <a:off x="61913" y="6211888"/>
            <a:ext cx="9026525" cy="3683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FR">
                <a:solidFill>
                  <a:schemeClr val="bg1"/>
                </a:solidFill>
              </a:rPr>
              <a:t>Cordiste escaladant la flèche pour inspection avant travaux…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cantarel\Desktop\Downloads\Installation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441325"/>
            <a:ext cx="8966200" cy="59753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C:\Users\cantarel\Desktop\Downloads\Photographe-cordis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450" y="9525"/>
            <a:ext cx="4483100" cy="67246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cantarel\Desktop\Downloads\Rapp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84138"/>
            <a:ext cx="5016500" cy="66897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Connecteur droit avec flèche 2"/>
          <p:cNvCxnSpPr/>
          <p:nvPr/>
        </p:nvCxnSpPr>
        <p:spPr>
          <a:xfrm flipH="1" flipV="1">
            <a:off x="5076825" y="5516563"/>
            <a:ext cx="2590800" cy="7302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 flipV="1">
            <a:off x="1619250" y="404813"/>
            <a:ext cx="2520950" cy="28733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869" name="ZoneTexte 10"/>
          <p:cNvSpPr txBox="1">
            <a:spLocks noChangeArrowheads="1"/>
          </p:cNvSpPr>
          <p:nvPr/>
        </p:nvSpPr>
        <p:spPr bwMode="auto">
          <a:xfrm>
            <a:off x="7666038" y="5403850"/>
            <a:ext cx="1116012" cy="369888"/>
          </a:xfrm>
          <a:prstGeom prst="rect">
            <a:avLst/>
          </a:prstGeom>
          <a:solidFill>
            <a:srgbClr val="00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FR">
                <a:solidFill>
                  <a:schemeClr val="bg1"/>
                </a:solidFill>
              </a:rPr>
              <a:t>Cordiste</a:t>
            </a:r>
          </a:p>
        </p:txBody>
      </p:sp>
      <p:sp>
        <p:nvSpPr>
          <p:cNvPr id="36870" name="ZoneTexte 11"/>
          <p:cNvSpPr txBox="1">
            <a:spLocks noChangeArrowheads="1"/>
          </p:cNvSpPr>
          <p:nvPr/>
        </p:nvSpPr>
        <p:spPr bwMode="auto">
          <a:xfrm>
            <a:off x="971550" y="549275"/>
            <a:ext cx="647700" cy="368300"/>
          </a:xfrm>
          <a:prstGeom prst="rect">
            <a:avLst/>
          </a:prstGeom>
          <a:solidFill>
            <a:srgbClr val="00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FR">
                <a:solidFill>
                  <a:schemeClr val="bg1"/>
                </a:solidFill>
              </a:rPr>
              <a:t>Coq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C:\Users\cantarel\Desktop\Lieu = Paris - NOTRE DAME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4300"/>
            <a:ext cx="4968875" cy="6629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1" name="Rectangle 4"/>
          <p:cNvSpPr>
            <a:spLocks noChangeArrowheads="1"/>
          </p:cNvSpPr>
          <p:nvPr/>
        </p:nvSpPr>
        <p:spPr bwMode="auto">
          <a:xfrm>
            <a:off x="5341938" y="1674813"/>
            <a:ext cx="37973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>
                <a:solidFill>
                  <a:schemeClr val="bg1"/>
                </a:solidFill>
              </a:rPr>
              <a:t>Dans les années 1920, pendant </a:t>
            </a:r>
          </a:p>
          <a:p>
            <a:r>
              <a:rPr lang="fr-FR">
                <a:solidFill>
                  <a:schemeClr val="bg1"/>
                </a:solidFill>
              </a:rPr>
              <a:t>des travaux de restauration on </a:t>
            </a:r>
          </a:p>
          <a:p>
            <a:r>
              <a:rPr lang="fr-FR">
                <a:solidFill>
                  <a:schemeClr val="bg1"/>
                </a:solidFill>
              </a:rPr>
              <a:t>découvre, à l’intérieur du coq </a:t>
            </a:r>
          </a:p>
          <a:p>
            <a:r>
              <a:rPr lang="fr-FR">
                <a:solidFill>
                  <a:schemeClr val="bg1"/>
                </a:solidFill>
              </a:rPr>
              <a:t>en cuivre repoussé situé au </a:t>
            </a:r>
          </a:p>
          <a:p>
            <a:r>
              <a:rPr lang="fr-FR">
                <a:solidFill>
                  <a:schemeClr val="bg1"/>
                </a:solidFill>
              </a:rPr>
              <a:t>sommet de la flèche, de la </a:t>
            </a:r>
          </a:p>
          <a:p>
            <a:r>
              <a:rPr lang="fr-FR">
                <a:solidFill>
                  <a:schemeClr val="bg1"/>
                </a:solidFill>
              </a:rPr>
              <a:t>poussière d’os… non identifiés.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219700" y="842963"/>
            <a:ext cx="3673475" cy="25860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Le </a:t>
            </a: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cardinal Verdier, alors archevêque de Paris, décide donc </a:t>
            </a: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de </a:t>
            </a: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remplacer </a:t>
            </a: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ces poussières d’os par </a:t>
            </a: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trois reliques d’une grande importance : </a:t>
            </a:r>
            <a:endParaRPr lang="fr-FR" dirty="0">
              <a:solidFill>
                <a:prstClr val="white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prstClr val="white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-    une </a:t>
            </a: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relique de Saint-Denis </a:t>
            </a:r>
            <a:endParaRPr lang="fr-FR" dirty="0">
              <a:solidFill>
                <a:prstClr val="white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-    une </a:t>
            </a: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relique de Sainte-Geneviève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une </a:t>
            </a: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des 70 épines de la couronne </a:t>
            </a: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     du </a:t>
            </a: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Christ</a:t>
            </a:r>
            <a:r>
              <a:rPr lang="fr-FR" dirty="0">
                <a:solidFill>
                  <a:prstClr val="white"/>
                </a:solidFill>
                <a:latin typeface="+mn-lt"/>
                <a:cs typeface="+mn-cs"/>
              </a:rPr>
              <a:t>.</a:t>
            </a:r>
            <a:endParaRPr lang="fr-FR" dirty="0">
              <a:solidFill>
                <a:prstClr val="white"/>
              </a:solidFill>
              <a:latin typeface="+mn-lt"/>
              <a:cs typeface="+mn-cs"/>
            </a:endParaRPr>
          </a:p>
        </p:txBody>
      </p:sp>
      <p:pic>
        <p:nvPicPr>
          <p:cNvPr id="38915" name="Picture 2" descr="C:\Users\cantarel\Desktop\Flèche_Notre-Dame_de_Par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25400"/>
            <a:ext cx="5113337" cy="68167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cantarel\Desktop\Lieu = Paris - NOTRE DAME\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73025"/>
            <a:ext cx="5037138" cy="67119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5292725" y="2205038"/>
            <a:ext cx="36718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>
                <a:solidFill>
                  <a:srgbClr val="FFFFFF"/>
                </a:solidFill>
              </a:rPr>
              <a:t>Le coq </a:t>
            </a:r>
            <a:r>
              <a:rPr lang="fr-FR" sz="2000">
                <a:solidFill>
                  <a:srgbClr val="FFFFFF"/>
                </a:solidFill>
              </a:rPr>
              <a:t>« paratonnerre spirituel » </a:t>
            </a:r>
            <a:r>
              <a:rPr lang="fr-FR">
                <a:solidFill>
                  <a:srgbClr val="FFFFFF"/>
                </a:solidFill>
              </a:rPr>
              <a:t>protégeait la ville de Paris et les fidèles.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cantarel\Desktop\Downloads\ob_5cfdee_d4sc5svw4aeo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0" r="5659"/>
          <a:stretch>
            <a:fillRect/>
          </a:stretch>
        </p:blipFill>
        <p:spPr bwMode="auto">
          <a:xfrm>
            <a:off x="2881313" y="50800"/>
            <a:ext cx="6227762" cy="6756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3" name="Picture 2" descr="C:\Users\cantarel\Desktop\Downloads\D4Sc5SUWkAAl1r-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96838"/>
            <a:ext cx="2498725" cy="333216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4" name="Rectangle 1"/>
          <p:cNvSpPr>
            <a:spLocks noChangeArrowheads="1"/>
          </p:cNvSpPr>
          <p:nvPr/>
        </p:nvSpPr>
        <p:spPr bwMode="auto">
          <a:xfrm>
            <a:off x="0" y="3500438"/>
            <a:ext cx="2987675" cy="327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Outre le </a:t>
            </a:r>
          </a:p>
          <a:p>
            <a:pPr algn="ctr"/>
            <a:r>
              <a:rPr lang="fr-FR" b="1">
                <a:solidFill>
                  <a:schemeClr val="bg1"/>
                </a:solidFill>
              </a:rPr>
              <a:t>point kilométrique 0 </a:t>
            </a:r>
          </a:p>
          <a:p>
            <a:pPr algn="ctr"/>
            <a:r>
              <a:rPr lang="fr-FR">
                <a:solidFill>
                  <a:schemeClr val="bg1"/>
                </a:solidFill>
              </a:rPr>
              <a:t>du réseau routier français </a:t>
            </a:r>
          </a:p>
          <a:p>
            <a:pPr algn="ctr"/>
            <a:r>
              <a:rPr lang="fr-FR" b="1">
                <a:solidFill>
                  <a:schemeClr val="bg1"/>
                </a:solidFill>
              </a:rPr>
              <a:t>au départ de Paris</a:t>
            </a:r>
            <a:r>
              <a:rPr lang="fr-FR">
                <a:solidFill>
                  <a:schemeClr val="bg1"/>
                </a:solidFill>
              </a:rPr>
              <a:t>, qui se </a:t>
            </a:r>
          </a:p>
          <a:p>
            <a:pPr algn="ctr"/>
            <a:r>
              <a:rPr lang="fr-FR">
                <a:solidFill>
                  <a:schemeClr val="bg1"/>
                </a:solidFill>
              </a:rPr>
              <a:t>trouve sur le parvis de la </a:t>
            </a:r>
          </a:p>
          <a:p>
            <a:pPr algn="ctr"/>
            <a:r>
              <a:rPr lang="fr-FR">
                <a:solidFill>
                  <a:schemeClr val="bg1"/>
                </a:solidFill>
              </a:rPr>
              <a:t>Cathédrale Notre-Dame</a:t>
            </a:r>
          </a:p>
          <a:p>
            <a:pPr algn="ctr"/>
            <a:endParaRPr lang="fr-FR" sz="900">
              <a:solidFill>
                <a:schemeClr val="bg1"/>
              </a:solidFill>
            </a:endParaRPr>
          </a:p>
          <a:p>
            <a:pPr algn="ctr"/>
            <a:r>
              <a:rPr lang="fr-FR">
                <a:solidFill>
                  <a:schemeClr val="bg1"/>
                </a:solidFill>
              </a:rPr>
              <a:t>jusqu'à sa chute, </a:t>
            </a:r>
          </a:p>
          <a:p>
            <a:pPr algn="ctr"/>
            <a:r>
              <a:rPr lang="fr-FR" b="1">
                <a:solidFill>
                  <a:schemeClr val="bg1"/>
                </a:solidFill>
              </a:rPr>
              <a:t>la flèche </a:t>
            </a:r>
            <a:r>
              <a:rPr lang="fr-FR">
                <a:solidFill>
                  <a:schemeClr val="bg1"/>
                </a:solidFill>
              </a:rPr>
              <a:t>était un des nombreux points </a:t>
            </a:r>
          </a:p>
          <a:p>
            <a:pPr algn="ctr"/>
            <a:r>
              <a:rPr lang="fr-FR">
                <a:solidFill>
                  <a:schemeClr val="bg1"/>
                </a:solidFill>
              </a:rPr>
              <a:t>du réseau </a:t>
            </a:r>
          </a:p>
          <a:p>
            <a:pPr algn="ctr"/>
            <a:r>
              <a:rPr lang="fr-FR">
                <a:solidFill>
                  <a:schemeClr val="bg1"/>
                </a:solidFill>
              </a:rPr>
              <a:t>géodésique français.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468313" y="4652963"/>
            <a:ext cx="310197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>
                <a:solidFill>
                  <a:srgbClr val="FFFFFF"/>
                </a:solidFill>
              </a:rPr>
              <a:t>Le coq retrouvé dans les décombres de Notre-Dame, d'un poids d'environ 30 kg, </a:t>
            </a:r>
          </a:p>
          <a:p>
            <a:r>
              <a:rPr lang="fr-FR">
                <a:solidFill>
                  <a:srgbClr val="FFFFFF"/>
                </a:solidFill>
              </a:rPr>
              <a:t>est l’œuvre d'Adolphe-Victor </a:t>
            </a:r>
          </a:p>
          <a:p>
            <a:r>
              <a:rPr lang="fr-FR">
                <a:solidFill>
                  <a:srgbClr val="FFFFFF"/>
                </a:solidFill>
              </a:rPr>
              <a:t>Geoffroy-Dechaume.</a:t>
            </a:r>
          </a:p>
        </p:txBody>
      </p:sp>
      <p:pic>
        <p:nvPicPr>
          <p:cNvPr id="41987" name="Picture 3" descr="C:\Users\cantarel\Pictures\COQ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60350"/>
            <a:ext cx="7802563" cy="648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cantarel\Desktop\Lieu = Paris - NOTRE DAME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8" y="946150"/>
            <a:ext cx="8988425" cy="48974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1" name="ZoneTexte 1"/>
          <p:cNvSpPr txBox="1">
            <a:spLocks noChangeArrowheads="1"/>
          </p:cNvSpPr>
          <p:nvPr/>
        </p:nvSpPr>
        <p:spPr bwMode="auto">
          <a:xfrm>
            <a:off x="3527425" y="6381750"/>
            <a:ext cx="10810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>
                <a:solidFill>
                  <a:schemeClr val="bg1"/>
                </a:solidFill>
              </a:rPr>
              <a:t>Le coq</a:t>
            </a:r>
          </a:p>
        </p:txBody>
      </p:sp>
      <p:cxnSp>
        <p:nvCxnSpPr>
          <p:cNvPr id="4" name="Connecteur droit avec flèche 3"/>
          <p:cNvCxnSpPr/>
          <p:nvPr/>
        </p:nvCxnSpPr>
        <p:spPr>
          <a:xfrm flipV="1">
            <a:off x="4067175" y="3284538"/>
            <a:ext cx="792163" cy="309721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cantarel\Desktop\Downloads\5cb6019209fac298518b456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817563"/>
            <a:ext cx="8902700" cy="50117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Connecteur droit avec flèche 2"/>
          <p:cNvCxnSpPr/>
          <p:nvPr/>
        </p:nvCxnSpPr>
        <p:spPr>
          <a:xfrm flipV="1">
            <a:off x="7113588" y="3987800"/>
            <a:ext cx="576262" cy="223202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036" name="ZoneTexte 4"/>
          <p:cNvSpPr txBox="1">
            <a:spLocks noChangeArrowheads="1"/>
          </p:cNvSpPr>
          <p:nvPr/>
        </p:nvSpPr>
        <p:spPr bwMode="auto">
          <a:xfrm>
            <a:off x="6610350" y="6196013"/>
            <a:ext cx="1079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>
                <a:solidFill>
                  <a:schemeClr val="bg1"/>
                </a:solidFill>
              </a:rPr>
              <a:t>Le coq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cantarel\Desktop\Download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8" y="922338"/>
            <a:ext cx="8912225" cy="5013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AutoShape 2" descr="https://messageriepro3.orange.fr/bbox/mail/get_relative.php?img=cid:16e994069a9dae5b44a1"/>
          <p:cNvSpPr>
            <a:spLocks noChangeAspect="1" noChangeArrowheads="1"/>
          </p:cNvSpPr>
          <p:nvPr/>
        </p:nvSpPr>
        <p:spPr bwMode="auto">
          <a:xfrm>
            <a:off x="4430713" y="12461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46083" name="Picture 3" descr="C:\Users\cantarel\Desktop\Lieu = Paris - NOTRE DAME\25 - Copi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8" y="68263"/>
            <a:ext cx="8950325" cy="67214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3" descr="C:\Users\cantarel\Desktop\1212417-notre-dame-etat-des-lieux-apres-l-incendie-infographie (2) - Copi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725" y="282575"/>
            <a:ext cx="5478463" cy="604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ZoneTexte 3"/>
          <p:cNvSpPr txBox="1">
            <a:spLocks noChangeArrowheads="1"/>
          </p:cNvSpPr>
          <p:nvPr/>
        </p:nvSpPr>
        <p:spPr bwMode="auto">
          <a:xfrm>
            <a:off x="1763713" y="36513"/>
            <a:ext cx="720725" cy="6477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FR" b="1">
                <a:solidFill>
                  <a:schemeClr val="bg1"/>
                </a:solidFill>
              </a:rPr>
              <a:t>Tour Sud</a:t>
            </a:r>
          </a:p>
        </p:txBody>
      </p:sp>
      <p:sp>
        <p:nvSpPr>
          <p:cNvPr id="47108" name="ZoneTexte 6"/>
          <p:cNvSpPr txBox="1">
            <a:spLocks noChangeArrowheads="1"/>
          </p:cNvSpPr>
          <p:nvPr/>
        </p:nvSpPr>
        <p:spPr bwMode="auto">
          <a:xfrm>
            <a:off x="2581275" y="34925"/>
            <a:ext cx="719138" cy="6477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FR" b="1">
                <a:solidFill>
                  <a:schemeClr val="bg1"/>
                </a:solidFill>
              </a:rPr>
              <a:t>Tour Nord</a:t>
            </a:r>
          </a:p>
        </p:txBody>
      </p:sp>
      <p:sp>
        <p:nvSpPr>
          <p:cNvPr id="47109" name="ZoneTexte 7"/>
          <p:cNvSpPr txBox="1">
            <a:spLocks noChangeArrowheads="1"/>
          </p:cNvSpPr>
          <p:nvPr/>
        </p:nvSpPr>
        <p:spPr bwMode="auto">
          <a:xfrm>
            <a:off x="942975" y="3303588"/>
            <a:ext cx="923925" cy="3683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FR" b="1">
                <a:solidFill>
                  <a:schemeClr val="bg1"/>
                </a:solidFill>
              </a:rPr>
              <a:t>Parvis</a:t>
            </a:r>
          </a:p>
        </p:txBody>
      </p:sp>
      <p:sp>
        <p:nvSpPr>
          <p:cNvPr id="47110" name="ZoneTexte 26"/>
          <p:cNvSpPr txBox="1">
            <a:spLocks noChangeArrowheads="1"/>
          </p:cNvSpPr>
          <p:nvPr/>
        </p:nvSpPr>
        <p:spPr bwMode="auto">
          <a:xfrm>
            <a:off x="5724525" y="6076950"/>
            <a:ext cx="995363" cy="739775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       En péril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       Détruit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       Sauvé</a:t>
            </a:r>
          </a:p>
        </p:txBody>
      </p:sp>
      <p:sp>
        <p:nvSpPr>
          <p:cNvPr id="5" name="Rectangle 4"/>
          <p:cNvSpPr>
            <a:spLocks noChangeAspect="1"/>
          </p:cNvSpPr>
          <p:nvPr/>
        </p:nvSpPr>
        <p:spPr>
          <a:xfrm>
            <a:off x="5794375" y="6354763"/>
            <a:ext cx="250825" cy="161925"/>
          </a:xfrm>
          <a:prstGeom prst="rect">
            <a:avLst/>
          </a:prstGeom>
          <a:solidFill>
            <a:srgbClr val="EE50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5794375" y="6162675"/>
            <a:ext cx="250825" cy="161925"/>
          </a:xfrm>
          <a:prstGeom prst="rect">
            <a:avLst/>
          </a:prstGeom>
          <a:pattFill prst="dkUpDiag">
            <a:fgClr>
              <a:srgbClr val="F16B78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5794375" y="6553200"/>
            <a:ext cx="250825" cy="1619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7114" name="ZoneTexte 11"/>
          <p:cNvSpPr txBox="1">
            <a:spLocks noChangeArrowheads="1"/>
          </p:cNvSpPr>
          <p:nvPr/>
        </p:nvSpPr>
        <p:spPr bwMode="auto">
          <a:xfrm>
            <a:off x="66675" y="4460875"/>
            <a:ext cx="1916113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Les trois belles rosaces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qui datent des XII° et XII°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siècles, n’ont pas bougé.</a:t>
            </a:r>
          </a:p>
        </p:txBody>
      </p:sp>
      <p:sp>
        <p:nvSpPr>
          <p:cNvPr id="47115" name="ZoneTexte 12"/>
          <p:cNvSpPr txBox="1">
            <a:spLocks noChangeArrowheads="1"/>
          </p:cNvSpPr>
          <p:nvPr/>
        </p:nvSpPr>
        <p:spPr bwMode="auto">
          <a:xfrm>
            <a:off x="-12700" y="5646738"/>
            <a:ext cx="4543425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fr-FR" sz="1400">
              <a:solidFill>
                <a:schemeClr val="bg1"/>
              </a:solidFill>
              <a:latin typeface="Arial Narrow" pitchFamily="34" charset="0"/>
            </a:endParaRP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De nombreuses œuvres d’art ont été sauvées et emmenées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à l’Hôtel de Ville voisin. Trois reliques ont été retrouvées dans les décombres, à l’intérieur du Coq qui surmontait la flèche effondrée, mais le devenir de certains grands tableaux reste encore inconnu.</a:t>
            </a:r>
          </a:p>
        </p:txBody>
      </p:sp>
      <p:sp>
        <p:nvSpPr>
          <p:cNvPr id="47116" name="ZoneTexte 13"/>
          <p:cNvSpPr txBox="1">
            <a:spLocks noChangeArrowheads="1"/>
          </p:cNvSpPr>
          <p:nvPr/>
        </p:nvSpPr>
        <p:spPr bwMode="auto">
          <a:xfrm>
            <a:off x="7251700" y="4797425"/>
            <a:ext cx="1885950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Le maître-autel paraît avoir survécu mais des incertitudes demeurent sur les ensembles de sculptures qui se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trouvent à proximité, notamment la Pieta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en marbre (1712-1728)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de Nicolas Coustou.</a:t>
            </a:r>
          </a:p>
        </p:txBody>
      </p:sp>
      <p:sp>
        <p:nvSpPr>
          <p:cNvPr id="47117" name="ZoneTexte 14"/>
          <p:cNvSpPr txBox="1">
            <a:spLocks noChangeArrowheads="1"/>
          </p:cNvSpPr>
          <p:nvPr/>
        </p:nvSpPr>
        <p:spPr bwMode="auto">
          <a:xfrm>
            <a:off x="6361113" y="2892425"/>
            <a:ext cx="27336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L’incendie serait parti des combles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pour ensuite se propager à l’ensemble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de la charpente : la « Forêt »,   longue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de plus de 100 mètres (construite entre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        1220 et 1250, a été intégralement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                      détruite par les flammes.</a:t>
            </a:r>
          </a:p>
        </p:txBody>
      </p:sp>
      <p:sp>
        <p:nvSpPr>
          <p:cNvPr id="47118" name="ZoneTexte 15"/>
          <p:cNvSpPr txBox="1">
            <a:spLocks noChangeArrowheads="1"/>
          </p:cNvSpPr>
          <p:nvPr/>
        </p:nvSpPr>
        <p:spPr bwMode="auto">
          <a:xfrm>
            <a:off x="5133975" y="1382713"/>
            <a:ext cx="396081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Les 12 apôtres et 4 évangélistes qui ornaient le toit de Notre-Dame ont échappé au sinistre de justesse : les 16 statues de cuivre repoussé, datant du XIX° siècle, avaient été grutées,4 jours avant l’incendie, pour être restaurées.</a:t>
            </a:r>
          </a:p>
        </p:txBody>
      </p:sp>
      <p:sp>
        <p:nvSpPr>
          <p:cNvPr id="47119" name="ZoneTexte 16"/>
          <p:cNvSpPr txBox="1">
            <a:spLocks noChangeArrowheads="1"/>
          </p:cNvSpPr>
          <p:nvPr/>
        </p:nvSpPr>
        <p:spPr bwMode="auto">
          <a:xfrm>
            <a:off x="4038600" y="390525"/>
            <a:ext cx="41036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Reconstruite par Viollet-le-Duc en 1859, elle s’est effondrée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peu avant 20 heures, traversant une partie de la voûte.</a:t>
            </a:r>
          </a:p>
        </p:txBody>
      </p:sp>
      <p:sp>
        <p:nvSpPr>
          <p:cNvPr id="47120" name="ZoneTexte 17"/>
          <p:cNvSpPr txBox="1">
            <a:spLocks noChangeArrowheads="1"/>
          </p:cNvSpPr>
          <p:nvPr/>
        </p:nvSpPr>
        <p:spPr bwMode="auto">
          <a:xfrm>
            <a:off x="-28575" y="457200"/>
            <a:ext cx="2079625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On a longtemps craint un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effondrement du beffroi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Nord. Si le feu a pu y être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maîtrisé, la solidité de la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structure continue de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susciter des inquiétudes.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La tour Sud, qui abrite la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plus grosse cloche de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Notre-Dame, le « Bourdon »,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a quant à elle été moins </a:t>
            </a:r>
          </a:p>
          <a:p>
            <a:r>
              <a:rPr lang="fr-FR" sz="1400">
                <a:solidFill>
                  <a:schemeClr val="bg1"/>
                </a:solidFill>
                <a:latin typeface="Arial Narrow" pitchFamily="34" charset="0"/>
              </a:rPr>
              <a:t>touchée.</a:t>
            </a:r>
          </a:p>
        </p:txBody>
      </p:sp>
      <p:sp>
        <p:nvSpPr>
          <p:cNvPr id="47121" name="ZoneTexte 18"/>
          <p:cNvSpPr txBox="1">
            <a:spLocks noChangeArrowheads="1"/>
          </p:cNvSpPr>
          <p:nvPr/>
        </p:nvSpPr>
        <p:spPr bwMode="auto">
          <a:xfrm>
            <a:off x="2268538" y="4889500"/>
            <a:ext cx="1138237" cy="922338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endParaRPr lang="fr-FR" b="1">
              <a:solidFill>
                <a:schemeClr val="bg1"/>
              </a:solidFill>
            </a:endParaRPr>
          </a:p>
          <a:p>
            <a:pPr algn="ctr"/>
            <a:r>
              <a:rPr lang="fr-FR" b="1">
                <a:solidFill>
                  <a:schemeClr val="bg1"/>
                </a:solidFill>
              </a:rPr>
              <a:t>Sacristie</a:t>
            </a:r>
          </a:p>
          <a:p>
            <a:pPr algn="ctr"/>
            <a:endParaRPr lang="fr-FR" b="1">
              <a:solidFill>
                <a:schemeClr val="bg1"/>
              </a:solidFill>
            </a:endParaRPr>
          </a:p>
        </p:txBody>
      </p:sp>
      <p:sp>
        <p:nvSpPr>
          <p:cNvPr id="47122" name="ZoneTexte 19"/>
          <p:cNvSpPr txBox="1">
            <a:spLocks noChangeArrowheads="1"/>
          </p:cNvSpPr>
          <p:nvPr/>
        </p:nvSpPr>
        <p:spPr bwMode="auto">
          <a:xfrm>
            <a:off x="66675" y="5545138"/>
            <a:ext cx="2057400" cy="36988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b="1"/>
              <a:t>LES ŒUVRES D’ART</a:t>
            </a:r>
          </a:p>
        </p:txBody>
      </p:sp>
      <p:sp>
        <p:nvSpPr>
          <p:cNvPr id="47123" name="ZoneTexte 20"/>
          <p:cNvSpPr txBox="1">
            <a:spLocks noChangeArrowheads="1"/>
          </p:cNvSpPr>
          <p:nvPr/>
        </p:nvSpPr>
        <p:spPr bwMode="auto">
          <a:xfrm>
            <a:off x="7251700" y="4441825"/>
            <a:ext cx="1773238" cy="3698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b="1"/>
              <a:t>MAITRE-AUTEL </a:t>
            </a:r>
          </a:p>
        </p:txBody>
      </p:sp>
      <p:sp>
        <p:nvSpPr>
          <p:cNvPr id="47124" name="ZoneTexte 21"/>
          <p:cNvSpPr txBox="1">
            <a:spLocks noChangeArrowheads="1"/>
          </p:cNvSpPr>
          <p:nvPr/>
        </p:nvSpPr>
        <p:spPr bwMode="auto">
          <a:xfrm>
            <a:off x="93663" y="87313"/>
            <a:ext cx="1265237" cy="36988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b="1"/>
              <a:t>LES TOURS</a:t>
            </a:r>
          </a:p>
        </p:txBody>
      </p:sp>
      <p:sp>
        <p:nvSpPr>
          <p:cNvPr id="47125" name="ZoneTexte 22"/>
          <p:cNvSpPr txBox="1">
            <a:spLocks noChangeArrowheads="1"/>
          </p:cNvSpPr>
          <p:nvPr/>
        </p:nvSpPr>
        <p:spPr bwMode="auto">
          <a:xfrm>
            <a:off x="4017963" y="44450"/>
            <a:ext cx="3084512" cy="3698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b="1"/>
              <a:t>LA FLECHE DE LA CATHEDRALE</a:t>
            </a:r>
          </a:p>
        </p:txBody>
      </p:sp>
      <p:sp>
        <p:nvSpPr>
          <p:cNvPr id="47126" name="ZoneTexte 23"/>
          <p:cNvSpPr txBox="1">
            <a:spLocks noChangeArrowheads="1"/>
          </p:cNvSpPr>
          <p:nvPr/>
        </p:nvSpPr>
        <p:spPr bwMode="auto">
          <a:xfrm>
            <a:off x="5186363" y="1014413"/>
            <a:ext cx="2841625" cy="3683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b="1"/>
              <a:t>LES SCULPTURES EN PLOMB</a:t>
            </a:r>
          </a:p>
        </p:txBody>
      </p:sp>
      <p:sp>
        <p:nvSpPr>
          <p:cNvPr id="47127" name="ZoneTexte 25"/>
          <p:cNvSpPr txBox="1">
            <a:spLocks noChangeArrowheads="1"/>
          </p:cNvSpPr>
          <p:nvPr/>
        </p:nvSpPr>
        <p:spPr bwMode="auto">
          <a:xfrm>
            <a:off x="93663" y="4056063"/>
            <a:ext cx="1420812" cy="3683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b="1"/>
              <a:t>LES ROSACES</a:t>
            </a:r>
          </a:p>
        </p:txBody>
      </p:sp>
      <p:sp>
        <p:nvSpPr>
          <p:cNvPr id="47128" name="ZoneTexte 27"/>
          <p:cNvSpPr txBox="1">
            <a:spLocks noChangeArrowheads="1"/>
          </p:cNvSpPr>
          <p:nvPr/>
        </p:nvSpPr>
        <p:spPr bwMode="auto">
          <a:xfrm>
            <a:off x="6432550" y="2520950"/>
            <a:ext cx="2592388" cy="3698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b="1"/>
              <a:t>CHARPENTE ET COMBLES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cantarel\Desktop\Lieu = Paris - NOTRE DAME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8" y="93663"/>
            <a:ext cx="8899525" cy="6664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6948264" y="5661248"/>
            <a:ext cx="15841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 smtClean="0">
                <a:solidFill>
                  <a:srgbClr val="E11528"/>
                </a:solidFill>
              </a:rPr>
              <a:t>FIN</a:t>
            </a:r>
            <a:endParaRPr lang="fr-FR" sz="6000" b="1" dirty="0">
              <a:solidFill>
                <a:srgbClr val="E1152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 coq de Notre Da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 coq de Notre Dame</Template>
  <TotalTime>8</TotalTime>
  <Words>463</Words>
  <Application>Microsoft Office PowerPoint</Application>
  <PresentationFormat>Affichage à l'écran (4:3)</PresentationFormat>
  <Paragraphs>103</Paragraphs>
  <Slides>46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46</vt:i4>
      </vt:variant>
    </vt:vector>
  </HeadingPairs>
  <TitlesOfParts>
    <vt:vector size="50" baseType="lpstr">
      <vt:lpstr>Calibri</vt:lpstr>
      <vt:lpstr>Arial</vt:lpstr>
      <vt:lpstr>Arial Narrow</vt:lpstr>
      <vt:lpstr>Le coq de Notre Dame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cantarel</dc:creator>
  <cp:lastModifiedBy>JCL</cp:lastModifiedBy>
  <cp:revision>2</cp:revision>
  <dcterms:created xsi:type="dcterms:W3CDTF">2019-11-29T09:24:24Z</dcterms:created>
  <dcterms:modified xsi:type="dcterms:W3CDTF">2025-01-04T12:08:11Z</dcterms:modified>
</cp:coreProperties>
</file>