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6" r:id="rId23"/>
    <p:sldId id="277" r:id="rId24"/>
    <p:sldId id="279" r:id="rId25"/>
    <p:sldId id="278" r:id="rId26"/>
    <p:sldId id="280" r:id="rId27"/>
    <p:sldId id="281" r:id="rId28"/>
    <p:sldId id="282" r:id="rId29"/>
    <p:sldId id="283" r:id="rId30"/>
    <p:sldId id="284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42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03/01/2025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87D288D9-5066-EA56-1CFA-24E587C4CF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114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FA3306-94C4-CCEC-8689-2E626DF8E25A}"/>
              </a:ext>
            </a:extLst>
          </p:cNvPr>
          <p:cNvSpPr txBox="1"/>
          <p:nvPr/>
        </p:nvSpPr>
        <p:spPr>
          <a:xfrm>
            <a:off x="1050077" y="6117335"/>
            <a:ext cx="10280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L’étang de Berre vu depuis Miramas-le-Vieux dans les Bouches-du-Rhône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15C4FBB-C6A8-5488-32A8-9D6686BAAEAB}"/>
              </a:ext>
            </a:extLst>
          </p:cNvPr>
          <p:cNvSpPr txBox="1"/>
          <p:nvPr/>
        </p:nvSpPr>
        <p:spPr>
          <a:xfrm>
            <a:off x="3764272" y="126124"/>
            <a:ext cx="8323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Provence En Images</a:t>
            </a: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  <p:sndAc>
          <p:stSnd loop="1">
            <p:snd r:embed="rId2" name="Santons de la Provence.wav"/>
          </p:stSnd>
        </p:sndAc>
      </p:transition>
    </mc:Choice>
    <mc:Fallback>
      <p:transition spd="slow" advClick="0" advTm="9000">
        <p:fade/>
        <p:sndAc>
          <p:stSnd loop="1">
            <p:snd r:embed="rId2" name="Santons de la Proven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A1435-B38E-78AB-680B-CF265A787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B431CC-B18A-8CB5-1EF5-6BD4EECAC1C8}"/>
              </a:ext>
            </a:extLst>
          </p:cNvPr>
          <p:cNvSpPr/>
          <p:nvPr/>
        </p:nvSpPr>
        <p:spPr>
          <a:xfrm>
            <a:off x="0" y="0"/>
            <a:ext cx="12192000" cy="693073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/>
              <a:t>La Provence est un quotidien régional français fondé en 1997 à Marseille. Il est né de la fusion de deux journaux, Le Provençal et Le Méridional.</a:t>
            </a:r>
          </a:p>
          <a:p>
            <a:pPr algn="ctr"/>
            <a:endParaRPr lang="fr-FR" sz="4400" b="1" dirty="0"/>
          </a:p>
          <a:p>
            <a:pPr algn="ctr"/>
            <a:r>
              <a:rPr lang="fr-FR" sz="4400" b="1" dirty="0"/>
              <a:t>Il rend compte de l'actualité et mène des enquêtes à Marseille, Arles, Aix-en-Provence et dans toute la région. Son principal concurrent local est La Marseillaise.</a:t>
            </a:r>
          </a:p>
        </p:txBody>
      </p:sp>
    </p:spTree>
    <p:extLst>
      <p:ext uri="{BB962C8B-B14F-4D97-AF65-F5344CB8AC3E}">
        <p14:creationId xmlns:p14="http://schemas.microsoft.com/office/powerpoint/2010/main" val="1224017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herbe&#10;&#10;Description générée automatiquement">
            <a:extLst>
              <a:ext uri="{FF2B5EF4-FFF2-40B4-BE49-F238E27FC236}">
                <a16:creationId xmlns:a16="http://schemas.microsoft.com/office/drawing/2014/main" id="{585B2256-21FE-DB56-A045-8D663F5634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5360" y="144888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5E8315A1-7581-E4FD-EB90-2847A3217534}"/>
              </a:ext>
            </a:extLst>
          </p:cNvPr>
          <p:cNvCxnSpPr/>
          <p:nvPr/>
        </p:nvCxnSpPr>
        <p:spPr>
          <a:xfrm>
            <a:off x="11045952" y="5315712"/>
            <a:ext cx="914400" cy="914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ZoneTexte 5">
            <a:extLst>
              <a:ext uri="{FF2B5EF4-FFF2-40B4-BE49-F238E27FC236}">
                <a16:creationId xmlns:a16="http://schemas.microsoft.com/office/drawing/2014/main" id="{CB055335-D526-5776-F598-2D43B1924403}"/>
              </a:ext>
            </a:extLst>
          </p:cNvPr>
          <p:cNvSpPr txBox="1"/>
          <p:nvPr/>
        </p:nvSpPr>
        <p:spPr>
          <a:xfrm>
            <a:off x="9375360" y="3206496"/>
            <a:ext cx="28166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Vallée du Rhône : haies de cyprès pour protéger les productions agricoles du Mistral.</a:t>
            </a:r>
          </a:p>
        </p:txBody>
      </p:sp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montagne&#10;&#10;Description générée automatiquement">
            <a:extLst>
              <a:ext uri="{FF2B5EF4-FFF2-40B4-BE49-F238E27FC236}">
                <a16:creationId xmlns:a16="http://schemas.microsoft.com/office/drawing/2014/main" id="{8B0C514E-0BDB-B6E2-6F00-7B918D2CF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001" y="557851"/>
            <a:ext cx="10999998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D12105-A09A-FF70-8760-49AED7CFCF3F}"/>
              </a:ext>
            </a:extLst>
          </p:cNvPr>
          <p:cNvSpPr txBox="1"/>
          <p:nvPr/>
        </p:nvSpPr>
        <p:spPr>
          <a:xfrm>
            <a:off x="4749852" y="6036186"/>
            <a:ext cx="9663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Champ de lavande.</a:t>
            </a:r>
          </a:p>
        </p:txBody>
      </p:sp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lage&#10;&#10;Description générée automatiquement">
            <a:extLst>
              <a:ext uri="{FF2B5EF4-FFF2-40B4-BE49-F238E27FC236}">
                <a16:creationId xmlns:a16="http://schemas.microsoft.com/office/drawing/2014/main" id="{8CE99E6D-9172-D1FA-3FFA-26A47C2D1E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209" y="279000"/>
            <a:ext cx="838907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272006-6EEE-E75F-F661-24DE4173CA71}"/>
              </a:ext>
            </a:extLst>
          </p:cNvPr>
          <p:cNvSpPr txBox="1"/>
          <p:nvPr/>
        </p:nvSpPr>
        <p:spPr>
          <a:xfrm>
            <a:off x="242812" y="3815256"/>
            <a:ext cx="26895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plages de Cannes en période estivale.</a:t>
            </a:r>
          </a:p>
        </p:txBody>
      </p:sp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ive, arbre&#10;&#10;Description générée automatiquement">
            <a:extLst>
              <a:ext uri="{FF2B5EF4-FFF2-40B4-BE49-F238E27FC236}">
                <a16:creationId xmlns:a16="http://schemas.microsoft.com/office/drawing/2014/main" id="{454CBBED-4DA4-741B-04D0-B6DCDD82E6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600" y="279000"/>
            <a:ext cx="863383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5B062E-1159-33AC-0CF1-26A3558DE0F6}"/>
              </a:ext>
            </a:extLst>
          </p:cNvPr>
          <p:cNvSpPr txBox="1"/>
          <p:nvPr/>
        </p:nvSpPr>
        <p:spPr>
          <a:xfrm>
            <a:off x="9414436" y="3429000"/>
            <a:ext cx="26696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de la </a:t>
            </a:r>
            <a:r>
              <a:rPr lang="fr-FR" sz="2400" b="1" dirty="0" err="1">
                <a:solidFill>
                  <a:schemeClr val="bg1"/>
                </a:solidFill>
              </a:rPr>
              <a:t>Courtade</a:t>
            </a:r>
            <a:r>
              <a:rPr lang="fr-FR" sz="2400" b="1" dirty="0">
                <a:solidFill>
                  <a:schemeClr val="bg1"/>
                </a:solidFill>
              </a:rPr>
              <a:t>, sur l'île de Porquerolles à Hyères.</a:t>
            </a:r>
          </a:p>
        </p:txBody>
      </p:sp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rbre&#10;&#10;Description générée automatiquement">
            <a:extLst>
              <a:ext uri="{FF2B5EF4-FFF2-40B4-BE49-F238E27FC236}">
                <a16:creationId xmlns:a16="http://schemas.microsoft.com/office/drawing/2014/main" id="{E23CCC05-431A-D744-D8B2-C94F432E9B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669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A7CD27-417D-FB19-6573-7EF599C7CD0A}"/>
              </a:ext>
            </a:extLst>
          </p:cNvPr>
          <p:cNvSpPr txBox="1"/>
          <p:nvPr/>
        </p:nvSpPr>
        <p:spPr>
          <a:xfrm>
            <a:off x="890751" y="3725321"/>
            <a:ext cx="2649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Jardin des Vestiges à Marseille.</a:t>
            </a:r>
          </a:p>
        </p:txBody>
      </p:sp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E49A03FD-CF69-809C-38BD-8A67E2B41D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5944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EE1E29-1A51-60AC-64E8-0B35B9394B08}"/>
              </a:ext>
            </a:extLst>
          </p:cNvPr>
          <p:cNvSpPr txBox="1"/>
          <p:nvPr/>
        </p:nvSpPr>
        <p:spPr>
          <a:xfrm>
            <a:off x="4145495" y="6274654"/>
            <a:ext cx="6338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arènes de Cimiez à Nice.</a:t>
            </a:r>
          </a:p>
        </p:txBody>
      </p:sp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79B39FDC-4A34-2C05-723D-B3CAD80EEF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85C598-5134-1C42-B896-7B813089B78E}"/>
              </a:ext>
            </a:extLst>
          </p:cNvPr>
          <p:cNvSpPr txBox="1"/>
          <p:nvPr/>
        </p:nvSpPr>
        <p:spPr>
          <a:xfrm>
            <a:off x="5007104" y="6306565"/>
            <a:ext cx="3241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</a:t>
            </a:r>
            <a:r>
              <a:rPr lang="fr-FR" sz="2400" b="1" dirty="0" err="1">
                <a:solidFill>
                  <a:schemeClr val="bg1"/>
                </a:solidFill>
              </a:rPr>
              <a:t>Trémaïé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ortrait, personne&#10;&#10;Description générée automatiquement">
            <a:extLst>
              <a:ext uri="{FF2B5EF4-FFF2-40B4-BE49-F238E27FC236}">
                <a16:creationId xmlns:a16="http://schemas.microsoft.com/office/drawing/2014/main" id="{72DC9E01-37FF-6113-7D3B-DD50F61F69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12" y="279000"/>
            <a:ext cx="916363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4B6D25-7DF5-E78F-ACD9-136FDF3F85D2}"/>
              </a:ext>
            </a:extLst>
          </p:cNvPr>
          <p:cNvSpPr txBox="1"/>
          <p:nvPr/>
        </p:nvSpPr>
        <p:spPr>
          <a:xfrm>
            <a:off x="9478947" y="3429000"/>
            <a:ext cx="2662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roi René et sa seconde épouse, Jeanne de Laval.</a:t>
            </a:r>
          </a:p>
        </p:txBody>
      </p:sp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ffichage, magasin, collection, Vitrine&#10;&#10;Description générée automatiquement">
            <a:extLst>
              <a:ext uri="{FF2B5EF4-FFF2-40B4-BE49-F238E27FC236}">
                <a16:creationId xmlns:a16="http://schemas.microsoft.com/office/drawing/2014/main" id="{515AD1E1-ECB2-CAFD-5304-87215BDE58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910" y="279000"/>
            <a:ext cx="8400000" cy="6300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972B50-CE39-5F4E-FCC7-6F37C00FB142}"/>
              </a:ext>
            </a:extLst>
          </p:cNvPr>
          <p:cNvSpPr txBox="1"/>
          <p:nvPr/>
        </p:nvSpPr>
        <p:spPr>
          <a:xfrm>
            <a:off x="420610" y="3525384"/>
            <a:ext cx="2400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santon est un des symboles de la Provence</a:t>
            </a:r>
          </a:p>
        </p:txBody>
      </p:sp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statue, personne&#10;&#10;Description générée automatiquement">
            <a:extLst>
              <a:ext uri="{FF2B5EF4-FFF2-40B4-BE49-F238E27FC236}">
                <a16:creationId xmlns:a16="http://schemas.microsoft.com/office/drawing/2014/main" id="{AA86E1BB-0F2B-5121-E0E5-F3CD695011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442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07ACCD-4592-A19C-28E1-E1A5AEB89499}"/>
              </a:ext>
            </a:extLst>
          </p:cNvPr>
          <p:cNvSpPr txBox="1"/>
          <p:nvPr/>
        </p:nvSpPr>
        <p:spPr>
          <a:xfrm>
            <a:off x="9939984" y="3429000"/>
            <a:ext cx="19764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Santons religieux représentant les trois Rois mages</a:t>
            </a:r>
          </a:p>
        </p:txBody>
      </p:sp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Visage humain, intérieur&#10;&#10;Description générée automatiquement">
            <a:extLst>
              <a:ext uri="{FF2B5EF4-FFF2-40B4-BE49-F238E27FC236}">
                <a16:creationId xmlns:a16="http://schemas.microsoft.com/office/drawing/2014/main" id="{C4733FB8-1D73-A443-F34C-968F40D286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593" y="352573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FB2B9A-34E0-1FE1-6620-B01080AA8B2A}"/>
              </a:ext>
            </a:extLst>
          </p:cNvPr>
          <p:cNvSpPr txBox="1"/>
          <p:nvPr/>
        </p:nvSpPr>
        <p:spPr>
          <a:xfrm>
            <a:off x="3612334" y="5957335"/>
            <a:ext cx="7791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partie de cartes de Marcel Pagnol</a:t>
            </a:r>
          </a:p>
        </p:txBody>
      </p:sp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rsonne, homme, groupe&#10;&#10;Description générée automatiquement">
            <a:extLst>
              <a:ext uri="{FF2B5EF4-FFF2-40B4-BE49-F238E27FC236}">
                <a16:creationId xmlns:a16="http://schemas.microsoft.com/office/drawing/2014/main" id="{7374AABB-6C01-BDC1-D63F-58396E6296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8973" y="327167"/>
            <a:ext cx="945370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81E4D7-AC44-2ABA-8477-BDC4571D04AC}"/>
              </a:ext>
            </a:extLst>
          </p:cNvPr>
          <p:cNvSpPr txBox="1"/>
          <p:nvPr/>
        </p:nvSpPr>
        <p:spPr>
          <a:xfrm>
            <a:off x="244366" y="3621605"/>
            <a:ext cx="19346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Célébrités du cinéma</a:t>
            </a:r>
          </a:p>
        </p:txBody>
      </p:sp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Danse, chaussures&#10;&#10;Description générée automatiquement">
            <a:extLst>
              <a:ext uri="{FF2B5EF4-FFF2-40B4-BE49-F238E27FC236}">
                <a16:creationId xmlns:a16="http://schemas.microsoft.com/office/drawing/2014/main" id="{C01C5C07-E293-6AF0-42AA-793B3662E4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975" y="189000"/>
            <a:ext cx="6006952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A4CA47C-0830-7995-CCC3-39F0092493CA}"/>
              </a:ext>
            </a:extLst>
          </p:cNvPr>
          <p:cNvSpPr txBox="1"/>
          <p:nvPr/>
        </p:nvSpPr>
        <p:spPr>
          <a:xfrm>
            <a:off x="8541327" y="3086100"/>
            <a:ext cx="33248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Deux comtadines en costume traditionnel</a:t>
            </a:r>
          </a:p>
        </p:txBody>
      </p:sp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nourriture, ustensile de cuisine, repas&#10;&#10;Description générée automatiquement">
            <a:extLst>
              <a:ext uri="{FF2B5EF4-FFF2-40B4-BE49-F238E27FC236}">
                <a16:creationId xmlns:a16="http://schemas.microsoft.com/office/drawing/2014/main" id="{935F98CF-956E-5107-0F01-BD149BBDB0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294" y="3076588"/>
            <a:ext cx="4187901" cy="349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053B22-F53A-11B7-1778-4882D702DDB9}"/>
              </a:ext>
            </a:extLst>
          </p:cNvPr>
          <p:cNvSpPr txBox="1"/>
          <p:nvPr/>
        </p:nvSpPr>
        <p:spPr>
          <a:xfrm>
            <a:off x="1463777" y="2543979"/>
            <a:ext cx="4054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Bouillabaisse</a:t>
            </a:r>
          </a:p>
        </p:txBody>
      </p:sp>
      <p:pic>
        <p:nvPicPr>
          <p:cNvPr id="6" name="Image 5" descr="Une image contenant Bouteille en verre, boisson, boisson alcoolisée, intérieur&#10;&#10;Description générée automatiquement">
            <a:extLst>
              <a:ext uri="{FF2B5EF4-FFF2-40B4-BE49-F238E27FC236}">
                <a16:creationId xmlns:a16="http://schemas.microsoft.com/office/drawing/2014/main" id="{49DAD2E9-9CF9-1291-C249-C3C84EC3D6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6973" y="1196302"/>
            <a:ext cx="3348000" cy="44653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2895434-0B16-824B-F172-0BA3D68E0200}"/>
              </a:ext>
            </a:extLst>
          </p:cNvPr>
          <p:cNvSpPr txBox="1"/>
          <p:nvPr/>
        </p:nvSpPr>
        <p:spPr>
          <a:xfrm>
            <a:off x="7751765" y="5889615"/>
            <a:ext cx="4458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AOC côtes-de-</a:t>
            </a:r>
            <a:r>
              <a:rPr lang="fr-FR" sz="2400" b="1" dirty="0" err="1"/>
              <a:t>provence</a:t>
            </a:r>
            <a:r>
              <a:rPr lang="fr-FR" sz="2400" b="1" dirty="0"/>
              <a:t> rosé</a:t>
            </a:r>
          </a:p>
        </p:txBody>
      </p:sp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bâtiment&#10;&#10;Description générée automatiquement">
            <a:extLst>
              <a:ext uri="{FF2B5EF4-FFF2-40B4-BE49-F238E27FC236}">
                <a16:creationId xmlns:a16="http://schemas.microsoft.com/office/drawing/2014/main" id="{E7E4794F-7892-05E0-8B95-A1462B3C31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172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027D5C-9752-A21F-3808-CCDB850DF8EC}"/>
              </a:ext>
            </a:extLst>
          </p:cNvPr>
          <p:cNvSpPr txBox="1"/>
          <p:nvPr/>
        </p:nvSpPr>
        <p:spPr>
          <a:xfrm>
            <a:off x="0" y="3834245"/>
            <a:ext cx="28062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Palais du </a:t>
            </a:r>
            <a:r>
              <a:rPr lang="fr-FR" sz="2400" b="1" dirty="0" err="1">
                <a:solidFill>
                  <a:srgbClr val="FFFF00"/>
                </a:solidFill>
              </a:rPr>
              <a:t>Pharo</a:t>
            </a:r>
            <a:r>
              <a:rPr lang="fr-FR" sz="2400" b="1" dirty="0">
                <a:solidFill>
                  <a:srgbClr val="FFFF00"/>
                </a:solidFill>
              </a:rPr>
              <a:t> à Marseille</a:t>
            </a:r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AC3F2BA5-5233-5320-820D-BB656A2670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64B6FE-3899-8C30-5633-1B9390109985}"/>
              </a:ext>
            </a:extLst>
          </p:cNvPr>
          <p:cNvSpPr txBox="1"/>
          <p:nvPr/>
        </p:nvSpPr>
        <p:spPr>
          <a:xfrm>
            <a:off x="8661002" y="3701074"/>
            <a:ext cx="2857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Notre-Dame-de-la-Garde à Marseille</a:t>
            </a:r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5A97C6-8806-BBB8-BE08-A1A71730AD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5128" y="279000"/>
            <a:ext cx="945360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F73510-52C2-EE8A-5E65-7C549375C0D6}"/>
              </a:ext>
            </a:extLst>
          </p:cNvPr>
          <p:cNvSpPr txBox="1"/>
          <p:nvPr/>
        </p:nvSpPr>
        <p:spPr>
          <a:xfrm>
            <a:off x="334062" y="2895922"/>
            <a:ext cx="23171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Cabanon de Paul Cézanne dans les carrières de </a:t>
            </a:r>
            <a:r>
              <a:rPr lang="fr-FR" sz="2400" b="1" dirty="0" err="1">
                <a:solidFill>
                  <a:schemeClr val="bg1"/>
                </a:solidFill>
              </a:rPr>
              <a:t>Bibémus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iel, plein air&#10;&#10;Description générée automatiquement">
            <a:extLst>
              <a:ext uri="{FF2B5EF4-FFF2-40B4-BE49-F238E27FC236}">
                <a16:creationId xmlns:a16="http://schemas.microsoft.com/office/drawing/2014/main" id="{FE05E819-5F2E-9FE2-14F0-7A0C5AFB76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7527" y="189000"/>
            <a:ext cx="4396945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27F936-DF82-A3A5-8F7D-8177F3B4E5B7}"/>
              </a:ext>
            </a:extLst>
          </p:cNvPr>
          <p:cNvSpPr txBox="1"/>
          <p:nvPr/>
        </p:nvSpPr>
        <p:spPr>
          <a:xfrm>
            <a:off x="8388928" y="4628444"/>
            <a:ext cx="3803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Tartarin de Tarascon, héros d'Alphonse Daudet</a:t>
            </a:r>
          </a:p>
        </p:txBody>
      </p:sp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arche&#10;&#10;Description générée automatiquement">
            <a:extLst>
              <a:ext uri="{FF2B5EF4-FFF2-40B4-BE49-F238E27FC236}">
                <a16:creationId xmlns:a16="http://schemas.microsoft.com/office/drawing/2014/main" id="{3BBD62BD-6B62-4475-03CB-FED2AC829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333" y="201069"/>
            <a:ext cx="933333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4FF365-37B1-9721-71AE-A9C2FDFBFC81}"/>
              </a:ext>
            </a:extLst>
          </p:cNvPr>
          <p:cNvSpPr txBox="1"/>
          <p:nvPr/>
        </p:nvSpPr>
        <p:spPr>
          <a:xfrm>
            <a:off x="924910" y="6039404"/>
            <a:ext cx="12528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Cloître de Silvacane, haut lieu de la musique baroque pendant le Festival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eubles, parapluie&#10;&#10;Description générée automatiquement">
            <a:extLst>
              <a:ext uri="{FF2B5EF4-FFF2-40B4-BE49-F238E27FC236}">
                <a16:creationId xmlns:a16="http://schemas.microsoft.com/office/drawing/2014/main" id="{0F8DCE2E-2F71-57AB-F1DB-A228F4DA6D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" y="289567"/>
            <a:ext cx="5076000" cy="34695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09A0E1-F623-E2CE-046C-30C4ED424F5C}"/>
              </a:ext>
            </a:extLst>
          </p:cNvPr>
          <p:cNvSpPr txBox="1"/>
          <p:nvPr/>
        </p:nvSpPr>
        <p:spPr>
          <a:xfrm>
            <a:off x="184351" y="3926856"/>
            <a:ext cx="8465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Pianiste au festival de La Roque-</a:t>
            </a:r>
            <a:r>
              <a:rPr lang="fr-FR" sz="2400" b="1" dirty="0" err="1">
                <a:solidFill>
                  <a:schemeClr val="bg1"/>
                </a:solidFill>
              </a:rPr>
              <a:t>d'Anthéron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marché, épice, nourriture&#10;&#10;Description générée automatiquement">
            <a:extLst>
              <a:ext uri="{FF2B5EF4-FFF2-40B4-BE49-F238E27FC236}">
                <a16:creationId xmlns:a16="http://schemas.microsoft.com/office/drawing/2014/main" id="{A3C707A5-F9D8-55EF-9AA8-5289941F7C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1952" y="3184634"/>
            <a:ext cx="4416000" cy="33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95D142E-B319-7D7E-E901-DD9DCE974625}"/>
              </a:ext>
            </a:extLst>
          </p:cNvPr>
          <p:cNvSpPr txBox="1"/>
          <p:nvPr/>
        </p:nvSpPr>
        <p:spPr>
          <a:xfrm>
            <a:off x="6672050" y="2582691"/>
            <a:ext cx="5572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Herbes de Provence marché de Pertuis</a:t>
            </a:r>
          </a:p>
        </p:txBody>
      </p:sp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marché&#10;&#10;Description générée automatiquement">
            <a:extLst>
              <a:ext uri="{FF2B5EF4-FFF2-40B4-BE49-F238E27FC236}">
                <a16:creationId xmlns:a16="http://schemas.microsoft.com/office/drawing/2014/main" id="{DC8EC0FD-5C28-BD9E-500F-8BF736031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23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42F2DA-73E3-56E8-EC0D-72C4245DC9A7}"/>
              </a:ext>
            </a:extLst>
          </p:cNvPr>
          <p:cNvSpPr txBox="1"/>
          <p:nvPr/>
        </p:nvSpPr>
        <p:spPr>
          <a:xfrm>
            <a:off x="857668" y="4185983"/>
            <a:ext cx="2888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Marché d' Uzès</a:t>
            </a:r>
          </a:p>
        </p:txBody>
      </p:sp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Conteneurs de stockage alimentaire, Pot Mason, table&#10;&#10;Description générée automatiquement">
            <a:extLst>
              <a:ext uri="{FF2B5EF4-FFF2-40B4-BE49-F238E27FC236}">
                <a16:creationId xmlns:a16="http://schemas.microsoft.com/office/drawing/2014/main" id="{94864794-3D27-2599-D0B7-B33FF5E5F4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841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311684-2DE4-8E31-15DF-36F0014D944F}"/>
              </a:ext>
            </a:extLst>
          </p:cNvPr>
          <p:cNvSpPr txBox="1"/>
          <p:nvPr/>
        </p:nvSpPr>
        <p:spPr>
          <a:xfrm>
            <a:off x="9116691" y="4485196"/>
            <a:ext cx="28055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Herbes de Provence séchées.</a:t>
            </a:r>
          </a:p>
        </p:txBody>
      </p:sp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Légume-feuille, ingrédient, assiette&#10;&#10;Description générée automatiquement">
            <a:extLst>
              <a:ext uri="{FF2B5EF4-FFF2-40B4-BE49-F238E27FC236}">
                <a16:creationId xmlns:a16="http://schemas.microsoft.com/office/drawing/2014/main" id="{B3F4568A-F9BF-507E-E51D-82B874B66B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66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49AA8B-CC06-C167-B958-6B54577BD875}"/>
              </a:ext>
            </a:extLst>
          </p:cNvPr>
          <p:cNvSpPr txBox="1"/>
          <p:nvPr/>
        </p:nvSpPr>
        <p:spPr>
          <a:xfrm>
            <a:off x="136789" y="3394686"/>
            <a:ext cx="29510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Salade de chèvre à l'huile d'olive et aux herbes de Provence, de la cuisine provençale.</a:t>
            </a:r>
          </a:p>
        </p:txBody>
      </p:sp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arbre&#10;&#10;Description générée automatiquement">
            <a:extLst>
              <a:ext uri="{FF2B5EF4-FFF2-40B4-BE49-F238E27FC236}">
                <a16:creationId xmlns:a16="http://schemas.microsoft.com/office/drawing/2014/main" id="{D8D280CE-AE55-548B-554E-692C6138A0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186" y="379325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05EE42-B677-105E-8EE7-50B95116F00C}"/>
              </a:ext>
            </a:extLst>
          </p:cNvPr>
          <p:cNvSpPr txBox="1"/>
          <p:nvPr/>
        </p:nvSpPr>
        <p:spPr>
          <a:xfrm>
            <a:off x="8961186" y="2659595"/>
            <a:ext cx="304031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Site romain 'Les Antiques' de Glanum, avec le Mausolée (à gauche) et l'Arc (à droite)</a:t>
            </a:r>
          </a:p>
        </p:txBody>
      </p:sp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B937E6-1700-5995-E49F-4448B4F0A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, route, scène&#10;&#10;Description générée automatiquement">
            <a:extLst>
              <a:ext uri="{FF2B5EF4-FFF2-40B4-BE49-F238E27FC236}">
                <a16:creationId xmlns:a16="http://schemas.microsoft.com/office/drawing/2014/main" id="{8AEADDB4-76C0-2998-7ED6-7B2D88D85B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6" y="189000"/>
            <a:ext cx="485848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C1818C-9D32-EC69-876A-93028351059D}"/>
              </a:ext>
            </a:extLst>
          </p:cNvPr>
          <p:cNvSpPr txBox="1"/>
          <p:nvPr/>
        </p:nvSpPr>
        <p:spPr>
          <a:xfrm>
            <a:off x="186797" y="3642074"/>
            <a:ext cx="33250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rue du Château au centre-ville de Saint-Rémy-de-Provence</a:t>
            </a:r>
          </a:p>
        </p:txBody>
      </p:sp>
    </p:spTree>
    <p:extLst>
      <p:ext uri="{BB962C8B-B14F-4D97-AF65-F5344CB8AC3E}">
        <p14:creationId xmlns:p14="http://schemas.microsoft.com/office/powerpoint/2010/main" val="360162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43F09-A485-C8A8-C0CF-9702BD258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Description générée automatiquement">
            <a:extLst>
              <a:ext uri="{FF2B5EF4-FFF2-40B4-BE49-F238E27FC236}">
                <a16:creationId xmlns:a16="http://schemas.microsoft.com/office/drawing/2014/main" id="{8C247D33-6F09-8D71-2320-85CDE2B579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962" y="357000"/>
            <a:ext cx="4608000" cy="30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BB1C66-831A-DFC3-A42E-1F3B913CC904}"/>
              </a:ext>
            </a:extLst>
          </p:cNvPr>
          <p:cNvSpPr txBox="1"/>
          <p:nvPr/>
        </p:nvSpPr>
        <p:spPr>
          <a:xfrm>
            <a:off x="405962" y="3522656"/>
            <a:ext cx="4723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, Oppède-le-Vieux est un site incontournable</a:t>
            </a:r>
          </a:p>
        </p:txBody>
      </p:sp>
      <p:pic>
        <p:nvPicPr>
          <p:cNvPr id="6" name="Image 5" descr="Une image contenant plein air, ciel, paysage, arbre&#10;&#10;Description générée automatiquement">
            <a:extLst>
              <a:ext uri="{FF2B5EF4-FFF2-40B4-BE49-F238E27FC236}">
                <a16:creationId xmlns:a16="http://schemas.microsoft.com/office/drawing/2014/main" id="{02136109-E665-C93A-44F8-014FAF4175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6038" y="3429000"/>
            <a:ext cx="4500000" cy="30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B21AB5C-EC96-9215-9637-4A14350C8D32}"/>
              </a:ext>
            </a:extLst>
          </p:cNvPr>
          <p:cNvSpPr txBox="1"/>
          <p:nvPr/>
        </p:nvSpPr>
        <p:spPr>
          <a:xfrm>
            <a:off x="8921133" y="2879238"/>
            <a:ext cx="502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Gordes </a:t>
            </a:r>
          </a:p>
        </p:txBody>
      </p:sp>
    </p:spTree>
    <p:extLst>
      <p:ext uri="{BB962C8B-B14F-4D97-AF65-F5344CB8AC3E}">
        <p14:creationId xmlns:p14="http://schemas.microsoft.com/office/powerpoint/2010/main" val="717033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9079B-2EF5-782A-E415-D7543BFF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leur, maison&#10;&#10;Description générée automatiquement">
            <a:extLst>
              <a:ext uri="{FF2B5EF4-FFF2-40B4-BE49-F238E27FC236}">
                <a16:creationId xmlns:a16="http://schemas.microsoft.com/office/drawing/2014/main" id="{6FCBC2E0-85FB-FD35-3596-2103C60874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7944" y="432000"/>
            <a:ext cx="5328000" cy="2997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F14331-4763-EF98-45A2-2DC35E7F457D}"/>
              </a:ext>
            </a:extLst>
          </p:cNvPr>
          <p:cNvSpPr txBox="1"/>
          <p:nvPr/>
        </p:nvSpPr>
        <p:spPr>
          <a:xfrm>
            <a:off x="7903779" y="3429000"/>
            <a:ext cx="532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Aix – En - </a:t>
            </a:r>
            <a:r>
              <a:rPr lang="fr-FR" sz="2400" b="1" dirty="0" err="1">
                <a:solidFill>
                  <a:schemeClr val="bg1"/>
                </a:solidFill>
              </a:rPr>
              <a:t>Pronvence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plante, fenêtre&#10;&#10;Description générée automatiquement">
            <a:extLst>
              <a:ext uri="{FF2B5EF4-FFF2-40B4-BE49-F238E27FC236}">
                <a16:creationId xmlns:a16="http://schemas.microsoft.com/office/drawing/2014/main" id="{3588C234-A708-9910-CD3E-DB7D4AF5EB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120" y="3429000"/>
            <a:ext cx="5292000" cy="29982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3E4B906-E863-9567-EAD2-7794C26E140D}"/>
              </a:ext>
            </a:extLst>
          </p:cNvPr>
          <p:cNvSpPr txBox="1"/>
          <p:nvPr/>
        </p:nvSpPr>
        <p:spPr>
          <a:xfrm>
            <a:off x="1594109" y="3013501"/>
            <a:ext cx="4890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, </a:t>
            </a:r>
            <a:r>
              <a:rPr lang="fr-FR" sz="2400" b="1" i="1" dirty="0">
                <a:solidFill>
                  <a:schemeClr val="bg1"/>
                </a:solidFill>
              </a:rPr>
              <a:t>Aix-en-Provence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922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697B7B-50EE-7798-EFC6-7971769D2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nuage&#10;&#10;Description générée automatiquement">
            <a:extLst>
              <a:ext uri="{FF2B5EF4-FFF2-40B4-BE49-F238E27FC236}">
                <a16:creationId xmlns:a16="http://schemas.microsoft.com/office/drawing/2014/main" id="{CA09CE99-AE66-0A19-BE01-6571842D17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538" y="1590806"/>
            <a:ext cx="5328000" cy="302045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727DF2-8285-AEFB-2FBA-13191937799F}"/>
              </a:ext>
            </a:extLst>
          </p:cNvPr>
          <p:cNvSpPr txBox="1"/>
          <p:nvPr/>
        </p:nvSpPr>
        <p:spPr>
          <a:xfrm>
            <a:off x="3761897" y="5036361"/>
            <a:ext cx="5484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Baux de Provence  1 Et 2</a:t>
            </a:r>
          </a:p>
        </p:txBody>
      </p:sp>
      <p:pic>
        <p:nvPicPr>
          <p:cNvPr id="6" name="Image 5" descr="Une image contenant plein air, arbre, ciel, paysage&#10;&#10;Description générée automatiquement">
            <a:extLst>
              <a:ext uri="{FF2B5EF4-FFF2-40B4-BE49-F238E27FC236}">
                <a16:creationId xmlns:a16="http://schemas.microsoft.com/office/drawing/2014/main" id="{2BCF84AD-7416-36C3-71B3-64629D2135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4911" y="1053000"/>
            <a:ext cx="3168000" cy="47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618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4485-B467-1C6E-D0DE-5D6BCFA2E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rue&#10;&#10;Description générée automatiquement">
            <a:extLst>
              <a:ext uri="{FF2B5EF4-FFF2-40B4-BE49-F238E27FC236}">
                <a16:creationId xmlns:a16="http://schemas.microsoft.com/office/drawing/2014/main" id="{CE62B56C-D61A-5032-D706-22BC2337B0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6032" y="1598887"/>
            <a:ext cx="8517600" cy="421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6F76F3D-DF44-8F0D-3E76-A0853A43EDB2}"/>
              </a:ext>
            </a:extLst>
          </p:cNvPr>
          <p:cNvSpPr txBox="1"/>
          <p:nvPr/>
        </p:nvSpPr>
        <p:spPr>
          <a:xfrm>
            <a:off x="2107802" y="935421"/>
            <a:ext cx="9923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 La Provence En Images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A83F771-6E4F-9609-5111-A725D02043C5}"/>
              </a:ext>
            </a:extLst>
          </p:cNvPr>
          <p:cNvSpPr txBox="1"/>
          <p:nvPr/>
        </p:nvSpPr>
        <p:spPr>
          <a:xfrm>
            <a:off x="3263940" y="5810887"/>
            <a:ext cx="8614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-Daniel</a:t>
            </a:r>
          </a:p>
        </p:txBody>
      </p:sp>
    </p:spTree>
    <p:extLst>
      <p:ext uri="{BB962C8B-B14F-4D97-AF65-F5344CB8AC3E}">
        <p14:creationId xmlns:p14="http://schemas.microsoft.com/office/powerpoint/2010/main" val="3967570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ageCurlDouble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318</Words>
  <Application>Microsoft Office PowerPoint</Application>
  <PresentationFormat>Grand écran</PresentationFormat>
  <Paragraphs>40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2024-12-11T14:21:12Z</dcterms:created>
  <dcterms:modified xsi:type="dcterms:W3CDTF">2025-01-03T10:10:28Z</dcterms:modified>
</cp:coreProperties>
</file>