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6" r:id="rId23"/>
    <p:sldId id="277" r:id="rId24"/>
    <p:sldId id="279" r:id="rId25"/>
    <p:sldId id="278"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83" autoAdjust="0"/>
    <p:restoredTop sz="94660"/>
  </p:normalViewPr>
  <p:slideViewPr>
    <p:cSldViewPr snapToGrid="0">
      <p:cViewPr varScale="1">
        <p:scale>
          <a:sx n="73" d="100"/>
          <a:sy n="73" d="100"/>
        </p:scale>
        <p:origin x="6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06/01/2025</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griculture&#10;&#10;Description générée automatiquement">
            <a:extLst>
              <a:ext uri="{FF2B5EF4-FFF2-40B4-BE49-F238E27FC236}">
                <a16:creationId xmlns:a16="http://schemas.microsoft.com/office/drawing/2014/main" id="{850A350E-6274-3300-3B94-10F56B5411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1218" y="409914"/>
            <a:ext cx="9409563" cy="6300000"/>
          </a:xfrm>
          <a:prstGeom prst="rect">
            <a:avLst/>
          </a:prstGeom>
          <a:effectLst>
            <a:softEdge rad="635000"/>
          </a:effectLst>
        </p:spPr>
      </p:pic>
      <p:sp>
        <p:nvSpPr>
          <p:cNvPr id="4" name="ZoneTexte 3">
            <a:extLst>
              <a:ext uri="{FF2B5EF4-FFF2-40B4-BE49-F238E27FC236}">
                <a16:creationId xmlns:a16="http://schemas.microsoft.com/office/drawing/2014/main" id="{6FBF829C-B68F-715A-CA98-A4449AA458E8}"/>
              </a:ext>
            </a:extLst>
          </p:cNvPr>
          <p:cNvSpPr txBox="1"/>
          <p:nvPr/>
        </p:nvSpPr>
        <p:spPr>
          <a:xfrm>
            <a:off x="4346147" y="572336"/>
            <a:ext cx="7076209" cy="461665"/>
          </a:xfrm>
          <a:prstGeom prst="rect">
            <a:avLst/>
          </a:prstGeom>
          <a:noFill/>
        </p:spPr>
        <p:txBody>
          <a:bodyPr wrap="square" rtlCol="0">
            <a:spAutoFit/>
          </a:bodyPr>
          <a:lstStyle/>
          <a:p>
            <a:r>
              <a:rPr lang="fr-FR" sz="2400" b="1" dirty="0">
                <a:solidFill>
                  <a:srgbClr val="FFFF00"/>
                </a:solidFill>
              </a:rPr>
              <a:t>La Provence En Images N°2</a:t>
            </a:r>
          </a:p>
        </p:txBody>
      </p:sp>
      <p:sp>
        <p:nvSpPr>
          <p:cNvPr id="2" name="ZoneTexte 1">
            <a:extLst>
              <a:ext uri="{FF2B5EF4-FFF2-40B4-BE49-F238E27FC236}">
                <a16:creationId xmlns:a16="http://schemas.microsoft.com/office/drawing/2014/main" id="{F8E4CDBA-437B-237C-7D5B-3314D81ADA06}"/>
              </a:ext>
            </a:extLst>
          </p:cNvPr>
          <p:cNvSpPr txBox="1"/>
          <p:nvPr/>
        </p:nvSpPr>
        <p:spPr>
          <a:xfrm>
            <a:off x="3381940" y="6181428"/>
            <a:ext cx="8040416" cy="523220"/>
          </a:xfrm>
          <a:prstGeom prst="rect">
            <a:avLst/>
          </a:prstGeom>
          <a:noFill/>
        </p:spPr>
        <p:txBody>
          <a:bodyPr wrap="square" rtlCol="0">
            <a:spAutoFit/>
          </a:bodyPr>
          <a:lstStyle/>
          <a:p>
            <a:r>
              <a:rPr lang="fr-FR" sz="2800" b="1" dirty="0">
                <a:solidFill>
                  <a:srgbClr val="FFFF00"/>
                </a:solidFill>
              </a:rPr>
              <a:t>Cliquer Droit PPS en Manuel  Merci</a:t>
            </a: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xmlns:p14="http://schemas.microsoft.com/office/powerpoint/2010/main">
    <mc:Choice Requires="p14">
      <p:transition spd="slow" p14:dur="5000">
        <p:wheel spokes="1"/>
        <p:sndAc>
          <p:stSnd loop="1">
            <p:snd r:embed="rId2" name="Michèle Torr - Cette fille cétait moi.wav"/>
          </p:stSnd>
        </p:sndAc>
      </p:transition>
    </mc:Choice>
    <mc:Fallback xmlns="">
      <p:transition spd="slow">
        <p:wheel spokes="1"/>
        <p:sndAc>
          <p:stSnd loop="1">
            <p:snd r:embed="rId4" name="Michèle Torr - Cette fille cétait mo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3129C-72FC-D6DC-CB58-CAEC7D39E23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434FD62-CFBF-8A41-F6D2-944787CF418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t>Quand on pense à la Provence, on a d’abord en tête des petits villages chauffant leur coquille ocre au soleil, des terrasses de cafés sorties d’un roman de Pagnol, des sentiers embaumant le thym, des siestes bercées par le chant des cigales... Bonne nouvelle : cet ancien comté, qui couvre pas moins de 7 départements, s’étirant de la mer à la montagne, offre des paysages pour tous les goûts, des parcours à tous les rythmes.</a:t>
            </a:r>
          </a:p>
        </p:txBody>
      </p:sp>
    </p:spTree>
    <p:extLst>
      <p:ext uri="{BB962C8B-B14F-4D97-AF65-F5344CB8AC3E}">
        <p14:creationId xmlns:p14="http://schemas.microsoft.com/office/powerpoint/2010/main" val="203064221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plein air, agriculture, plante, exploitation agricole&#10;&#10;Description générée automatiquement">
            <a:extLst>
              <a:ext uri="{FF2B5EF4-FFF2-40B4-BE49-F238E27FC236}">
                <a16:creationId xmlns:a16="http://schemas.microsoft.com/office/drawing/2014/main" id="{5EE042C9-48BA-AB99-27A6-8E54AD4D5C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928" y="308137"/>
            <a:ext cx="5544000" cy="3120863"/>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aysage, plein air, nature, ciel&#10;&#10;Description générée automatiquement">
            <a:extLst>
              <a:ext uri="{FF2B5EF4-FFF2-40B4-BE49-F238E27FC236}">
                <a16:creationId xmlns:a16="http://schemas.microsoft.com/office/drawing/2014/main" id="{C717BA1D-691A-1204-60B7-FE2CAFD6FF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7500" y="3429000"/>
            <a:ext cx="4680000" cy="312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C026F77F-D27B-BFEB-53BB-1D9A7FFB43BF}"/>
              </a:ext>
            </a:extLst>
          </p:cNvPr>
          <p:cNvSpPr txBox="1"/>
          <p:nvPr/>
        </p:nvSpPr>
        <p:spPr>
          <a:xfrm>
            <a:off x="2160114" y="3503326"/>
            <a:ext cx="5049982" cy="461665"/>
          </a:xfrm>
          <a:prstGeom prst="rect">
            <a:avLst/>
          </a:prstGeom>
          <a:noFill/>
        </p:spPr>
        <p:txBody>
          <a:bodyPr wrap="square" rtlCol="0">
            <a:spAutoFit/>
          </a:bodyPr>
          <a:lstStyle/>
          <a:p>
            <a:r>
              <a:rPr lang="fr-FR" sz="2400" b="1" dirty="0">
                <a:solidFill>
                  <a:srgbClr val="FFFF00"/>
                </a:solidFill>
              </a:rPr>
              <a:t>La lavande</a:t>
            </a:r>
          </a:p>
        </p:txBody>
      </p:sp>
      <p:sp>
        <p:nvSpPr>
          <p:cNvPr id="7" name="ZoneTexte 6">
            <a:extLst>
              <a:ext uri="{FF2B5EF4-FFF2-40B4-BE49-F238E27FC236}">
                <a16:creationId xmlns:a16="http://schemas.microsoft.com/office/drawing/2014/main" id="{B493C977-F7DE-DD98-646C-82752BC4350C}"/>
              </a:ext>
            </a:extLst>
          </p:cNvPr>
          <p:cNvSpPr txBox="1"/>
          <p:nvPr/>
        </p:nvSpPr>
        <p:spPr>
          <a:xfrm>
            <a:off x="7358793" y="2523677"/>
            <a:ext cx="4567382" cy="830997"/>
          </a:xfrm>
          <a:prstGeom prst="rect">
            <a:avLst/>
          </a:prstGeom>
          <a:noFill/>
        </p:spPr>
        <p:txBody>
          <a:bodyPr wrap="square" rtlCol="0">
            <a:spAutoFit/>
          </a:bodyPr>
          <a:lstStyle/>
          <a:p>
            <a:r>
              <a:rPr lang="fr-FR" sz="2400" b="1" dirty="0">
                <a:solidFill>
                  <a:srgbClr val="FFFF00"/>
                </a:solidFill>
              </a:rPr>
              <a:t>Le massif des Calanques, ultimes falaises sur mer Cassis</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plein air, herbe, paysage, ciel&#10;&#10;Description générée automatiquement">
            <a:extLst>
              <a:ext uri="{FF2B5EF4-FFF2-40B4-BE49-F238E27FC236}">
                <a16:creationId xmlns:a16="http://schemas.microsoft.com/office/drawing/2014/main" id="{A9172646-12EC-023D-9F47-CCA6E67C3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2478" y="279000"/>
            <a:ext cx="4608000" cy="306688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D51BB1B9-9082-FE93-7FB3-DAEAACDE5CAE}"/>
              </a:ext>
            </a:extLst>
          </p:cNvPr>
          <p:cNvSpPr txBox="1"/>
          <p:nvPr/>
        </p:nvSpPr>
        <p:spPr>
          <a:xfrm>
            <a:off x="7762248" y="3345880"/>
            <a:ext cx="4429752" cy="1200329"/>
          </a:xfrm>
          <a:prstGeom prst="rect">
            <a:avLst/>
          </a:prstGeom>
          <a:noFill/>
        </p:spPr>
        <p:txBody>
          <a:bodyPr wrap="square" rtlCol="0">
            <a:spAutoFit/>
          </a:bodyPr>
          <a:lstStyle/>
          <a:p>
            <a:r>
              <a:rPr lang="fr-FR" sz="2400" b="1" dirty="0">
                <a:solidFill>
                  <a:schemeClr val="bg1"/>
                </a:solidFill>
              </a:rPr>
              <a:t>La montagne Sainte-Victoire, une "peinture" près d'Aix-en-Provence</a:t>
            </a:r>
          </a:p>
        </p:txBody>
      </p:sp>
      <p:pic>
        <p:nvPicPr>
          <p:cNvPr id="6" name="Image 5" descr="Une image contenant plein air, ciel, herbe, paysage&#10;&#10;Description générée automatiquement">
            <a:extLst>
              <a:ext uri="{FF2B5EF4-FFF2-40B4-BE49-F238E27FC236}">
                <a16:creationId xmlns:a16="http://schemas.microsoft.com/office/drawing/2014/main" id="{F3899F13-6ACA-4ACD-5702-A4D55BFC01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0859" y="3752194"/>
            <a:ext cx="4320000" cy="28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2CB10B9E-9835-B531-DD2B-321BAE248134}"/>
              </a:ext>
            </a:extLst>
          </p:cNvPr>
          <p:cNvSpPr txBox="1"/>
          <p:nvPr/>
        </p:nvSpPr>
        <p:spPr>
          <a:xfrm>
            <a:off x="191107" y="2810441"/>
            <a:ext cx="4429752" cy="830997"/>
          </a:xfrm>
          <a:prstGeom prst="rect">
            <a:avLst/>
          </a:prstGeom>
          <a:noFill/>
        </p:spPr>
        <p:txBody>
          <a:bodyPr wrap="square" rtlCol="0">
            <a:spAutoFit/>
          </a:bodyPr>
          <a:lstStyle/>
          <a:p>
            <a:r>
              <a:rPr lang="fr-FR" sz="2400" b="1" dirty="0">
                <a:solidFill>
                  <a:schemeClr val="bg1"/>
                </a:solidFill>
              </a:rPr>
              <a:t>La Camargue, les beaux secrets paysagers du marais</a:t>
            </a:r>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plein air, ciel, nature, montagne&#10;&#10;Description générée automatiquement">
            <a:extLst>
              <a:ext uri="{FF2B5EF4-FFF2-40B4-BE49-F238E27FC236}">
                <a16:creationId xmlns:a16="http://schemas.microsoft.com/office/drawing/2014/main" id="{B200F268-9F33-E585-E55B-C9136A4B35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007" y="333000"/>
            <a:ext cx="4644000" cy="309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EEEB5C-86A8-9520-8392-726F78ED209D}"/>
              </a:ext>
            </a:extLst>
          </p:cNvPr>
          <p:cNvSpPr txBox="1"/>
          <p:nvPr/>
        </p:nvSpPr>
        <p:spPr>
          <a:xfrm>
            <a:off x="0" y="3531990"/>
            <a:ext cx="8073736" cy="461665"/>
          </a:xfrm>
          <a:prstGeom prst="rect">
            <a:avLst/>
          </a:prstGeom>
          <a:noFill/>
        </p:spPr>
        <p:txBody>
          <a:bodyPr wrap="square" rtlCol="0">
            <a:spAutoFit/>
          </a:bodyPr>
          <a:lstStyle/>
          <a:p>
            <a:r>
              <a:rPr lang="fr-FR" sz="2400" b="1" dirty="0">
                <a:solidFill>
                  <a:schemeClr val="bg1"/>
                </a:solidFill>
              </a:rPr>
              <a:t>Le Mont Ventoux, la sentinelle géante</a:t>
            </a:r>
          </a:p>
        </p:txBody>
      </p:sp>
      <p:pic>
        <p:nvPicPr>
          <p:cNvPr id="6" name="Image 5" descr="Une image contenant plein air, paysage, nature, ciel&#10;&#10;Description générée automatiquement">
            <a:extLst>
              <a:ext uri="{FF2B5EF4-FFF2-40B4-BE49-F238E27FC236}">
                <a16:creationId xmlns:a16="http://schemas.microsoft.com/office/drawing/2014/main" id="{B0289397-85B2-2FB7-E3CD-C62213E992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5993" y="3531990"/>
            <a:ext cx="4464000" cy="297104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1A954B4-E12F-1FE1-EA08-9CA636872321}"/>
              </a:ext>
            </a:extLst>
          </p:cNvPr>
          <p:cNvSpPr txBox="1"/>
          <p:nvPr/>
        </p:nvSpPr>
        <p:spPr>
          <a:xfrm>
            <a:off x="6826826" y="2228671"/>
            <a:ext cx="5133109" cy="1200329"/>
          </a:xfrm>
          <a:prstGeom prst="rect">
            <a:avLst/>
          </a:prstGeom>
          <a:noFill/>
        </p:spPr>
        <p:txBody>
          <a:bodyPr wrap="square" rtlCol="0">
            <a:spAutoFit/>
          </a:bodyPr>
          <a:lstStyle/>
          <a:p>
            <a:r>
              <a:rPr lang="fr-FR" sz="2400" b="1" dirty="0">
                <a:solidFill>
                  <a:schemeClr val="bg1"/>
                </a:solidFill>
              </a:rPr>
              <a:t>Le Grand canyon du Verdon, l'ardent sillon des Alpes-de-Haute-Provence</a:t>
            </a: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3" name="Image 2" descr="Une image contenant plein air, paysage, nature, herbe&#10;&#10;Description générée automatiquement">
            <a:extLst>
              <a:ext uri="{FF2B5EF4-FFF2-40B4-BE49-F238E27FC236}">
                <a16:creationId xmlns:a16="http://schemas.microsoft.com/office/drawing/2014/main" id="{C7538C56-3096-3AF2-0BC2-3190F78361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431" y="3429000"/>
            <a:ext cx="4752000" cy="316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726AA40-8238-273F-D52C-CBAFCD85AB05}"/>
              </a:ext>
            </a:extLst>
          </p:cNvPr>
          <p:cNvSpPr txBox="1"/>
          <p:nvPr/>
        </p:nvSpPr>
        <p:spPr>
          <a:xfrm>
            <a:off x="649611" y="2598003"/>
            <a:ext cx="4201640" cy="830997"/>
          </a:xfrm>
          <a:prstGeom prst="rect">
            <a:avLst/>
          </a:prstGeom>
          <a:noFill/>
        </p:spPr>
        <p:txBody>
          <a:bodyPr wrap="square" rtlCol="0">
            <a:spAutoFit/>
          </a:bodyPr>
          <a:lstStyle/>
          <a:p>
            <a:r>
              <a:rPr lang="fr-FR" sz="2400" b="1" dirty="0">
                <a:solidFill>
                  <a:schemeClr val="bg1"/>
                </a:solidFill>
              </a:rPr>
              <a:t>La vallée du </a:t>
            </a:r>
            <a:r>
              <a:rPr lang="fr-FR" sz="2400" b="1" dirty="0" err="1">
                <a:solidFill>
                  <a:schemeClr val="bg1"/>
                </a:solidFill>
              </a:rPr>
              <a:t>Toulourenc</a:t>
            </a:r>
            <a:r>
              <a:rPr lang="fr-FR" sz="2400" b="1" dirty="0">
                <a:solidFill>
                  <a:schemeClr val="bg1"/>
                </a:solidFill>
              </a:rPr>
              <a:t>, un « jardin » en Haute-Provence</a:t>
            </a:r>
          </a:p>
        </p:txBody>
      </p:sp>
      <p:pic>
        <p:nvPicPr>
          <p:cNvPr id="6" name="Image 5" descr="Une image contenant nuage, ciel, paysage, plein air&#10;&#10;Description générée automatiquement">
            <a:extLst>
              <a:ext uri="{FF2B5EF4-FFF2-40B4-BE49-F238E27FC236}">
                <a16:creationId xmlns:a16="http://schemas.microsoft.com/office/drawing/2014/main" id="{E8DC1A9E-289F-582D-9A76-876451D034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0751" y="336331"/>
            <a:ext cx="4464000" cy="30008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02D84C40-942C-DBC8-E43B-B0B29CB6DE8F}"/>
              </a:ext>
            </a:extLst>
          </p:cNvPr>
          <p:cNvSpPr txBox="1"/>
          <p:nvPr/>
        </p:nvSpPr>
        <p:spPr>
          <a:xfrm>
            <a:off x="6619009" y="3520870"/>
            <a:ext cx="5652655" cy="830997"/>
          </a:xfrm>
          <a:prstGeom prst="rect">
            <a:avLst/>
          </a:prstGeom>
          <a:noFill/>
        </p:spPr>
        <p:txBody>
          <a:bodyPr wrap="square" rtlCol="0">
            <a:spAutoFit/>
          </a:bodyPr>
          <a:lstStyle/>
          <a:p>
            <a:r>
              <a:rPr lang="fr-FR" sz="2400" b="1" dirty="0">
                <a:solidFill>
                  <a:schemeClr val="bg1"/>
                </a:solidFill>
              </a:rPr>
              <a:t>La montagne de Lure, un "tableau" au plus près du ciel…</a:t>
            </a: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plein air, arbre, paysage, ciel&#10;&#10;Description générée automatiquement">
            <a:extLst>
              <a:ext uri="{FF2B5EF4-FFF2-40B4-BE49-F238E27FC236}">
                <a16:creationId xmlns:a16="http://schemas.microsoft.com/office/drawing/2014/main" id="{B48FFE0F-B2DC-AC97-D47E-B942A9AB16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390" y="310407"/>
            <a:ext cx="4536000" cy="3024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964CC1B6-11D9-55CD-735D-11691F68C623}"/>
              </a:ext>
            </a:extLst>
          </p:cNvPr>
          <p:cNvSpPr txBox="1"/>
          <p:nvPr/>
        </p:nvSpPr>
        <p:spPr>
          <a:xfrm>
            <a:off x="521337" y="3429000"/>
            <a:ext cx="4540827" cy="830997"/>
          </a:xfrm>
          <a:prstGeom prst="rect">
            <a:avLst/>
          </a:prstGeom>
          <a:noFill/>
        </p:spPr>
        <p:txBody>
          <a:bodyPr wrap="square" rtlCol="0">
            <a:spAutoFit/>
          </a:bodyPr>
          <a:lstStyle/>
          <a:p>
            <a:r>
              <a:rPr lang="fr-FR" sz="2400" b="1" dirty="0">
                <a:solidFill>
                  <a:schemeClr val="bg1"/>
                </a:solidFill>
              </a:rPr>
              <a:t>Les Dentelles de Montmirail, l'image d'un massif ciselé</a:t>
            </a:r>
          </a:p>
        </p:txBody>
      </p:sp>
      <p:pic>
        <p:nvPicPr>
          <p:cNvPr id="6" name="Image 5" descr="Une image contenant plein air, nature, ciel, faire de la randonnée&#10;&#10;Description générée automatiquement">
            <a:extLst>
              <a:ext uri="{FF2B5EF4-FFF2-40B4-BE49-F238E27FC236}">
                <a16:creationId xmlns:a16="http://schemas.microsoft.com/office/drawing/2014/main" id="{42129583-A2A1-5EB4-A4E9-5478C81F77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7141" y="3429000"/>
            <a:ext cx="4644000" cy="3096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C56AADC7-9A52-9931-49C1-A7C50BCFF4BA}"/>
              </a:ext>
            </a:extLst>
          </p:cNvPr>
          <p:cNvSpPr txBox="1"/>
          <p:nvPr/>
        </p:nvSpPr>
        <p:spPr>
          <a:xfrm>
            <a:off x="6816436" y="2680855"/>
            <a:ext cx="5480667" cy="461665"/>
          </a:xfrm>
          <a:prstGeom prst="rect">
            <a:avLst/>
          </a:prstGeom>
          <a:noFill/>
        </p:spPr>
        <p:txBody>
          <a:bodyPr wrap="square" rtlCol="0">
            <a:spAutoFit/>
          </a:bodyPr>
          <a:lstStyle/>
          <a:p>
            <a:r>
              <a:rPr lang="fr-FR" sz="2400" b="1" dirty="0">
                <a:solidFill>
                  <a:schemeClr val="bg1"/>
                </a:solidFill>
              </a:rPr>
              <a:t>Les Alpilles, la grande lumière du Sud</a:t>
            </a: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3" name="Image 2" descr="Une image contenant nature, plein air, paysage, eau&#10;&#10;Description générée automatiquement">
            <a:extLst>
              <a:ext uri="{FF2B5EF4-FFF2-40B4-BE49-F238E27FC236}">
                <a16:creationId xmlns:a16="http://schemas.microsoft.com/office/drawing/2014/main" id="{4C958436-77A9-20C9-6BE4-0AB9BB7E80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330" y="307317"/>
            <a:ext cx="4968000" cy="311144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72B545-0C1F-71BF-0FD6-1BB8B31F65FA}"/>
              </a:ext>
            </a:extLst>
          </p:cNvPr>
          <p:cNvSpPr txBox="1"/>
          <p:nvPr/>
        </p:nvSpPr>
        <p:spPr>
          <a:xfrm>
            <a:off x="516082" y="3429000"/>
            <a:ext cx="5579918" cy="830997"/>
          </a:xfrm>
          <a:prstGeom prst="rect">
            <a:avLst/>
          </a:prstGeom>
          <a:noFill/>
        </p:spPr>
        <p:txBody>
          <a:bodyPr wrap="square" rtlCol="0">
            <a:spAutoFit/>
          </a:bodyPr>
          <a:lstStyle/>
          <a:p>
            <a:r>
              <a:rPr lang="fr-FR" sz="2400" b="1" dirty="0">
                <a:solidFill>
                  <a:schemeClr val="bg1"/>
                </a:solidFill>
              </a:rPr>
              <a:t>Les paradisiaques Calanques de Marseille</a:t>
            </a:r>
          </a:p>
        </p:txBody>
      </p:sp>
      <p:pic>
        <p:nvPicPr>
          <p:cNvPr id="9" name="Image 8" descr="Une image contenant plein air, plante, ciel, arbre&#10;&#10;Description générée automatiquement">
            <a:extLst>
              <a:ext uri="{FF2B5EF4-FFF2-40B4-BE49-F238E27FC236}">
                <a16:creationId xmlns:a16="http://schemas.microsoft.com/office/drawing/2014/main" id="{390FF3A4-E5FE-6BF1-9BFE-7D08F3693A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69945" y="3647251"/>
            <a:ext cx="5508000" cy="2909096"/>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10" name="ZoneTexte 9">
            <a:extLst>
              <a:ext uri="{FF2B5EF4-FFF2-40B4-BE49-F238E27FC236}">
                <a16:creationId xmlns:a16="http://schemas.microsoft.com/office/drawing/2014/main" id="{4D91BA05-2A80-0E15-A3CE-2DE865F659E9}"/>
              </a:ext>
            </a:extLst>
          </p:cNvPr>
          <p:cNvSpPr txBox="1"/>
          <p:nvPr/>
        </p:nvSpPr>
        <p:spPr>
          <a:xfrm>
            <a:off x="8172987" y="3185586"/>
            <a:ext cx="5226627" cy="461665"/>
          </a:xfrm>
          <a:prstGeom prst="rect">
            <a:avLst/>
          </a:prstGeom>
          <a:noFill/>
        </p:spPr>
        <p:txBody>
          <a:bodyPr wrap="square" rtlCol="0">
            <a:spAutoFit/>
          </a:bodyPr>
          <a:lstStyle/>
          <a:p>
            <a:r>
              <a:rPr lang="fr-FR" sz="2400" b="1" dirty="0">
                <a:solidFill>
                  <a:schemeClr val="bg1"/>
                </a:solidFill>
              </a:rPr>
              <a:t>Ménerbes</a:t>
            </a: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plein air, bâtiment, fleur, violet&#10;&#10;Description générée automatiquement">
            <a:extLst>
              <a:ext uri="{FF2B5EF4-FFF2-40B4-BE49-F238E27FC236}">
                <a16:creationId xmlns:a16="http://schemas.microsoft.com/office/drawing/2014/main" id="{E1C64BA4-B8E7-6EE0-CE3F-1648B54CAE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915" y="267723"/>
            <a:ext cx="8820000" cy="299849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4" name="Image 3" descr="Une image contenant plein air, bâtiment, rue, pot de fleurs&#10;&#10;Description générée automatiquement">
            <a:extLst>
              <a:ext uri="{FF2B5EF4-FFF2-40B4-BE49-F238E27FC236}">
                <a16:creationId xmlns:a16="http://schemas.microsoft.com/office/drawing/2014/main" id="{92360A1D-9FB9-43A4-5AC3-FD7A591902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8549" y="3829678"/>
            <a:ext cx="4428000" cy="302832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F98A7AEC-3718-6738-B457-9B8D713D748F}"/>
              </a:ext>
            </a:extLst>
          </p:cNvPr>
          <p:cNvSpPr txBox="1"/>
          <p:nvPr/>
        </p:nvSpPr>
        <p:spPr>
          <a:xfrm>
            <a:off x="3179709" y="3829678"/>
            <a:ext cx="5527963" cy="461665"/>
          </a:xfrm>
          <a:prstGeom prst="rect">
            <a:avLst/>
          </a:prstGeom>
          <a:noFill/>
        </p:spPr>
        <p:txBody>
          <a:bodyPr wrap="square" rtlCol="0">
            <a:spAutoFit/>
          </a:bodyPr>
          <a:lstStyle/>
          <a:p>
            <a:r>
              <a:rPr lang="fr-FR" sz="2400" b="1" dirty="0">
                <a:solidFill>
                  <a:srgbClr val="FFFF00"/>
                </a:solidFill>
              </a:rPr>
              <a:t>Flayosc– Village provençal</a:t>
            </a:r>
          </a:p>
        </p:txBody>
      </p:sp>
    </p:spTree>
    <p:extLst>
      <p:ext uri="{BB962C8B-B14F-4D97-AF65-F5344CB8AC3E}">
        <p14:creationId xmlns:p14="http://schemas.microsoft.com/office/powerpoint/2010/main" val="264277125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sp>
        <p:nvSpPr>
          <p:cNvPr id="6" name="ZoneTexte 5">
            <a:extLst>
              <a:ext uri="{FF2B5EF4-FFF2-40B4-BE49-F238E27FC236}">
                <a16:creationId xmlns:a16="http://schemas.microsoft.com/office/drawing/2014/main" id="{2861B170-18A5-B70F-7867-5CFA72A98CCD}"/>
              </a:ext>
            </a:extLst>
          </p:cNvPr>
          <p:cNvSpPr txBox="1"/>
          <p:nvPr/>
        </p:nvSpPr>
        <p:spPr>
          <a:xfrm>
            <a:off x="1156536" y="3144610"/>
            <a:ext cx="5408539" cy="461665"/>
          </a:xfrm>
          <a:prstGeom prst="rect">
            <a:avLst/>
          </a:prstGeom>
          <a:noFill/>
        </p:spPr>
        <p:txBody>
          <a:bodyPr wrap="square" rtlCol="0">
            <a:spAutoFit/>
          </a:bodyPr>
          <a:lstStyle/>
          <a:p>
            <a:r>
              <a:rPr lang="fr-FR" sz="2400" b="1">
                <a:solidFill>
                  <a:schemeClr val="bg1"/>
                </a:solidFill>
              </a:rPr>
              <a:t>sur la route de la lavande </a:t>
            </a:r>
            <a:endParaRPr lang="fr-FR" sz="2400" b="1" dirty="0">
              <a:solidFill>
                <a:schemeClr val="bg1"/>
              </a:solidFill>
            </a:endParaRPr>
          </a:p>
        </p:txBody>
      </p:sp>
      <p:pic>
        <p:nvPicPr>
          <p:cNvPr id="8" name="Image 7" descr="Une image contenant herbe, plein air, arbre, plante&#10;&#10;Description générée automatiquement">
            <a:extLst>
              <a:ext uri="{FF2B5EF4-FFF2-40B4-BE49-F238E27FC236}">
                <a16:creationId xmlns:a16="http://schemas.microsoft.com/office/drawing/2014/main" id="{16DB025E-9A64-5BCF-DE3C-DB26C32F2C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927" y="254764"/>
            <a:ext cx="5256000" cy="295874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10" name="Image 9" descr="Une image contenant plein air, nature, montagne, eau&#10;&#10;Description générée automatiquement">
            <a:extLst>
              <a:ext uri="{FF2B5EF4-FFF2-40B4-BE49-F238E27FC236}">
                <a16:creationId xmlns:a16="http://schemas.microsoft.com/office/drawing/2014/main" id="{811C4B00-FC68-2EF6-AF67-F9E7F8E5CF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9487" y="3479351"/>
            <a:ext cx="4608000" cy="30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1" name="ZoneTexte 10">
            <a:extLst>
              <a:ext uri="{FF2B5EF4-FFF2-40B4-BE49-F238E27FC236}">
                <a16:creationId xmlns:a16="http://schemas.microsoft.com/office/drawing/2014/main" id="{148D6438-9A61-7570-8CD9-F4F63CBF6B7E}"/>
              </a:ext>
            </a:extLst>
          </p:cNvPr>
          <p:cNvSpPr txBox="1"/>
          <p:nvPr/>
        </p:nvSpPr>
        <p:spPr>
          <a:xfrm>
            <a:off x="6407419" y="2916984"/>
            <a:ext cx="5784581" cy="461665"/>
          </a:xfrm>
          <a:prstGeom prst="rect">
            <a:avLst/>
          </a:prstGeom>
          <a:noFill/>
        </p:spPr>
        <p:txBody>
          <a:bodyPr wrap="square" rtlCol="0">
            <a:spAutoFit/>
          </a:bodyPr>
          <a:lstStyle/>
          <a:p>
            <a:r>
              <a:rPr lang="fr-FR" sz="2400" b="1">
                <a:solidFill>
                  <a:schemeClr val="bg1"/>
                </a:solidFill>
              </a:rPr>
              <a:t>Les calanques entre Marseille et Cassis</a:t>
            </a:r>
            <a:endParaRPr lang="fr-FR" sz="2400" b="1" dirty="0">
              <a:solidFill>
                <a:schemeClr val="bg1"/>
              </a:solidFill>
            </a:endParaRP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3" name="Image 2" descr="Une image contenant bâtiment, Ruines, Histoire antique, ciel&#10;&#10;Description générée automatiquement">
            <a:extLst>
              <a:ext uri="{FF2B5EF4-FFF2-40B4-BE49-F238E27FC236}">
                <a16:creationId xmlns:a16="http://schemas.microsoft.com/office/drawing/2014/main" id="{58F02164-7359-932C-C048-125FAB4959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62523" y="293668"/>
            <a:ext cx="4608000" cy="30617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337F957-9468-842A-56CB-C15EA43C1BCA}"/>
              </a:ext>
            </a:extLst>
          </p:cNvPr>
          <p:cNvSpPr txBox="1"/>
          <p:nvPr/>
        </p:nvSpPr>
        <p:spPr>
          <a:xfrm>
            <a:off x="7695961" y="3355428"/>
            <a:ext cx="4946073" cy="461665"/>
          </a:xfrm>
          <a:prstGeom prst="rect">
            <a:avLst/>
          </a:prstGeom>
          <a:noFill/>
        </p:spPr>
        <p:txBody>
          <a:bodyPr wrap="square" rtlCol="0">
            <a:spAutoFit/>
          </a:bodyPr>
          <a:lstStyle/>
          <a:p>
            <a:r>
              <a:rPr lang="fr-FR" sz="2400" b="1" dirty="0">
                <a:solidFill>
                  <a:schemeClr val="bg1"/>
                </a:solidFill>
              </a:rPr>
              <a:t>Le théâtre antique d'Orange</a:t>
            </a:r>
          </a:p>
        </p:txBody>
      </p:sp>
      <p:pic>
        <p:nvPicPr>
          <p:cNvPr id="6" name="Image 5" descr="Une image contenant plein air, ciel, nuage, Ruines&#10;&#10;Description générée automatiquement">
            <a:extLst>
              <a:ext uri="{FF2B5EF4-FFF2-40B4-BE49-F238E27FC236}">
                <a16:creationId xmlns:a16="http://schemas.microsoft.com/office/drawing/2014/main" id="{E5196F86-4575-6690-A5A1-0471B5AFB4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369" y="3586260"/>
            <a:ext cx="4500000" cy="30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AD6BB95-161F-8802-3B1F-05C4CE003B52}"/>
              </a:ext>
            </a:extLst>
          </p:cNvPr>
          <p:cNvSpPr txBox="1"/>
          <p:nvPr/>
        </p:nvSpPr>
        <p:spPr>
          <a:xfrm>
            <a:off x="697125" y="3192241"/>
            <a:ext cx="4500000" cy="461665"/>
          </a:xfrm>
          <a:prstGeom prst="rect">
            <a:avLst/>
          </a:prstGeom>
          <a:noFill/>
        </p:spPr>
        <p:txBody>
          <a:bodyPr wrap="square" rtlCol="0">
            <a:spAutoFit/>
          </a:bodyPr>
          <a:lstStyle/>
          <a:p>
            <a:r>
              <a:rPr lang="fr-FR" sz="2400" b="1" dirty="0">
                <a:solidFill>
                  <a:schemeClr val="bg1"/>
                </a:solidFill>
              </a:rPr>
              <a:t>les châteaux du Luberon</a:t>
            </a: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plein air, ciel, herbe, paysage&#10;&#10;Description générée automatiquement">
            <a:extLst>
              <a:ext uri="{FF2B5EF4-FFF2-40B4-BE49-F238E27FC236}">
                <a16:creationId xmlns:a16="http://schemas.microsoft.com/office/drawing/2014/main" id="{563E3DA1-5164-FFEF-7AD9-C9AEF13E78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838" y="241738"/>
            <a:ext cx="4392000" cy="29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F4BA66-2CED-16C5-DC92-7D9125BC9885}"/>
              </a:ext>
            </a:extLst>
          </p:cNvPr>
          <p:cNvSpPr txBox="1"/>
          <p:nvPr/>
        </p:nvSpPr>
        <p:spPr>
          <a:xfrm>
            <a:off x="576875" y="3169738"/>
            <a:ext cx="4488873" cy="461665"/>
          </a:xfrm>
          <a:prstGeom prst="rect">
            <a:avLst/>
          </a:prstGeom>
          <a:noFill/>
        </p:spPr>
        <p:txBody>
          <a:bodyPr wrap="square" rtlCol="0">
            <a:spAutoFit/>
          </a:bodyPr>
          <a:lstStyle/>
          <a:p>
            <a:r>
              <a:rPr lang="fr-FR" sz="2400" b="1" dirty="0">
                <a:solidFill>
                  <a:schemeClr val="bg1"/>
                </a:solidFill>
              </a:rPr>
              <a:t>au parc de la Camargue</a:t>
            </a:r>
          </a:p>
        </p:txBody>
      </p:sp>
      <p:pic>
        <p:nvPicPr>
          <p:cNvPr id="6" name="Image 5" descr="Une image contenant bâtiment, plein air, fenêtre, arbre&#10;&#10;Description générée automatiquement">
            <a:extLst>
              <a:ext uri="{FF2B5EF4-FFF2-40B4-BE49-F238E27FC236}">
                <a16:creationId xmlns:a16="http://schemas.microsoft.com/office/drawing/2014/main" id="{8B57D88A-1B6D-0F28-D957-47C18789A3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3300" y="3631403"/>
            <a:ext cx="4536000"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3B66C50-98D1-5E50-7F14-9521B3832398}"/>
              </a:ext>
            </a:extLst>
          </p:cNvPr>
          <p:cNvSpPr txBox="1"/>
          <p:nvPr/>
        </p:nvSpPr>
        <p:spPr>
          <a:xfrm>
            <a:off x="7807036" y="3150677"/>
            <a:ext cx="5301464" cy="461665"/>
          </a:xfrm>
          <a:prstGeom prst="rect">
            <a:avLst/>
          </a:prstGeom>
          <a:noFill/>
        </p:spPr>
        <p:txBody>
          <a:bodyPr wrap="square" rtlCol="0">
            <a:spAutoFit/>
          </a:bodyPr>
          <a:lstStyle/>
          <a:p>
            <a:r>
              <a:rPr lang="fr-FR" sz="2400" b="1" dirty="0">
                <a:solidFill>
                  <a:schemeClr val="bg1"/>
                </a:solidFill>
              </a:rPr>
              <a:t>Les villages de peintres</a:t>
            </a: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3" name="Image 2" descr="Une image contenant arbre, plein air, eau, Ressources d’eau&#10;&#10;Description générée automatiquement">
            <a:extLst>
              <a:ext uri="{FF2B5EF4-FFF2-40B4-BE49-F238E27FC236}">
                <a16:creationId xmlns:a16="http://schemas.microsoft.com/office/drawing/2014/main" id="{87D88271-3896-BA63-FA83-2FD8658CEF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327" y="3531477"/>
            <a:ext cx="4500000" cy="30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2135224-CDD9-A89D-7D69-FD765A5987C2}"/>
              </a:ext>
            </a:extLst>
          </p:cNvPr>
          <p:cNvSpPr txBox="1"/>
          <p:nvPr/>
        </p:nvSpPr>
        <p:spPr>
          <a:xfrm>
            <a:off x="1127578" y="3095690"/>
            <a:ext cx="5070763" cy="461665"/>
          </a:xfrm>
          <a:prstGeom prst="rect">
            <a:avLst/>
          </a:prstGeom>
          <a:noFill/>
        </p:spPr>
        <p:txBody>
          <a:bodyPr wrap="square" rtlCol="0">
            <a:spAutoFit/>
          </a:bodyPr>
          <a:lstStyle/>
          <a:p>
            <a:r>
              <a:rPr lang="fr-FR" sz="2400" b="1" dirty="0">
                <a:solidFill>
                  <a:schemeClr val="bg1"/>
                </a:solidFill>
              </a:rPr>
              <a:t>La Provence verte</a:t>
            </a:r>
          </a:p>
        </p:txBody>
      </p:sp>
      <p:pic>
        <p:nvPicPr>
          <p:cNvPr id="6" name="Image 5" descr="Une image contenant plein air, rive, ciel, eau&#10;&#10;Description générée automatiquement">
            <a:extLst>
              <a:ext uri="{FF2B5EF4-FFF2-40B4-BE49-F238E27FC236}">
                <a16:creationId xmlns:a16="http://schemas.microsoft.com/office/drawing/2014/main" id="{E7D9F403-2B5E-29D2-AD70-9AD4A1E42C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1100" y="317771"/>
            <a:ext cx="4428000" cy="294708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DC26E72-B803-46BE-7FA0-0605E8EAACAB}"/>
              </a:ext>
            </a:extLst>
          </p:cNvPr>
          <p:cNvSpPr txBox="1"/>
          <p:nvPr/>
        </p:nvSpPr>
        <p:spPr>
          <a:xfrm>
            <a:off x="7627355" y="3264851"/>
            <a:ext cx="4968459" cy="830997"/>
          </a:xfrm>
          <a:prstGeom prst="rect">
            <a:avLst/>
          </a:prstGeom>
          <a:noFill/>
        </p:spPr>
        <p:txBody>
          <a:bodyPr wrap="square" rtlCol="0">
            <a:spAutoFit/>
          </a:bodyPr>
          <a:lstStyle/>
          <a:p>
            <a:r>
              <a:rPr lang="fr-FR" sz="2400" b="1" dirty="0">
                <a:solidFill>
                  <a:schemeClr val="bg1"/>
                </a:solidFill>
              </a:rPr>
              <a:t>Flâner sur la promenade des Anglais à Nice</a:t>
            </a:r>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plein air, nature, paysage, région sauvage&#10;&#10;Description générée automatiquement">
            <a:extLst>
              <a:ext uri="{FF2B5EF4-FFF2-40B4-BE49-F238E27FC236}">
                <a16:creationId xmlns:a16="http://schemas.microsoft.com/office/drawing/2014/main" id="{C25B1A72-9746-10C6-41CE-1FF3EAC161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369" y="3429000"/>
            <a:ext cx="4572000" cy="304800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9B4A720-D4C7-B99B-8E1B-007FDD834962}"/>
              </a:ext>
            </a:extLst>
          </p:cNvPr>
          <p:cNvSpPr txBox="1"/>
          <p:nvPr/>
        </p:nvSpPr>
        <p:spPr>
          <a:xfrm>
            <a:off x="945931" y="2914784"/>
            <a:ext cx="4675909" cy="461665"/>
          </a:xfrm>
          <a:prstGeom prst="rect">
            <a:avLst/>
          </a:prstGeom>
          <a:noFill/>
        </p:spPr>
        <p:txBody>
          <a:bodyPr wrap="square" rtlCol="0">
            <a:spAutoFit/>
          </a:bodyPr>
          <a:lstStyle/>
          <a:p>
            <a:r>
              <a:rPr lang="fr-FR" sz="2400" b="1" dirty="0"/>
              <a:t>Le parc du Mercantour</a:t>
            </a:r>
          </a:p>
        </p:txBody>
      </p:sp>
      <p:pic>
        <p:nvPicPr>
          <p:cNvPr id="6" name="Image 5" descr="Une image contenant bâtiment, plein air, ciel, eau&#10;&#10;Description générée automatiquement">
            <a:extLst>
              <a:ext uri="{FF2B5EF4-FFF2-40B4-BE49-F238E27FC236}">
                <a16:creationId xmlns:a16="http://schemas.microsoft.com/office/drawing/2014/main" id="{6724FCD1-6C90-408E-5BF5-33B29E184B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7141" y="453000"/>
            <a:ext cx="4464000" cy="297600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24EC61E3-EC44-09BF-BE3E-C283DFC9F9BD}"/>
              </a:ext>
            </a:extLst>
          </p:cNvPr>
          <p:cNvSpPr txBox="1"/>
          <p:nvPr/>
        </p:nvSpPr>
        <p:spPr>
          <a:xfrm>
            <a:off x="8059882" y="3469856"/>
            <a:ext cx="4572000" cy="461665"/>
          </a:xfrm>
          <a:prstGeom prst="rect">
            <a:avLst/>
          </a:prstGeom>
          <a:noFill/>
        </p:spPr>
        <p:txBody>
          <a:bodyPr wrap="square" rtlCol="0">
            <a:spAutoFit/>
          </a:bodyPr>
          <a:lstStyle/>
          <a:p>
            <a:r>
              <a:rPr lang="fr-FR" sz="2400" b="1" dirty="0"/>
              <a:t>L'île de la </a:t>
            </a:r>
            <a:r>
              <a:rPr lang="fr-FR" sz="2400" b="1" dirty="0" err="1"/>
              <a:t>Barthelasse</a:t>
            </a:r>
            <a:endParaRPr lang="fr-FR" sz="2400" b="1" dirty="0"/>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bâtiment, ciel, plein air, Site historique&#10;&#10;Description générée automatiquement">
            <a:extLst>
              <a:ext uri="{FF2B5EF4-FFF2-40B4-BE49-F238E27FC236}">
                <a16:creationId xmlns:a16="http://schemas.microsoft.com/office/drawing/2014/main" id="{389EF52C-F75E-745D-29B9-B5CDD026AA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136" y="178675"/>
            <a:ext cx="4536000" cy="3008880"/>
          </a:xfrm>
          <a:prstGeom prst="snip2DiagRect">
            <a:avLst/>
          </a:prstGeom>
          <a:solidFill>
            <a:srgbClr val="FFFFFF">
              <a:shade val="85000"/>
            </a:srgbClr>
          </a:solidFill>
          <a:ln w="88900" cap="sq">
            <a:solidFill>
              <a:srgbClr val="FF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D9799DBB-F1AB-3BAF-D453-DDD2A2B7E7BD}"/>
              </a:ext>
            </a:extLst>
          </p:cNvPr>
          <p:cNvSpPr txBox="1"/>
          <p:nvPr/>
        </p:nvSpPr>
        <p:spPr>
          <a:xfrm>
            <a:off x="401136" y="3187555"/>
            <a:ext cx="5106046" cy="830997"/>
          </a:xfrm>
          <a:prstGeom prst="rect">
            <a:avLst/>
          </a:prstGeom>
          <a:noFill/>
        </p:spPr>
        <p:txBody>
          <a:bodyPr wrap="square" rtlCol="0">
            <a:spAutoFit/>
          </a:bodyPr>
          <a:lstStyle/>
          <a:p>
            <a:r>
              <a:rPr lang="fr-FR" sz="2400" b="1" dirty="0"/>
              <a:t>Arles et ses monuments romains et romans</a:t>
            </a:r>
          </a:p>
        </p:txBody>
      </p:sp>
      <p:pic>
        <p:nvPicPr>
          <p:cNvPr id="6" name="Image 5" descr="Une image contenant bâtiment, ciel, plein air, Architecture médiévale&#10;&#10;Description générée automatiquement">
            <a:extLst>
              <a:ext uri="{FF2B5EF4-FFF2-40B4-BE49-F238E27FC236}">
                <a16:creationId xmlns:a16="http://schemas.microsoft.com/office/drawing/2014/main" id="{4BCCE955-DC6A-84ED-3E3D-7564A3309A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0864" y="3678621"/>
            <a:ext cx="4500000" cy="3000000"/>
          </a:xfrm>
          <a:prstGeom prst="snip2DiagRect">
            <a:avLst/>
          </a:prstGeom>
          <a:solidFill>
            <a:srgbClr val="FFFFFF">
              <a:shade val="85000"/>
            </a:srgbClr>
          </a:solidFill>
          <a:ln w="88900" cap="sq">
            <a:solidFill>
              <a:srgbClr val="FF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E1C3E956-1B9F-BC7D-5F62-21A162498DCC}"/>
              </a:ext>
            </a:extLst>
          </p:cNvPr>
          <p:cNvSpPr txBox="1"/>
          <p:nvPr/>
        </p:nvSpPr>
        <p:spPr>
          <a:xfrm>
            <a:off x="7290864" y="3237808"/>
            <a:ext cx="4388518" cy="461665"/>
          </a:xfrm>
          <a:prstGeom prst="rect">
            <a:avLst/>
          </a:prstGeom>
          <a:noFill/>
        </p:spPr>
        <p:txBody>
          <a:bodyPr wrap="square" rtlCol="0">
            <a:spAutoFit/>
          </a:bodyPr>
          <a:lstStyle/>
          <a:p>
            <a:r>
              <a:rPr lang="fr-FR" sz="2400" b="1"/>
              <a:t>Le centre historique d'Avignon</a:t>
            </a:r>
            <a:endParaRPr lang="fr-FR" sz="2400" b="1" dirty="0"/>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plein air, nuage, ciel, voyage&#10;&#10;Description générée automatiquement">
            <a:extLst>
              <a:ext uri="{FF2B5EF4-FFF2-40B4-BE49-F238E27FC236}">
                <a16:creationId xmlns:a16="http://schemas.microsoft.com/office/drawing/2014/main" id="{B93B7FEA-9404-CE6F-5FF9-11EEA72E0A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838" y="3668111"/>
            <a:ext cx="4428000" cy="2952000"/>
          </a:xfrm>
          <a:prstGeom prst="rect">
            <a:avLst/>
          </a:prstGeom>
          <a:ln w="88900" cap="sq" cmpd="thickThin">
            <a:solidFill>
              <a:schemeClr val="tx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15068A2-9390-653E-3B67-9A8D418FBF2A}"/>
              </a:ext>
            </a:extLst>
          </p:cNvPr>
          <p:cNvSpPr txBox="1"/>
          <p:nvPr/>
        </p:nvSpPr>
        <p:spPr>
          <a:xfrm>
            <a:off x="363682" y="3086100"/>
            <a:ext cx="4344156" cy="461665"/>
          </a:xfrm>
          <a:prstGeom prst="rect">
            <a:avLst/>
          </a:prstGeom>
          <a:noFill/>
        </p:spPr>
        <p:txBody>
          <a:bodyPr wrap="square" rtlCol="0">
            <a:spAutoFit/>
          </a:bodyPr>
          <a:lstStyle/>
          <a:p>
            <a:r>
              <a:rPr lang="fr-FR" sz="2400" b="1" dirty="0"/>
              <a:t>Le Vieux-Port de Marseille</a:t>
            </a:r>
          </a:p>
        </p:txBody>
      </p:sp>
      <p:pic>
        <p:nvPicPr>
          <p:cNvPr id="6" name="Image 5" descr="Une image contenant plein air, nuage, fenêtre, bâtiment&#10;&#10;Description générée automatiquement">
            <a:extLst>
              <a:ext uri="{FF2B5EF4-FFF2-40B4-BE49-F238E27FC236}">
                <a16:creationId xmlns:a16="http://schemas.microsoft.com/office/drawing/2014/main" id="{B8DFB1EA-20F3-E486-91B6-68E0383A63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12318" y="224099"/>
            <a:ext cx="3816000" cy="2862001"/>
          </a:xfrm>
          <a:prstGeom prst="rect">
            <a:avLst/>
          </a:prstGeom>
          <a:ln w="88900" cap="sq" cmpd="thickThin">
            <a:solidFill>
              <a:schemeClr val="accent5"/>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10F8992-9B94-2C37-D17F-2B68A75F1E2B}"/>
              </a:ext>
            </a:extLst>
          </p:cNvPr>
          <p:cNvSpPr txBox="1"/>
          <p:nvPr/>
        </p:nvSpPr>
        <p:spPr>
          <a:xfrm>
            <a:off x="8370893" y="3149163"/>
            <a:ext cx="4135581" cy="461665"/>
          </a:xfrm>
          <a:prstGeom prst="rect">
            <a:avLst/>
          </a:prstGeom>
          <a:noFill/>
        </p:spPr>
        <p:txBody>
          <a:bodyPr wrap="square" rtlCol="0">
            <a:spAutoFit/>
          </a:bodyPr>
          <a:lstStyle/>
          <a:p>
            <a:r>
              <a:rPr lang="fr-FR" sz="2400" b="1" dirty="0"/>
              <a:t>Le village de Roussillon</a:t>
            </a:r>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3" name="Image 2" descr="Une image contenant plein air, ciel, plante, fenêtre&#10;&#10;Description générée automatiquement">
            <a:extLst>
              <a:ext uri="{FF2B5EF4-FFF2-40B4-BE49-F238E27FC236}">
                <a16:creationId xmlns:a16="http://schemas.microsoft.com/office/drawing/2014/main" id="{2B38174C-025D-9CAB-7175-2A5EA1B2B8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389" y="273279"/>
            <a:ext cx="4428000" cy="2953415"/>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E09E4B12-E5CD-E881-186B-3072B11E1D26}"/>
              </a:ext>
            </a:extLst>
          </p:cNvPr>
          <p:cNvSpPr txBox="1"/>
          <p:nvPr/>
        </p:nvSpPr>
        <p:spPr>
          <a:xfrm>
            <a:off x="646983" y="3226694"/>
            <a:ext cx="4686300" cy="461665"/>
          </a:xfrm>
          <a:prstGeom prst="rect">
            <a:avLst/>
          </a:prstGeom>
          <a:noFill/>
        </p:spPr>
        <p:txBody>
          <a:bodyPr wrap="square" rtlCol="0">
            <a:spAutoFit/>
          </a:bodyPr>
          <a:lstStyle/>
          <a:p>
            <a:r>
              <a:rPr lang="fr-FR" sz="2400" b="1" dirty="0">
                <a:solidFill>
                  <a:srgbClr val="FFFF00"/>
                </a:solidFill>
              </a:rPr>
              <a:t>Le village de Roussillon</a:t>
            </a:r>
          </a:p>
        </p:txBody>
      </p:sp>
      <p:pic>
        <p:nvPicPr>
          <p:cNvPr id="6" name="Image 5" descr="Une image contenant plein air, arbre, ciel, paysage&#10;&#10;Description générée automatiquement">
            <a:extLst>
              <a:ext uri="{FF2B5EF4-FFF2-40B4-BE49-F238E27FC236}">
                <a16:creationId xmlns:a16="http://schemas.microsoft.com/office/drawing/2014/main" id="{A6DBC771-77B7-1328-4477-0249B36D6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79012" y="3226694"/>
            <a:ext cx="4288599" cy="3312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7" name="ZoneTexte 6">
            <a:extLst>
              <a:ext uri="{FF2B5EF4-FFF2-40B4-BE49-F238E27FC236}">
                <a16:creationId xmlns:a16="http://schemas.microsoft.com/office/drawing/2014/main" id="{F7F4933C-0A38-E70A-6271-5FBF5B0AAE5C}"/>
              </a:ext>
            </a:extLst>
          </p:cNvPr>
          <p:cNvSpPr txBox="1"/>
          <p:nvPr/>
        </p:nvSpPr>
        <p:spPr>
          <a:xfrm>
            <a:off x="8087591" y="2664372"/>
            <a:ext cx="4810991" cy="461665"/>
          </a:xfrm>
          <a:prstGeom prst="rect">
            <a:avLst/>
          </a:prstGeom>
          <a:noFill/>
        </p:spPr>
        <p:txBody>
          <a:bodyPr wrap="square" rtlCol="0">
            <a:spAutoFit/>
          </a:bodyPr>
          <a:lstStyle/>
          <a:p>
            <a:r>
              <a:rPr lang="fr-FR" sz="2400" b="1" dirty="0">
                <a:solidFill>
                  <a:srgbClr val="FFFF00"/>
                </a:solidFill>
              </a:rPr>
              <a:t>Simiane-la-Rotonde</a:t>
            </a:r>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3E891540-5395-1A21-C563-E23D950766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936" y="225000"/>
            <a:ext cx="4148754" cy="3204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0AA519CB-D6D7-F169-E338-2F79870CCDD7}"/>
              </a:ext>
            </a:extLst>
          </p:cNvPr>
          <p:cNvSpPr txBox="1"/>
          <p:nvPr/>
        </p:nvSpPr>
        <p:spPr>
          <a:xfrm>
            <a:off x="1173337" y="3429000"/>
            <a:ext cx="4551218" cy="461665"/>
          </a:xfrm>
          <a:prstGeom prst="rect">
            <a:avLst/>
          </a:prstGeom>
          <a:noFill/>
        </p:spPr>
        <p:txBody>
          <a:bodyPr wrap="square" rtlCol="0">
            <a:spAutoFit/>
          </a:bodyPr>
          <a:lstStyle/>
          <a:p>
            <a:r>
              <a:rPr lang="fr-FR" sz="2400" b="1" dirty="0">
                <a:solidFill>
                  <a:srgbClr val="FFFF00"/>
                </a:solidFill>
              </a:rPr>
              <a:t>Mane-en-Provence</a:t>
            </a:r>
          </a:p>
        </p:txBody>
      </p:sp>
      <p:pic>
        <p:nvPicPr>
          <p:cNvPr id="6" name="Image 5" descr="Une image contenant plein air, bâtiment, ciel, maison&#10;&#10;Description générée automatiquement">
            <a:extLst>
              <a:ext uri="{FF2B5EF4-FFF2-40B4-BE49-F238E27FC236}">
                <a16:creationId xmlns:a16="http://schemas.microsoft.com/office/drawing/2014/main" id="{68B1BF17-7EB5-EE15-7292-F03B1C80B2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58022" y="3544218"/>
            <a:ext cx="3962294" cy="306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6D6AE495-96EC-F6CD-5DF7-F92EE966D940}"/>
              </a:ext>
            </a:extLst>
          </p:cNvPr>
          <p:cNvSpPr txBox="1"/>
          <p:nvPr/>
        </p:nvSpPr>
        <p:spPr>
          <a:xfrm>
            <a:off x="9137908" y="3064556"/>
            <a:ext cx="3761509" cy="461665"/>
          </a:xfrm>
          <a:prstGeom prst="rect">
            <a:avLst/>
          </a:prstGeom>
          <a:noFill/>
        </p:spPr>
        <p:txBody>
          <a:bodyPr wrap="square" rtlCol="0">
            <a:spAutoFit/>
          </a:bodyPr>
          <a:lstStyle/>
          <a:p>
            <a:r>
              <a:rPr lang="fr-FR" sz="2400" b="1" dirty="0">
                <a:solidFill>
                  <a:srgbClr val="FFFF00"/>
                </a:solidFill>
              </a:rPr>
              <a:t>Dauphin</a:t>
            </a: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FD6E58CA-0EE5-3A2A-28B1-DF285AFA6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9173" y="261000"/>
            <a:ext cx="4754038" cy="316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1D4D995-646D-4A5B-3C96-18A32F2E3FD3}"/>
              </a:ext>
            </a:extLst>
          </p:cNvPr>
          <p:cNvSpPr txBox="1"/>
          <p:nvPr/>
        </p:nvSpPr>
        <p:spPr>
          <a:xfrm>
            <a:off x="9158929" y="3523593"/>
            <a:ext cx="3844637" cy="461665"/>
          </a:xfrm>
          <a:prstGeom prst="rect">
            <a:avLst/>
          </a:prstGeom>
          <a:noFill/>
        </p:spPr>
        <p:txBody>
          <a:bodyPr wrap="square" rtlCol="0">
            <a:spAutoFit/>
          </a:bodyPr>
          <a:lstStyle/>
          <a:p>
            <a:r>
              <a:rPr lang="fr-FR" sz="2400" b="1" dirty="0" err="1">
                <a:solidFill>
                  <a:srgbClr val="FFFF00"/>
                </a:solidFill>
              </a:rPr>
              <a:t>Lurs</a:t>
            </a:r>
            <a:endParaRPr lang="fr-FR" sz="2400" b="1" dirty="0">
              <a:solidFill>
                <a:srgbClr val="FFFF00"/>
              </a:solidFill>
            </a:endParaRPr>
          </a:p>
        </p:txBody>
      </p:sp>
      <p:pic>
        <p:nvPicPr>
          <p:cNvPr id="6" name="Image 5" descr="Une image contenant plein air, plante, ciel, bâtiment&#10;&#10;Description générée automatiquement">
            <a:extLst>
              <a:ext uri="{FF2B5EF4-FFF2-40B4-BE49-F238E27FC236}">
                <a16:creationId xmlns:a16="http://schemas.microsoft.com/office/drawing/2014/main" id="{52CB1602-D54A-5C65-E6F2-C91A49FD33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789" y="3429000"/>
            <a:ext cx="4176000" cy="322503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80DD578-CE9D-07A8-54A8-613CEA8530A0}"/>
              </a:ext>
            </a:extLst>
          </p:cNvPr>
          <p:cNvSpPr txBox="1"/>
          <p:nvPr/>
        </p:nvSpPr>
        <p:spPr>
          <a:xfrm>
            <a:off x="1198922" y="2242992"/>
            <a:ext cx="4359856" cy="461665"/>
          </a:xfrm>
          <a:prstGeom prst="rect">
            <a:avLst/>
          </a:prstGeom>
          <a:noFill/>
        </p:spPr>
        <p:txBody>
          <a:bodyPr wrap="square" rtlCol="0">
            <a:spAutoFit/>
          </a:bodyPr>
          <a:lstStyle/>
          <a:p>
            <a:r>
              <a:rPr lang="fr-FR" sz="2400" b="1" dirty="0">
                <a:solidFill>
                  <a:srgbClr val="FFFF00"/>
                </a:solidFill>
              </a:rPr>
              <a:t>Montfuron,</a:t>
            </a:r>
          </a:p>
        </p:txBody>
      </p:sp>
      <p:sp>
        <p:nvSpPr>
          <p:cNvPr id="8" name="ZoneTexte 7">
            <a:extLst>
              <a:ext uri="{FF2B5EF4-FFF2-40B4-BE49-F238E27FC236}">
                <a16:creationId xmlns:a16="http://schemas.microsoft.com/office/drawing/2014/main" id="{54945851-352E-3B15-1343-35487D7C465D}"/>
              </a:ext>
            </a:extLst>
          </p:cNvPr>
          <p:cNvSpPr txBox="1"/>
          <p:nvPr/>
        </p:nvSpPr>
        <p:spPr>
          <a:xfrm>
            <a:off x="471771" y="2578533"/>
            <a:ext cx="3844637"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situé dans le Parc Naturel Régional du Luberon</a:t>
            </a: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plein air, ciel, arbre, église&#10;&#10;Description générée automatiquement">
            <a:extLst>
              <a:ext uri="{FF2B5EF4-FFF2-40B4-BE49-F238E27FC236}">
                <a16:creationId xmlns:a16="http://schemas.microsoft.com/office/drawing/2014/main" id="{C001ED13-D640-499C-10CA-419F2C03B9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718" y="294738"/>
            <a:ext cx="3924000" cy="303128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0A1DFA2-7E2A-B83B-D690-78966E31723C}"/>
              </a:ext>
            </a:extLst>
          </p:cNvPr>
          <p:cNvSpPr txBox="1"/>
          <p:nvPr/>
        </p:nvSpPr>
        <p:spPr>
          <a:xfrm>
            <a:off x="220718" y="3326025"/>
            <a:ext cx="6705600" cy="461665"/>
          </a:xfrm>
          <a:prstGeom prst="rect">
            <a:avLst/>
          </a:prstGeom>
          <a:noFill/>
        </p:spPr>
        <p:txBody>
          <a:bodyPr wrap="square" rtlCol="0">
            <a:spAutoFit/>
          </a:bodyPr>
          <a:lstStyle/>
          <a:p>
            <a:r>
              <a:rPr lang="fr-FR" sz="2400" b="1" dirty="0">
                <a:solidFill>
                  <a:srgbClr val="FFFF00"/>
                </a:solidFill>
              </a:rPr>
              <a:t>Saint-Michel l’Observatoire</a:t>
            </a:r>
          </a:p>
        </p:txBody>
      </p:sp>
      <p:pic>
        <p:nvPicPr>
          <p:cNvPr id="6" name="Image 5" descr="Une image contenant plein air, bâtiment, fenêtre, ciel&#10;&#10;Description générée automatiquement">
            <a:extLst>
              <a:ext uri="{FF2B5EF4-FFF2-40B4-BE49-F238E27FC236}">
                <a16:creationId xmlns:a16="http://schemas.microsoft.com/office/drawing/2014/main" id="{2D9564B2-DFB0-F047-391D-8CFB68A2BA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02218" y="3645267"/>
            <a:ext cx="3869064" cy="29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B098A5E-90C1-18CD-BE1F-E413EB6115D0}"/>
              </a:ext>
            </a:extLst>
          </p:cNvPr>
          <p:cNvSpPr txBox="1"/>
          <p:nvPr/>
        </p:nvSpPr>
        <p:spPr>
          <a:xfrm>
            <a:off x="9421091" y="3183602"/>
            <a:ext cx="4177145" cy="461665"/>
          </a:xfrm>
          <a:prstGeom prst="rect">
            <a:avLst/>
          </a:prstGeom>
          <a:noFill/>
        </p:spPr>
        <p:txBody>
          <a:bodyPr wrap="square" rtlCol="0">
            <a:spAutoFit/>
          </a:bodyPr>
          <a:lstStyle/>
          <a:p>
            <a:r>
              <a:rPr lang="fr-FR" sz="2400" b="1" dirty="0">
                <a:solidFill>
                  <a:srgbClr val="FFFF00"/>
                </a:solidFill>
              </a:rPr>
              <a:t>Cruis</a:t>
            </a: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pic>
        <p:nvPicPr>
          <p:cNvPr id="5" name="Image 4" descr="Une image contenant plein air, Véhicule terrestre, véhicule, arbre&#10;&#10;Description générée automatiquement">
            <a:extLst>
              <a:ext uri="{FF2B5EF4-FFF2-40B4-BE49-F238E27FC236}">
                <a16:creationId xmlns:a16="http://schemas.microsoft.com/office/drawing/2014/main" id="{32858A7D-0C92-21F1-68AD-12ADD2F779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081" y="3593224"/>
            <a:ext cx="3848100" cy="29718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DF5E9EC-E120-2010-5BD7-FEBCC6E3D82A}"/>
              </a:ext>
            </a:extLst>
          </p:cNvPr>
          <p:cNvSpPr txBox="1"/>
          <p:nvPr/>
        </p:nvSpPr>
        <p:spPr>
          <a:xfrm>
            <a:off x="1218543" y="3189459"/>
            <a:ext cx="4237401" cy="461665"/>
          </a:xfrm>
          <a:prstGeom prst="rect">
            <a:avLst/>
          </a:prstGeom>
          <a:noFill/>
        </p:spPr>
        <p:txBody>
          <a:bodyPr wrap="square" rtlCol="0">
            <a:spAutoFit/>
          </a:bodyPr>
          <a:lstStyle/>
          <a:p>
            <a:r>
              <a:rPr lang="fr-FR" sz="2400" b="1" dirty="0">
                <a:solidFill>
                  <a:srgbClr val="FFFF00"/>
                </a:solidFill>
              </a:rPr>
              <a:t>Castellane</a:t>
            </a:r>
          </a:p>
        </p:txBody>
      </p:sp>
      <p:pic>
        <p:nvPicPr>
          <p:cNvPr id="8" name="Image 7" descr="Une image contenant bâtiment, plein air, fenêtre, plante&#10;&#10;Description générée automatiquement">
            <a:extLst>
              <a:ext uri="{FF2B5EF4-FFF2-40B4-BE49-F238E27FC236}">
                <a16:creationId xmlns:a16="http://schemas.microsoft.com/office/drawing/2014/main" id="{3E6F16B7-2420-1680-BED9-88AFD707CD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2855" y="317901"/>
            <a:ext cx="4419600" cy="294513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FD106433-71C7-89F8-70FC-8A5C68CCFDBB}"/>
              </a:ext>
            </a:extLst>
          </p:cNvPr>
          <p:cNvSpPr txBox="1"/>
          <p:nvPr/>
        </p:nvSpPr>
        <p:spPr>
          <a:xfrm>
            <a:off x="9523268" y="3198167"/>
            <a:ext cx="4686300" cy="461665"/>
          </a:xfrm>
          <a:prstGeom prst="rect">
            <a:avLst/>
          </a:prstGeom>
          <a:noFill/>
        </p:spPr>
        <p:txBody>
          <a:bodyPr wrap="square" rtlCol="0">
            <a:spAutoFit/>
          </a:bodyPr>
          <a:lstStyle/>
          <a:p>
            <a:r>
              <a:rPr lang="fr-FR" sz="2400" b="1">
                <a:solidFill>
                  <a:srgbClr val="FFFF00"/>
                </a:solidFill>
              </a:rPr>
              <a:t>Annot</a:t>
            </a:r>
            <a:endParaRPr lang="fr-FR" sz="2400" b="1" dirty="0">
              <a:solidFill>
                <a:srgbClr val="FFFF00"/>
              </a:solidFill>
            </a:endParaRP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3" name="Image 2" descr="Une image contenant plein air, ciel, plante, fenêtre&#10;&#10;Description générée automatiquement">
            <a:extLst>
              <a:ext uri="{FF2B5EF4-FFF2-40B4-BE49-F238E27FC236}">
                <a16:creationId xmlns:a16="http://schemas.microsoft.com/office/drawing/2014/main" id="{84415426-5B50-9593-C877-AB6BD3D2F7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205" y="240424"/>
            <a:ext cx="3848100" cy="29718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97E997-6091-FBA4-F513-799DA7B66225}"/>
              </a:ext>
            </a:extLst>
          </p:cNvPr>
          <p:cNvSpPr txBox="1"/>
          <p:nvPr/>
        </p:nvSpPr>
        <p:spPr>
          <a:xfrm>
            <a:off x="1449770" y="3212223"/>
            <a:ext cx="3996977" cy="461665"/>
          </a:xfrm>
          <a:prstGeom prst="rect">
            <a:avLst/>
          </a:prstGeom>
          <a:noFill/>
        </p:spPr>
        <p:txBody>
          <a:bodyPr wrap="square" rtlCol="0">
            <a:spAutoFit/>
          </a:bodyPr>
          <a:lstStyle/>
          <a:p>
            <a:r>
              <a:rPr lang="fr-FR" sz="2400" b="1" dirty="0">
                <a:solidFill>
                  <a:srgbClr val="FFFF00"/>
                </a:solidFill>
              </a:rPr>
              <a:t>Entrevaux</a:t>
            </a:r>
          </a:p>
        </p:txBody>
      </p:sp>
      <p:pic>
        <p:nvPicPr>
          <p:cNvPr id="6" name="Image 5" descr="Une image contenant plein air, arbre, montagne, ciel&#10;&#10;Description générée automatiquement">
            <a:extLst>
              <a:ext uri="{FF2B5EF4-FFF2-40B4-BE49-F238E27FC236}">
                <a16:creationId xmlns:a16="http://schemas.microsoft.com/office/drawing/2014/main" id="{3035F9EA-1D44-4822-980F-D0E1561265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3652" y="3673888"/>
            <a:ext cx="4644000" cy="29625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89E19550-6B18-7DE0-F1C4-44AC9E47519D}"/>
              </a:ext>
            </a:extLst>
          </p:cNvPr>
          <p:cNvSpPr txBox="1"/>
          <p:nvPr/>
        </p:nvSpPr>
        <p:spPr>
          <a:xfrm>
            <a:off x="7978188" y="3194100"/>
            <a:ext cx="3996977" cy="461665"/>
          </a:xfrm>
          <a:prstGeom prst="rect">
            <a:avLst/>
          </a:prstGeom>
          <a:noFill/>
        </p:spPr>
        <p:txBody>
          <a:bodyPr wrap="square" rtlCol="0">
            <a:spAutoFit/>
          </a:bodyPr>
          <a:lstStyle/>
          <a:p>
            <a:r>
              <a:rPr lang="fr-FR" sz="2400" b="1" dirty="0" err="1">
                <a:solidFill>
                  <a:srgbClr val="FFFF00"/>
                </a:solidFill>
              </a:rPr>
              <a:t>Colmars</a:t>
            </a:r>
            <a:r>
              <a:rPr lang="fr-FR" sz="2400" b="1" dirty="0">
                <a:solidFill>
                  <a:srgbClr val="FFFF00"/>
                </a:solidFill>
              </a:rPr>
              <a:t>-les-Alpes</a:t>
            </a:r>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29D40-D676-DE2D-11F9-E0375C9E31CE}"/>
            </a:ext>
          </a:extLst>
        </p:cNvPr>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8BB902BE-839D-EBDD-AACF-12BE23241F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927" y="3429000"/>
            <a:ext cx="4953600" cy="3096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691B162D-C4E4-E4D0-C0F6-4F9CEF1546F3}"/>
              </a:ext>
            </a:extLst>
          </p:cNvPr>
          <p:cNvSpPr txBox="1"/>
          <p:nvPr/>
        </p:nvSpPr>
        <p:spPr>
          <a:xfrm>
            <a:off x="1605336" y="2967335"/>
            <a:ext cx="4644736" cy="461665"/>
          </a:xfrm>
          <a:prstGeom prst="rect">
            <a:avLst/>
          </a:prstGeom>
          <a:noFill/>
        </p:spPr>
        <p:txBody>
          <a:bodyPr wrap="square" rtlCol="0">
            <a:spAutoFit/>
          </a:bodyPr>
          <a:lstStyle/>
          <a:p>
            <a:r>
              <a:rPr lang="fr-FR" sz="2400" b="1" dirty="0">
                <a:solidFill>
                  <a:srgbClr val="FFFF00"/>
                </a:solidFill>
              </a:rPr>
              <a:t>Seyne-les-Alpes</a:t>
            </a:r>
          </a:p>
        </p:txBody>
      </p:sp>
      <p:pic>
        <p:nvPicPr>
          <p:cNvPr id="6" name="Image 5" descr="Une image contenant plein air, montagne, plante, arbre&#10;&#10;Description générée automatiquement">
            <a:extLst>
              <a:ext uri="{FF2B5EF4-FFF2-40B4-BE49-F238E27FC236}">
                <a16:creationId xmlns:a16="http://schemas.microsoft.com/office/drawing/2014/main" id="{041F4E31-E05C-5E7D-A1FD-D49AA41768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3810" y="315311"/>
            <a:ext cx="4500000" cy="300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8" name="ZoneTexte 7">
            <a:extLst>
              <a:ext uri="{FF2B5EF4-FFF2-40B4-BE49-F238E27FC236}">
                <a16:creationId xmlns:a16="http://schemas.microsoft.com/office/drawing/2014/main" id="{BCE5C62A-93B1-52CF-169D-16DB1D910DF8}"/>
              </a:ext>
            </a:extLst>
          </p:cNvPr>
          <p:cNvSpPr txBox="1"/>
          <p:nvPr/>
        </p:nvSpPr>
        <p:spPr>
          <a:xfrm>
            <a:off x="1480668" y="1250611"/>
            <a:ext cx="5130339" cy="830997"/>
          </a:xfrm>
          <a:prstGeom prst="rect">
            <a:avLst/>
          </a:prstGeom>
          <a:noFill/>
        </p:spPr>
        <p:txBody>
          <a:bodyPr wrap="square" rtlCol="0">
            <a:spAutoFit/>
          </a:bodyPr>
          <a:lstStyle/>
          <a:p>
            <a:r>
              <a:rPr lang="fr-FR" sz="2400" b="1" dirty="0">
                <a:solidFill>
                  <a:srgbClr val="FFFF00"/>
                </a:solidFill>
              </a:rPr>
              <a:t>les beaux villages des Alpes de Haute Provence</a:t>
            </a:r>
          </a:p>
        </p:txBody>
      </p:sp>
    </p:spTree>
    <p:extLst>
      <p:ext uri="{BB962C8B-B14F-4D97-AF65-F5344CB8AC3E}">
        <p14:creationId xmlns:p14="http://schemas.microsoft.com/office/powerpoint/2010/main" val="1561796872"/>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10BB029-2B88-E85F-8FB6-7F1F6CD4C53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2187ECF-525D-21C8-7A5D-FD86EB7DC6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838" y="381000"/>
            <a:ext cx="4572000" cy="3048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9794659-2157-85D0-1E40-A084F2B3EA56}"/>
              </a:ext>
            </a:extLst>
          </p:cNvPr>
          <p:cNvSpPr txBox="1"/>
          <p:nvPr/>
        </p:nvSpPr>
        <p:spPr>
          <a:xfrm>
            <a:off x="1992666" y="3530676"/>
            <a:ext cx="4831772" cy="461665"/>
          </a:xfrm>
          <a:prstGeom prst="rect">
            <a:avLst/>
          </a:prstGeom>
          <a:noFill/>
        </p:spPr>
        <p:txBody>
          <a:bodyPr wrap="square" rtlCol="0">
            <a:spAutoFit/>
          </a:bodyPr>
          <a:lstStyle/>
          <a:p>
            <a:r>
              <a:rPr lang="fr-FR" sz="2400" b="1" dirty="0">
                <a:solidFill>
                  <a:srgbClr val="FFFF00"/>
                </a:solidFill>
              </a:rPr>
              <a:t>Banon</a:t>
            </a:r>
          </a:p>
        </p:txBody>
      </p:sp>
      <p:sp>
        <p:nvSpPr>
          <p:cNvPr id="5" name="ZoneTexte 4">
            <a:extLst>
              <a:ext uri="{FF2B5EF4-FFF2-40B4-BE49-F238E27FC236}">
                <a16:creationId xmlns:a16="http://schemas.microsoft.com/office/drawing/2014/main" id="{836208D9-B531-884D-5C1E-3240FF340B44}"/>
              </a:ext>
            </a:extLst>
          </p:cNvPr>
          <p:cNvSpPr txBox="1"/>
          <p:nvPr/>
        </p:nvSpPr>
        <p:spPr>
          <a:xfrm>
            <a:off x="644236" y="3802917"/>
            <a:ext cx="4914900" cy="1938992"/>
          </a:xfrm>
          <a:prstGeom prst="rect">
            <a:avLst/>
          </a:prstGeom>
          <a:noFill/>
        </p:spPr>
        <p:txBody>
          <a:bodyPr wrap="square" rtlCol="0">
            <a:spAutoFit/>
          </a:bodyPr>
          <a:lstStyle/>
          <a:p>
            <a:r>
              <a:rPr lang="fr-FR" sz="2400" b="1" dirty="0">
                <a:solidFill>
                  <a:srgbClr val="FFFF00"/>
                </a:solidFill>
              </a:rPr>
              <a:t> Banon se situe au cœur d’une nature préservée. Le village est également réputé pour son fromage ,</a:t>
            </a:r>
            <a:r>
              <a:rPr lang="fr-FR" sz="2400" b="1" dirty="0" err="1">
                <a:solidFill>
                  <a:srgbClr val="FFFF00"/>
                </a:solidFill>
              </a:rPr>
              <a:t>envellopé</a:t>
            </a:r>
            <a:r>
              <a:rPr lang="fr-FR" sz="2400" b="1" dirty="0">
                <a:solidFill>
                  <a:srgbClr val="FFFF00"/>
                </a:solidFill>
              </a:rPr>
              <a:t> dans du papier de châtaignier</a:t>
            </a:r>
          </a:p>
        </p:txBody>
      </p:sp>
      <p:pic>
        <p:nvPicPr>
          <p:cNvPr id="7" name="Image 6" descr="Une image contenant plein air, paysage, arbre, ciel&#10;&#10;Description générée automatiquement">
            <a:extLst>
              <a:ext uri="{FF2B5EF4-FFF2-40B4-BE49-F238E27FC236}">
                <a16:creationId xmlns:a16="http://schemas.microsoft.com/office/drawing/2014/main" id="{A42F623A-2FA7-DBBA-0317-BCF8FD8224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04162" y="3429000"/>
            <a:ext cx="4608000" cy="3072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B4BB62E5-AA9A-F75B-1706-03F8C9DA1168}"/>
              </a:ext>
            </a:extLst>
          </p:cNvPr>
          <p:cNvSpPr txBox="1"/>
          <p:nvPr/>
        </p:nvSpPr>
        <p:spPr>
          <a:xfrm>
            <a:off x="8702565" y="945931"/>
            <a:ext cx="4720817" cy="461665"/>
          </a:xfrm>
          <a:prstGeom prst="rect">
            <a:avLst/>
          </a:prstGeom>
          <a:noFill/>
        </p:spPr>
        <p:txBody>
          <a:bodyPr wrap="square" rtlCol="0">
            <a:spAutoFit/>
          </a:bodyPr>
          <a:lstStyle/>
          <a:p>
            <a:r>
              <a:rPr lang="fr-FR" sz="2400" b="1" dirty="0">
                <a:solidFill>
                  <a:srgbClr val="FFFF00"/>
                </a:solidFill>
              </a:rPr>
              <a:t>Mison</a:t>
            </a:r>
          </a:p>
        </p:txBody>
      </p:sp>
      <p:sp>
        <p:nvSpPr>
          <p:cNvPr id="9" name="ZoneTexte 8">
            <a:extLst>
              <a:ext uri="{FF2B5EF4-FFF2-40B4-BE49-F238E27FC236}">
                <a16:creationId xmlns:a16="http://schemas.microsoft.com/office/drawing/2014/main" id="{43BF8D9B-3690-238E-47CA-891F3E1DEB7F}"/>
              </a:ext>
            </a:extLst>
          </p:cNvPr>
          <p:cNvSpPr txBox="1"/>
          <p:nvPr/>
        </p:nvSpPr>
        <p:spPr>
          <a:xfrm>
            <a:off x="6702495" y="1388332"/>
            <a:ext cx="5403272" cy="1938992"/>
          </a:xfrm>
          <a:prstGeom prst="rect">
            <a:avLst/>
          </a:prstGeom>
          <a:noFill/>
        </p:spPr>
        <p:txBody>
          <a:bodyPr wrap="square" rtlCol="0">
            <a:spAutoFit/>
          </a:bodyPr>
          <a:lstStyle/>
          <a:p>
            <a:r>
              <a:rPr lang="fr-FR" sz="2400" b="1">
                <a:solidFill>
                  <a:srgbClr val="FFFF00"/>
                </a:solidFill>
              </a:rPr>
              <a:t>Dominant la vallée de la Durance, Mison est un village plein de charme, connu pour son château médiéval et ses ruelles étroites bordées de maisons anciennes.</a:t>
            </a:r>
            <a:endParaRPr lang="fr-FR" sz="2400" b="1" dirty="0">
              <a:solidFill>
                <a:srgbClr val="FFFF00"/>
              </a:solidFill>
            </a:endParaRPr>
          </a:p>
        </p:txBody>
      </p:sp>
    </p:spTree>
    <p:extLst>
      <p:ext uri="{BB962C8B-B14F-4D97-AF65-F5344CB8AC3E}">
        <p14:creationId xmlns:p14="http://schemas.microsoft.com/office/powerpoint/2010/main" val="2448681917"/>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CDE3B18-1770-B79B-33F4-1BB11D00A751}"/>
            </a:ext>
          </a:extLst>
        </p:cNvPr>
        <p:cNvGrpSpPr/>
        <p:nvPr/>
      </p:nvGrpSpPr>
      <p:grpSpPr>
        <a:xfrm>
          <a:off x="0" y="0"/>
          <a:ext cx="0" cy="0"/>
          <a:chOff x="0" y="0"/>
          <a:chExt cx="0" cy="0"/>
        </a:xfrm>
      </p:grpSpPr>
      <p:pic>
        <p:nvPicPr>
          <p:cNvPr id="3" name="Image 2" descr="Une image contenant plein air, paysage, plante, ciel&#10;&#10;Description générée automatiquement">
            <a:extLst>
              <a:ext uri="{FF2B5EF4-FFF2-40B4-BE49-F238E27FC236}">
                <a16:creationId xmlns:a16="http://schemas.microsoft.com/office/drawing/2014/main" id="{DAF323E6-E63C-61F7-3C87-0327BAF77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1007" y="1442175"/>
            <a:ext cx="4644000" cy="309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96A181B-E578-33BA-2319-2286349BE55B}"/>
              </a:ext>
            </a:extLst>
          </p:cNvPr>
          <p:cNvSpPr txBox="1"/>
          <p:nvPr/>
        </p:nvSpPr>
        <p:spPr>
          <a:xfrm>
            <a:off x="2879834" y="4076510"/>
            <a:ext cx="4333009" cy="461665"/>
          </a:xfrm>
          <a:prstGeom prst="rect">
            <a:avLst/>
          </a:prstGeom>
          <a:noFill/>
        </p:spPr>
        <p:txBody>
          <a:bodyPr wrap="square" rtlCol="0">
            <a:spAutoFit/>
          </a:bodyPr>
          <a:lstStyle/>
          <a:p>
            <a:r>
              <a:rPr lang="fr-FR" sz="2400" b="1" dirty="0">
                <a:solidFill>
                  <a:schemeClr val="bg1"/>
                </a:solidFill>
              </a:rPr>
              <a:t>Valensole</a:t>
            </a:r>
          </a:p>
        </p:txBody>
      </p:sp>
      <p:sp>
        <p:nvSpPr>
          <p:cNvPr id="5" name="ZoneTexte 4">
            <a:extLst>
              <a:ext uri="{FF2B5EF4-FFF2-40B4-BE49-F238E27FC236}">
                <a16:creationId xmlns:a16="http://schemas.microsoft.com/office/drawing/2014/main" id="{1FA02600-82C6-4ADB-8D1E-8E67687481A2}"/>
              </a:ext>
            </a:extLst>
          </p:cNvPr>
          <p:cNvSpPr txBox="1"/>
          <p:nvPr/>
        </p:nvSpPr>
        <p:spPr>
          <a:xfrm>
            <a:off x="1956476" y="4572703"/>
            <a:ext cx="3648045" cy="1200329"/>
          </a:xfrm>
          <a:prstGeom prst="rect">
            <a:avLst/>
          </a:prstGeom>
          <a:noFill/>
        </p:spPr>
        <p:txBody>
          <a:bodyPr wrap="square" rtlCol="0">
            <a:spAutoFit/>
          </a:bodyPr>
          <a:lstStyle/>
          <a:p>
            <a:r>
              <a:rPr lang="fr-FR" sz="2400" b="1" dirty="0">
                <a:solidFill>
                  <a:schemeClr val="bg1"/>
                </a:solidFill>
              </a:rPr>
              <a:t>Valensole est le cœur battant de la culture de la lavande en Provence. </a:t>
            </a:r>
          </a:p>
        </p:txBody>
      </p:sp>
      <p:sp>
        <p:nvSpPr>
          <p:cNvPr id="6" name="ZoneTexte 5">
            <a:extLst>
              <a:ext uri="{FF2B5EF4-FFF2-40B4-BE49-F238E27FC236}">
                <a16:creationId xmlns:a16="http://schemas.microsoft.com/office/drawing/2014/main" id="{EE07A6D8-3E59-34D1-EE03-9F3FEDE5D909}"/>
              </a:ext>
            </a:extLst>
          </p:cNvPr>
          <p:cNvSpPr txBox="1"/>
          <p:nvPr/>
        </p:nvSpPr>
        <p:spPr>
          <a:xfrm>
            <a:off x="176526" y="704059"/>
            <a:ext cx="9892146" cy="584775"/>
          </a:xfrm>
          <a:prstGeom prst="rect">
            <a:avLst/>
          </a:prstGeom>
          <a:noFill/>
        </p:spPr>
        <p:txBody>
          <a:bodyPr wrap="square" rtlCol="0">
            <a:spAutoFit/>
          </a:bodyPr>
          <a:lstStyle/>
          <a:p>
            <a:r>
              <a:rPr lang="fr-FR" sz="3200" b="1" dirty="0">
                <a:solidFill>
                  <a:schemeClr val="bg1"/>
                </a:solidFill>
              </a:rPr>
              <a:t>Lorient Vous Présente La Provence N°2</a:t>
            </a:r>
          </a:p>
        </p:txBody>
      </p:sp>
      <p:sp>
        <p:nvSpPr>
          <p:cNvPr id="7" name="ZoneTexte 6">
            <a:extLst>
              <a:ext uri="{FF2B5EF4-FFF2-40B4-BE49-F238E27FC236}">
                <a16:creationId xmlns:a16="http://schemas.microsoft.com/office/drawing/2014/main" id="{2EAEB87C-9B39-2A18-02AB-B067AD983245}"/>
              </a:ext>
            </a:extLst>
          </p:cNvPr>
          <p:cNvSpPr txBox="1"/>
          <p:nvPr/>
        </p:nvSpPr>
        <p:spPr>
          <a:xfrm>
            <a:off x="6096000" y="2925609"/>
            <a:ext cx="5715287"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8" name="ZoneTexte 7">
            <a:extLst>
              <a:ext uri="{FF2B5EF4-FFF2-40B4-BE49-F238E27FC236}">
                <a16:creationId xmlns:a16="http://schemas.microsoft.com/office/drawing/2014/main" id="{D41F909E-103F-35C2-C8E8-D3A0521E3180}"/>
              </a:ext>
            </a:extLst>
          </p:cNvPr>
          <p:cNvSpPr txBox="1"/>
          <p:nvPr/>
        </p:nvSpPr>
        <p:spPr>
          <a:xfrm>
            <a:off x="8283346" y="3858672"/>
            <a:ext cx="4644000"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1246497871"/>
      </p:ext>
    </p:extLst>
  </p:cSld>
  <p:clrMapOvr>
    <a:masterClrMapping/>
  </p:clrMapOvr>
  <mc:AlternateContent xmlns:mc="http://schemas.openxmlformats.org/markup-compatibility/2006" xmlns:p14="http://schemas.microsoft.com/office/powerpoint/2010/main">
    <mc:Choice Requires="p14">
      <p:transition spd="slow" p14:dur="5000">
        <p:wheel spokes="1"/>
      </p:transition>
    </mc:Choice>
    <mc:Fallback xmlns="">
      <p:transition spd="slow">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161</TotalTime>
  <Words>388</Words>
  <Application>Microsoft Office PowerPoint</Application>
  <PresentationFormat>Grand écran</PresentationFormat>
  <Paragraphs>54</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2024-12-11T14:21:12Z</dcterms:created>
  <dcterms:modified xsi:type="dcterms:W3CDTF">2025-01-06T05:48:25Z</dcterms:modified>
</cp:coreProperties>
</file>