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2" r:id="rId2"/>
    <p:sldId id="258" r:id="rId3"/>
    <p:sldId id="257" r:id="rId4"/>
    <p:sldId id="285" r:id="rId5"/>
    <p:sldId id="278" r:id="rId6"/>
    <p:sldId id="263" r:id="rId7"/>
    <p:sldId id="259" r:id="rId8"/>
    <p:sldId id="260" r:id="rId9"/>
    <p:sldId id="261" r:id="rId10"/>
    <p:sldId id="276" r:id="rId11"/>
    <p:sldId id="262" r:id="rId12"/>
    <p:sldId id="340" r:id="rId13"/>
    <p:sldId id="264" r:id="rId14"/>
    <p:sldId id="265" r:id="rId15"/>
    <p:sldId id="266" r:id="rId16"/>
    <p:sldId id="267" r:id="rId17"/>
    <p:sldId id="269" r:id="rId18"/>
    <p:sldId id="270" r:id="rId19"/>
    <p:sldId id="328" r:id="rId20"/>
    <p:sldId id="268" r:id="rId21"/>
    <p:sldId id="274" r:id="rId22"/>
    <p:sldId id="272" r:id="rId23"/>
    <p:sldId id="273" r:id="rId24"/>
    <p:sldId id="277" r:id="rId25"/>
    <p:sldId id="275" r:id="rId26"/>
    <p:sldId id="282" r:id="rId27"/>
    <p:sldId id="279" r:id="rId28"/>
    <p:sldId id="280" r:id="rId29"/>
    <p:sldId id="281" r:id="rId30"/>
    <p:sldId id="283" r:id="rId31"/>
    <p:sldId id="284" r:id="rId32"/>
    <p:sldId id="286" r:id="rId33"/>
    <p:sldId id="287" r:id="rId34"/>
    <p:sldId id="288" r:id="rId35"/>
    <p:sldId id="289" r:id="rId36"/>
    <p:sldId id="290" r:id="rId37"/>
    <p:sldId id="291" r:id="rId38"/>
    <p:sldId id="292" r:id="rId39"/>
    <p:sldId id="293" r:id="rId40"/>
    <p:sldId id="294" r:id="rId41"/>
    <p:sldId id="339" r:id="rId42"/>
    <p:sldId id="295" r:id="rId43"/>
    <p:sldId id="338" r:id="rId44"/>
    <p:sldId id="315" r:id="rId45"/>
    <p:sldId id="296" r:id="rId46"/>
    <p:sldId id="297" r:id="rId47"/>
    <p:sldId id="298" r:id="rId48"/>
    <p:sldId id="299" r:id="rId49"/>
    <p:sldId id="301" r:id="rId50"/>
    <p:sldId id="305" r:id="rId51"/>
    <p:sldId id="302" r:id="rId52"/>
    <p:sldId id="303" r:id="rId53"/>
    <p:sldId id="304" r:id="rId54"/>
    <p:sldId id="306" r:id="rId55"/>
    <p:sldId id="307" r:id="rId56"/>
    <p:sldId id="308" r:id="rId57"/>
    <p:sldId id="309" r:id="rId58"/>
    <p:sldId id="310" r:id="rId59"/>
    <p:sldId id="311" r:id="rId60"/>
    <p:sldId id="312" r:id="rId61"/>
    <p:sldId id="313" r:id="rId62"/>
    <p:sldId id="314" r:id="rId63"/>
    <p:sldId id="317" r:id="rId64"/>
    <p:sldId id="316" r:id="rId65"/>
    <p:sldId id="318" r:id="rId66"/>
    <p:sldId id="321" r:id="rId67"/>
    <p:sldId id="319" r:id="rId68"/>
    <p:sldId id="320" r:id="rId69"/>
    <p:sldId id="343" r:id="rId70"/>
    <p:sldId id="336" r:id="rId71"/>
    <p:sldId id="345" r:id="rId72"/>
    <p:sldId id="322" r:id="rId73"/>
    <p:sldId id="325" r:id="rId74"/>
    <p:sldId id="323" r:id="rId75"/>
    <p:sldId id="324" r:id="rId76"/>
    <p:sldId id="326" r:id="rId77"/>
    <p:sldId id="327" r:id="rId78"/>
    <p:sldId id="329" r:id="rId79"/>
    <p:sldId id="330" r:id="rId80"/>
    <p:sldId id="341" r:id="rId81"/>
    <p:sldId id="331" r:id="rId82"/>
    <p:sldId id="334" r:id="rId83"/>
    <p:sldId id="332" r:id="rId84"/>
    <p:sldId id="333" r:id="rId85"/>
    <p:sldId id="337" r:id="rId8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HfwixF7ezYaPqe5SSjy6A==" hashData="tHsqSFVzJQ5tBDiBZN5IeNg+O4vXk1x76jFJgDxblruVS7b/pBrJGIGMbnPugGphY4WSFhHJZo6AqjBff7vNv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tableStyles" Target="tableStyle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A07A554-B481-4FF0-B421-2E804B5BEAD4}" type="datetimeFigureOut">
              <a:rPr lang="fr-FR" smtClean="0"/>
              <a:t>30/12/2024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136243677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A07A554-B481-4FF0-B421-2E804B5BEAD4}" type="datetimeFigureOut">
              <a:rPr lang="fr-FR" smtClean="0"/>
              <a:t>30/12/2024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218500352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07A554-B481-4FF0-B421-2E804B5BEAD4}" type="datetimeFigureOut">
              <a:rPr lang="fr-FR" smtClean="0"/>
              <a:t>30/12/2024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187765833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A07A554-B481-4FF0-B421-2E804B5BEAD4}" type="datetimeFigureOut">
              <a:rPr lang="fr-FR" smtClean="0"/>
              <a:t>30/12/2024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214541215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A07A554-B481-4FF0-B421-2E804B5BEAD4}" type="datetimeFigureOut">
              <a:rPr lang="fr-FR" smtClean="0"/>
              <a:t>30/12/2024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65750967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A07A554-B481-4FF0-B421-2E804B5BEAD4}" type="datetimeFigureOut">
              <a:rPr lang="fr-FR" smtClean="0"/>
              <a:t>30/12/2024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385929209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A07A554-B481-4FF0-B421-2E804B5BEAD4}" type="datetimeFigureOut">
              <a:rPr lang="fr-FR" smtClean="0"/>
              <a:t>30/12/2024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35075475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A07A554-B481-4FF0-B421-2E804B5BEAD4}" type="datetimeFigureOut">
              <a:rPr lang="fr-FR" smtClean="0"/>
              <a:t>30/12/2024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318128217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A07A554-B481-4FF0-B421-2E804B5BEAD4}" type="datetimeFigureOut">
              <a:rPr lang="fr-FR" smtClean="0"/>
              <a:t>30/12/2024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342491686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A07A554-B481-4FF0-B421-2E804B5BEAD4}" type="datetimeFigureOut">
              <a:rPr lang="fr-FR" smtClean="0"/>
              <a:t>30/12/2024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131902500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A07A554-B481-4FF0-B421-2E804B5BEAD4}" type="datetimeFigureOut">
              <a:rPr lang="fr-FR" smtClean="0"/>
              <a:t>30/12/2024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84497D3-1B79-4EAB-849E-D89C7A5A6EDA}" type="slidenum">
              <a:rPr lang="fr-FR" smtClean="0"/>
              <a:t>‹N°›</a:t>
            </a:fld>
            <a:endParaRPr lang="fr-FR"/>
          </a:p>
        </p:txBody>
      </p:sp>
    </p:spTree>
    <p:extLst>
      <p:ext uri="{BB962C8B-B14F-4D97-AF65-F5344CB8AC3E}">
        <p14:creationId xmlns:p14="http://schemas.microsoft.com/office/powerpoint/2010/main" val="246834445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07A554-B481-4FF0-B421-2E804B5BEAD4}" type="datetimeFigureOut">
              <a:rPr lang="fr-FR" smtClean="0"/>
              <a:t>30/12/2024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4497D3-1B79-4EAB-849E-D89C7A5A6EDA}" type="slidenum">
              <a:rPr lang="fr-FR" smtClean="0"/>
              <a:t>‹N°›</a:t>
            </a:fld>
            <a:endParaRPr lang="fr-FR"/>
          </a:p>
        </p:txBody>
      </p:sp>
    </p:spTree>
    <p:extLst>
      <p:ext uri="{BB962C8B-B14F-4D97-AF65-F5344CB8AC3E}">
        <p14:creationId xmlns:p14="http://schemas.microsoft.com/office/powerpoint/2010/main" val="2828643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hyperlink" Target="http://www.provenceweb.fr/f/vaucluse.htm" TargetMode="External"/><Relationship Id="rId4" Type="http://schemas.openxmlformats.org/officeDocument/2006/relationships/hyperlink" Target="http://www.provenceweb.fr/f/groupes/luberon/luberon.htm" TargetMode="Externa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3.jpe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hyperlink" Target="http://otroussillon.pagesperso-orange.fr/sentier.html" TargetMode="External"/></Relationships>
</file>

<file path=ppt/slides/_rels/slide18.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microsoft.com/office/2007/relationships/hdphoto" Target="../media/hdphoto14.wdp"/></Relationships>
</file>

<file path=ppt/slides/_rels/slide20.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33.jpeg"/><Relationship Id="rId1" Type="http://schemas.openxmlformats.org/officeDocument/2006/relationships/slideLayout" Target="../slideLayouts/slideLayout7.xml"/><Relationship Id="rId5" Type="http://schemas.microsoft.com/office/2007/relationships/hdphoto" Target="../media/hdphoto22.wdp"/><Relationship Id="rId4" Type="http://schemas.openxmlformats.org/officeDocument/2006/relationships/image" Target="../media/image34.jpeg"/></Relationships>
</file>

<file path=ppt/slides/_rels/slide27.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25.wdp"/><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microsoft.com/office/2007/relationships/hdphoto" Target="../media/hdphoto26.wdp"/><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microsoft.com/office/2007/relationships/hdphoto" Target="../media/hdphoto27.wdp"/><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microsoft.com/office/2007/relationships/hdphoto" Target="../media/hdphoto28.wdp"/><Relationship Id="rId2" Type="http://schemas.openxmlformats.org/officeDocument/2006/relationships/image" Target="../media/image47.jpeg"/><Relationship Id="rId1" Type="http://schemas.openxmlformats.org/officeDocument/2006/relationships/slideLayout" Target="../slideLayouts/slideLayout7.xml"/><Relationship Id="rId5" Type="http://schemas.microsoft.com/office/2007/relationships/hdphoto" Target="../media/hdphoto29.wdp"/><Relationship Id="rId4" Type="http://schemas.openxmlformats.org/officeDocument/2006/relationships/image" Target="../media/image48.jpeg"/></Relationships>
</file>

<file path=ppt/slides/_rels/slide39.xml.rels><?xml version="1.0" encoding="UTF-8" standalone="yes"?>
<Relationships xmlns="http://schemas.openxmlformats.org/package/2006/relationships"><Relationship Id="rId8" Type="http://schemas.openxmlformats.org/officeDocument/2006/relationships/hyperlink" Target="http://fr.wikipedia.org/wiki/D%C3%A9partement_fran%C3%A7ais" TargetMode="External"/><Relationship Id="rId13" Type="http://schemas.openxmlformats.org/officeDocument/2006/relationships/hyperlink" Target="http://fr.wikipedia.org/wiki/Canton_de_Gordes" TargetMode="External"/><Relationship Id="rId18" Type="http://schemas.openxmlformats.org/officeDocument/2006/relationships/hyperlink" Target="http://fr.wikipedia.org/wiki/Mandat_politique" TargetMode="External"/><Relationship Id="rId3" Type="http://schemas.openxmlformats.org/officeDocument/2006/relationships/image" Target="../media/image50.png"/><Relationship Id="rId21" Type="http://schemas.openxmlformats.org/officeDocument/2006/relationships/hyperlink" Target="http://fr.wikipedia.org/wiki/Code_officiel_g%C3%A9ographique#Code_commune" TargetMode="External"/><Relationship Id="rId7" Type="http://schemas.openxmlformats.org/officeDocument/2006/relationships/hyperlink" Target="http://fr.wikipedia.org/wiki/Provence-Alpes-C%C3%B4te_d'Azur" TargetMode="External"/><Relationship Id="rId12" Type="http://schemas.openxmlformats.org/officeDocument/2006/relationships/hyperlink" Target="http://fr.wikipedia.org/wiki/Canton_fran%C3%A7ais" TargetMode="External"/><Relationship Id="rId17" Type="http://schemas.openxmlformats.org/officeDocument/2006/relationships/hyperlink" Target="http://fr.wikipedia.org/wiki/Maire_(France)" TargetMode="External"/><Relationship Id="rId25" Type="http://schemas.openxmlformats.org/officeDocument/2006/relationships/image" Target="../media/image52.jpeg"/><Relationship Id="rId2" Type="http://schemas.openxmlformats.org/officeDocument/2006/relationships/image" Target="../media/image49.jpeg"/><Relationship Id="rId16" Type="http://schemas.openxmlformats.org/officeDocument/2006/relationships/hyperlink" Target="http://fr.wikipedia.org/wiki/Communaut%C3%A9_de_communes_Luberon_Monts_de_Vaucluse" TargetMode="External"/><Relationship Id="rId20" Type="http://schemas.openxmlformats.org/officeDocument/2006/relationships/hyperlink" Target="http://fr.wikipedia.org/wiki/Code_postal" TargetMode="External"/><Relationship Id="rId1" Type="http://schemas.openxmlformats.org/officeDocument/2006/relationships/slideLayout" Target="../slideLayouts/slideLayout7.xml"/><Relationship Id="rId6" Type="http://schemas.openxmlformats.org/officeDocument/2006/relationships/hyperlink" Target="http://fr.wikipedia.org/wiki/R%C3%A9gion_fran%C3%A7aise" TargetMode="External"/><Relationship Id="rId11" Type="http://schemas.openxmlformats.org/officeDocument/2006/relationships/hyperlink" Target="http://fr.wikipedia.org/wiki/Arrondissement_d'Apt" TargetMode="External"/><Relationship Id="rId24" Type="http://schemas.openxmlformats.org/officeDocument/2006/relationships/image" Target="../media/image51.png"/><Relationship Id="rId5" Type="http://schemas.openxmlformats.org/officeDocument/2006/relationships/hyperlink" Target="http://fr.wikipedia.org/wiki/France" TargetMode="External"/><Relationship Id="rId15" Type="http://schemas.openxmlformats.org/officeDocument/2006/relationships/hyperlink" Target="http://fr.wikipedia.org/wiki/Intercommunalit%C3%A9_en_France" TargetMode="External"/><Relationship Id="rId23" Type="http://schemas.openxmlformats.org/officeDocument/2006/relationships/hyperlink" Target="http://fr.wikipedia.org/wiki/Chiffres_de_population_de_la_France" TargetMode="External"/><Relationship Id="rId10" Type="http://schemas.openxmlformats.org/officeDocument/2006/relationships/hyperlink" Target="http://fr.wikipedia.org/wiki/Arrondissement_(France)" TargetMode="External"/><Relationship Id="rId19" Type="http://schemas.openxmlformats.org/officeDocument/2006/relationships/hyperlink" Target="http://fr.wikipedia.org/wiki/%C3%89lections_municipales_de_2014_dans_le_Vaucluse" TargetMode="External"/><Relationship Id="rId4" Type="http://schemas.openxmlformats.org/officeDocument/2006/relationships/hyperlink" Target="http://fr.wikipedia.org/wiki/Liste_des_pays_du_monde" TargetMode="External"/><Relationship Id="rId9" Type="http://schemas.openxmlformats.org/officeDocument/2006/relationships/hyperlink" Target="http://fr.wikipedia.org/wiki/Vaucluse_(d%C3%A9partement)" TargetMode="External"/><Relationship Id="rId14" Type="http://schemas.openxmlformats.org/officeDocument/2006/relationships/hyperlink" Target="http://fr.wikipedia.org/wiki/Chef-lieu" TargetMode="External"/><Relationship Id="rId22" Type="http://schemas.openxmlformats.org/officeDocument/2006/relationships/hyperlink" Target="http://fr.wikipedia.org/wiki/Gentil%C3%A9"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microsoft.com/office/2007/relationships/hdphoto" Target="../media/hdphoto30.wdp"/></Relationships>
</file>

<file path=ppt/slides/_rels/slide42.xml.rels><?xml version="1.0" encoding="UTF-8" standalone="yes"?>
<Relationships xmlns="http://schemas.openxmlformats.org/package/2006/relationships"><Relationship Id="rId3" Type="http://schemas.microsoft.com/office/2007/relationships/hdphoto" Target="../media/hdphoto31.wdp"/><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microsoft.com/office/2007/relationships/hdphoto" Target="../media/hdphoto32.wdp"/><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hyperlink" Target="http://fr.wikipedia.org/wiki/Ch%C3%A2teau_de_Gordes"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microsoft.com/office/2007/relationships/hdphoto" Target="../media/hdphoto33.wdp"/><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microsoft.com/office/2007/relationships/hdphoto" Target="../media/hdphoto34.wdp"/><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66.jpeg"/></Relationships>
</file>

<file path=ppt/slides/_rels/slide51.xml.rels><?xml version="1.0" encoding="UTF-8" standalone="yes"?>
<Relationships xmlns="http://schemas.openxmlformats.org/package/2006/relationships"><Relationship Id="rId3" Type="http://schemas.microsoft.com/office/2007/relationships/hdphoto" Target="../media/hdphoto35.wdp"/><Relationship Id="rId2" Type="http://schemas.openxmlformats.org/officeDocument/2006/relationships/image" Target="../media/image67.jpeg"/><Relationship Id="rId1" Type="http://schemas.openxmlformats.org/officeDocument/2006/relationships/slideLayout" Target="../slideLayouts/slideLayout7.xml"/><Relationship Id="rId5" Type="http://schemas.microsoft.com/office/2007/relationships/hdphoto" Target="../media/hdphoto36.wdp"/><Relationship Id="rId4" Type="http://schemas.openxmlformats.org/officeDocument/2006/relationships/image" Target="../media/image68.jpeg"/></Relationships>
</file>

<file path=ppt/slides/_rels/slide5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microsoft.com/office/2007/relationships/hdphoto" Target="../media/hdphoto37.wdp"/><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microsoft.com/office/2007/relationships/hdphoto" Target="../media/hdphoto38.wdp"/><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microsoft.com/office/2007/relationships/hdphoto" Target="../media/hdphoto39.wdp"/><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 Id="rId5" Type="http://schemas.openxmlformats.org/officeDocument/2006/relationships/image" Target="../media/image86.jpeg"/><Relationship Id="rId4" Type="http://schemas.openxmlformats.org/officeDocument/2006/relationships/image" Target="../media/image85.png"/></Relationships>
</file>

<file path=ppt/slides/_rels/slide67.xml.rels><?xml version="1.0" encoding="UTF-8" standalone="yes"?>
<Relationships xmlns="http://schemas.openxmlformats.org/package/2006/relationships"><Relationship Id="rId3" Type="http://schemas.openxmlformats.org/officeDocument/2006/relationships/hyperlink" Target="http://www.provenceweb.fr/f/groupes/luberon/luberon.htm" TargetMode="External"/><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microsoft.com/office/2007/relationships/hdphoto" Target="../media/hdphoto40.wdp"/><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microsoft.com/office/2007/relationships/hdphoto" Target="../media/hdphoto41.wdp"/><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microsoft.com/office/2007/relationships/hdphoto" Target="../media/hdphoto42.wdp"/><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microsoft.com/office/2007/relationships/hdphoto" Target="../media/hdphoto43.wdp"/><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microsoft.com/office/2007/relationships/hdphoto" Target="../media/hdphoto44.wdp"/><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microsoft.com/office/2007/relationships/hdphoto" Target="../media/hdphoto45.wdp"/><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encrypted-tbn1.gstatic.com/images?q=tbn:ANd9GcSHlKUuApdUkJ4_U-CS69pUTR6WEDEA0L3aRgrjlr61DKCM3EmX"/>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 y="16417"/>
            <a:ext cx="9144000" cy="2384269"/>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https://encrypted-tbn1.gstatic.com/images?q=tbn:ANd9GcTBMuRgK0ozjyQG2dKrRsFoq63Cj1FlUotTUJXu4FbkjNCtwZ0xWQ"/>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 y="2420887"/>
            <a:ext cx="9144001" cy="2088233"/>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https://encrypted-tbn0.gstatic.com/images?q=tbn:ANd9GcSDQjFUPuvlju51wvttO-43Nh1uAC77HRO2Utvpwj4PwAMu4_19"/>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 y="4509120"/>
            <a:ext cx="9173512" cy="234888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53302" y="311193"/>
            <a:ext cx="3770199" cy="132343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8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GORDES</a:t>
            </a:r>
            <a:endParaRPr lang="fr-FR" sz="8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Rectangle 2"/>
          <p:cNvSpPr/>
          <p:nvPr/>
        </p:nvSpPr>
        <p:spPr>
          <a:xfrm>
            <a:off x="4039333" y="2973105"/>
            <a:ext cx="5104667" cy="120032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7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ROUSSILLON</a:t>
            </a:r>
            <a:endParaRPr lang="fr-FR" sz="7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Rectangle 3"/>
          <p:cNvSpPr/>
          <p:nvPr/>
        </p:nvSpPr>
        <p:spPr>
          <a:xfrm>
            <a:off x="2267744" y="4621730"/>
            <a:ext cx="5104091" cy="120032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7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LOURMARIN</a:t>
            </a:r>
            <a:endParaRPr lang="fr-FR" sz="7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ZoneTexte 4"/>
          <p:cNvSpPr txBox="1"/>
          <p:nvPr/>
        </p:nvSpPr>
        <p:spPr>
          <a:xfrm>
            <a:off x="-32112" y="2174906"/>
            <a:ext cx="4104457" cy="3046988"/>
          </a:xfrm>
          <a:prstGeom prst="rect">
            <a:avLst/>
          </a:prstGeom>
          <a:noFill/>
        </p:spPr>
        <p:txBody>
          <a:bodyPr wrap="square" rtlCol="0">
            <a:spAutoFit/>
          </a:bodyPr>
          <a:lstStyle/>
          <a:p>
            <a:r>
              <a:rPr lang="fr-FR" sz="9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Freestyle Script" pitchFamily="66" charset="0"/>
              </a:rPr>
              <a:t>Carnet De</a:t>
            </a:r>
          </a:p>
          <a:p>
            <a:r>
              <a:rPr lang="fr-FR" sz="9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Freestyle Script" pitchFamily="66" charset="0"/>
              </a:rPr>
              <a:t>Voyage</a:t>
            </a:r>
            <a:endParaRPr lang="fr-FR" sz="9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Freestyle Script" pitchFamily="66" charset="0"/>
            </a:endParaRPr>
          </a:p>
        </p:txBody>
      </p:sp>
    </p:spTree>
    <p:extLst>
      <p:ext uri="{BB962C8B-B14F-4D97-AF65-F5344CB8AC3E}">
        <p14:creationId xmlns:p14="http://schemas.microsoft.com/office/powerpoint/2010/main" val="2238160771"/>
      </p:ext>
    </p:extLst>
  </p:cSld>
  <p:clrMapOvr>
    <a:masterClrMapping/>
  </p:clrMapOvr>
  <mc:AlternateContent xmlns:mc="http://schemas.openxmlformats.org/markup-compatibility/2006" xmlns:p14="http://schemas.microsoft.com/office/powerpoint/2010/main">
    <mc:Choice Requires="p14">
      <p:transition spd="slow" p14:dur="2000" advTm="6000">
        <p:sndAc>
          <p:stSnd>
            <p:snd r:embed="rId2" name="23 - Nights In White Satin.wav"/>
          </p:stSnd>
        </p:sndAc>
      </p:transition>
    </mc:Choice>
    <mc:Fallback xmlns="">
      <p:transition spd="slow" advTm="6000">
        <p:sndAc>
          <p:stSnd>
            <p:snd r:embed="rId6" name="23 - Nights In White Satin.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vaucluse-visites-virtuelles.com/glvirtualbluepopouts/images/cartes/84phy-luberon.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094509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roussillon-en-provence.fr/image/titre_roussillon6.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7504" y="188640"/>
            <a:ext cx="7620000" cy="6667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hoix langue"/>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7504" y="3212976"/>
            <a:ext cx="3129136" cy="3312368"/>
          </a:xfrm>
          <a:prstGeom prst="rect">
            <a:avLst/>
          </a:prstGeom>
          <a:noFill/>
          <a:extLst>
            <a:ext uri="{909E8E84-426E-40DD-AFC4-6F175D3DCCD1}">
              <a14:hiddenFill xmlns:a14="http://schemas.microsoft.com/office/drawing/2010/main">
                <a:solidFill>
                  <a:srgbClr val="FFFFFF"/>
                </a:solidFill>
              </a14:hiddenFill>
            </a:ext>
          </a:extLst>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54954" y="855391"/>
            <a:ext cx="5408935" cy="5749946"/>
          </a:xfrm>
          <a:prstGeom prst="rect">
            <a:avLst/>
          </a:prstGeom>
        </p:spPr>
      </p:pic>
      <p:pic>
        <p:nvPicPr>
          <p:cNvPr id="1032" name="Picture 8" descr="http://otroussillon.pagesperso-orange.fr/images/logo_ccpj.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7544" y="1268760"/>
            <a:ext cx="2112541" cy="194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68742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0342051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Effect>
                      <a14:saturation sat="20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611560" y="332656"/>
            <a:ext cx="8280920" cy="646331"/>
          </a:xfrm>
          <a:prstGeom prst="rect">
            <a:avLst/>
          </a:prstGeom>
        </p:spPr>
        <p:txBody>
          <a:bodyPr wrap="square">
            <a:spAutoFit/>
          </a:bodyPr>
          <a:lstStyle/>
          <a:p>
            <a:r>
              <a:rPr lang="fr-FR" dirty="0"/>
              <a:t>Posé face au </a:t>
            </a:r>
            <a:r>
              <a:rPr lang="fr-FR" dirty="0">
                <a:hlinkClick r:id="rId4" tooltip="Parc naturel du Luberon"/>
              </a:rPr>
              <a:t>Luberon</a:t>
            </a:r>
            <a:r>
              <a:rPr lang="fr-FR" dirty="0"/>
              <a:t> , au pied des plateaux des Monts de </a:t>
            </a:r>
            <a:r>
              <a:rPr lang="fr-FR" dirty="0">
                <a:hlinkClick r:id="rId5" tooltip="Le Département du Vaucluse"/>
              </a:rPr>
              <a:t>Vaucluse</a:t>
            </a:r>
            <a:r>
              <a:rPr lang="fr-FR" dirty="0"/>
              <a:t>, le village de Roussillon est entouré de somptueux paysages. </a:t>
            </a:r>
          </a:p>
        </p:txBody>
      </p:sp>
    </p:spTree>
    <p:extLst>
      <p:ext uri="{BB962C8B-B14F-4D97-AF65-F5344CB8AC3E}">
        <p14:creationId xmlns:p14="http://schemas.microsoft.com/office/powerpoint/2010/main" val="29628832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Effect>
                      <a14:saturation sat="20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280078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Effect>
                      <a14:saturation sat="20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4218624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a:ext>
            </a:extLst>
          </a:blip>
          <a:stretch>
            <a:fillRect/>
          </a:stretch>
        </p:blipFill>
        <p:spPr>
          <a:xfrm>
            <a:off x="0" y="0"/>
            <a:ext cx="4499992" cy="6858000"/>
          </a:xfrm>
          <a:prstGeom prst="rect">
            <a:avLst/>
          </a:prstGeom>
        </p:spPr>
      </p:pic>
      <p:pic>
        <p:nvPicPr>
          <p:cNvPr id="3" name="Image 2"/>
          <p:cNvPicPr>
            <a:picLocks noChangeAspect="1"/>
          </p:cNvPicPr>
          <p:nvPr/>
        </p:nvPicPr>
        <p:blipFill>
          <a:blip r:embed="rId4" cstate="email">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a:ext>
            </a:extLst>
          </a:blip>
          <a:stretch>
            <a:fillRect/>
          </a:stretch>
        </p:blipFill>
        <p:spPr>
          <a:xfrm>
            <a:off x="4644008" y="0"/>
            <a:ext cx="4499992" cy="6858000"/>
          </a:xfrm>
          <a:prstGeom prst="rect">
            <a:avLst/>
          </a:prstGeom>
        </p:spPr>
      </p:pic>
    </p:spTree>
    <p:extLst>
      <p:ext uri="{BB962C8B-B14F-4D97-AF65-F5344CB8AC3E}">
        <p14:creationId xmlns:p14="http://schemas.microsoft.com/office/powerpoint/2010/main" val="124245750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2716" y="5934670"/>
            <a:ext cx="8856984" cy="923330"/>
          </a:xfrm>
          <a:prstGeom prst="rect">
            <a:avLst/>
          </a:prstGeom>
        </p:spPr>
        <p:txBody>
          <a:bodyPr wrap="square">
            <a:spAutoFit/>
          </a:bodyPr>
          <a:lstStyle/>
          <a:p>
            <a:r>
              <a:rPr lang="fr-FR" dirty="0">
                <a:solidFill>
                  <a:schemeClr val="bg1"/>
                </a:solidFill>
              </a:rPr>
              <a:t>Dès vos premiers pas dans le village de Roussillon, vous serez saisis par son charme et son atmosphère. Vous flânerez avec plaisir dans le dédale pittoresque de ses ruelles et placettes. Les façades des maisons illustrent magnifiquement le résultat obtenu par les ocres.</a:t>
            </a:r>
          </a:p>
        </p:txBody>
      </p:sp>
    </p:spTree>
    <p:extLst>
      <p:ext uri="{BB962C8B-B14F-4D97-AF65-F5344CB8AC3E}">
        <p14:creationId xmlns:p14="http://schemas.microsoft.com/office/powerpoint/2010/main" val="223529695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121585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3501206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a:ext>
            </a:extLst>
          </a:blip>
          <a:srcRect/>
          <a:stretch>
            <a:fillRect/>
          </a:stretch>
        </p:blipFill>
        <p:spPr bwMode="auto">
          <a:xfrm>
            <a:off x="0" y="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765064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43508" y="6200134"/>
            <a:ext cx="8856984" cy="646331"/>
          </a:xfrm>
          <a:prstGeom prst="rect">
            <a:avLst/>
          </a:prstGeom>
          <a:solidFill>
            <a:schemeClr val="bg1"/>
          </a:solidFill>
        </p:spPr>
        <p:txBody>
          <a:bodyPr wrap="square">
            <a:spAutoFit/>
          </a:bodyPr>
          <a:lstStyle/>
          <a:p>
            <a:r>
              <a:rPr lang="fr-FR" b="1" dirty="0"/>
              <a:t>Table d'orientation</a:t>
            </a:r>
            <a:r>
              <a:rPr lang="fr-FR" dirty="0"/>
              <a:t> : c'est le point culminant du village, d'où l'on découvre un large panorama du Luberon aux Monts de Vaucluse.</a:t>
            </a:r>
          </a:p>
        </p:txBody>
      </p:sp>
    </p:spTree>
    <p:extLst>
      <p:ext uri="{BB962C8B-B14F-4D97-AF65-F5344CB8AC3E}">
        <p14:creationId xmlns:p14="http://schemas.microsoft.com/office/powerpoint/2010/main" val="323646900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969432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7405979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Effect>
                      <a14:saturation sat="20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2248" y="5934670"/>
            <a:ext cx="9144000" cy="923330"/>
          </a:xfrm>
          <a:prstGeom prst="rect">
            <a:avLst/>
          </a:prstGeom>
        </p:spPr>
        <p:txBody>
          <a:bodyPr wrap="square">
            <a:spAutoFit/>
          </a:bodyPr>
          <a:lstStyle/>
          <a:p>
            <a:r>
              <a:rPr lang="fr-FR" b="1" dirty="0">
                <a:solidFill>
                  <a:schemeClr val="bg1"/>
                </a:solidFill>
              </a:rPr>
              <a:t>L’ocre est un pigment naturel</a:t>
            </a:r>
            <a:r>
              <a:rPr lang="fr-FR" dirty="0">
                <a:solidFill>
                  <a:schemeClr val="bg1"/>
                </a:solidFill>
              </a:rPr>
              <a:t> mêlé aux sables des falaises. L’oxyde de fer le colore du jaune au violacé. Ce paysage minéral a été façonné par la main de l’homme et par l’érosion. </a:t>
            </a:r>
            <a:br>
              <a:rPr lang="fr-FR" dirty="0">
                <a:solidFill>
                  <a:schemeClr val="bg1"/>
                </a:solidFill>
              </a:rPr>
            </a:br>
            <a:endParaRPr lang="fr-FR" dirty="0">
              <a:solidFill>
                <a:schemeClr val="bg1"/>
              </a:solidFill>
            </a:endParaRPr>
          </a:p>
        </p:txBody>
      </p:sp>
    </p:spTree>
    <p:extLst>
      <p:ext uri="{BB962C8B-B14F-4D97-AF65-F5344CB8AC3E}">
        <p14:creationId xmlns:p14="http://schemas.microsoft.com/office/powerpoint/2010/main" val="408781720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64034" y="5661248"/>
            <a:ext cx="8712968" cy="923330"/>
          </a:xfrm>
          <a:prstGeom prst="rect">
            <a:avLst/>
          </a:prstGeom>
        </p:spPr>
        <p:txBody>
          <a:bodyPr wrap="square">
            <a:spAutoFit/>
          </a:bodyPr>
          <a:lstStyle/>
          <a:p>
            <a:r>
              <a:rPr lang="fr-FR" dirty="0"/>
              <a:t>le </a:t>
            </a:r>
            <a:r>
              <a:rPr lang="fr-FR" dirty="0">
                <a:hlinkClick r:id="rId4"/>
              </a:rPr>
              <a:t>Sentier des Ocres</a:t>
            </a:r>
            <a:r>
              <a:rPr lang="fr-FR" dirty="0"/>
              <a:t>, aménagé et balisé, qui vous conduira à la "Chaussée des géants", au milieu des cheminées de fées et d'une suite de sites grandioses sculptés par l'eau, le vent et la main de l'homme.</a:t>
            </a:r>
          </a:p>
        </p:txBody>
      </p:sp>
    </p:spTree>
    <p:extLst>
      <p:ext uri="{BB962C8B-B14F-4D97-AF65-F5344CB8AC3E}">
        <p14:creationId xmlns:p14="http://schemas.microsoft.com/office/powerpoint/2010/main" val="416213976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6946849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hotos - Colorado Provencal - Vauclus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427984" y="0"/>
            <a:ext cx="470522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Photos - Colorado Provencal - Vaucluse"/>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a:ext>
            </a:extLst>
          </a:blip>
          <a:srcRect/>
          <a:stretch>
            <a:fillRect/>
          </a:stretch>
        </p:blipFill>
        <p:spPr bwMode="auto">
          <a:xfrm>
            <a:off x="0" y="0"/>
            <a:ext cx="42839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19343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1298963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9734772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4206847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2547888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0684928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94907" y="260648"/>
            <a:ext cx="8856984" cy="1200329"/>
          </a:xfrm>
          <a:prstGeom prst="rect">
            <a:avLst/>
          </a:prstGeom>
        </p:spPr>
        <p:txBody>
          <a:bodyPr wrap="square">
            <a:spAutoFit/>
          </a:bodyPr>
          <a:lstStyle/>
          <a:p>
            <a:r>
              <a:rPr lang="fr-FR" dirty="0">
                <a:solidFill>
                  <a:schemeClr val="bg1"/>
                </a:solidFill>
              </a:rPr>
              <a:t>En parcourant ses ruelles et ses escaliers, en contemplant ses façades, souvent simples et naturellement belles, on admire le résultat de savoir-faire plus que millénaire. Ici l'homme a su spontanément se fondre dans la splendeur d'une nature généreuse.</a:t>
            </a:r>
            <a:r>
              <a:rPr lang="fr-FR" dirty="0"/>
              <a:t/>
            </a:r>
            <a:br>
              <a:rPr lang="fr-FR" dirty="0"/>
            </a:br>
            <a:endParaRPr lang="fr-FR" dirty="0"/>
          </a:p>
        </p:txBody>
      </p:sp>
    </p:spTree>
    <p:extLst>
      <p:ext uri="{BB962C8B-B14F-4D97-AF65-F5344CB8AC3E}">
        <p14:creationId xmlns:p14="http://schemas.microsoft.com/office/powerpoint/2010/main" val="99343159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4499992" y="0"/>
            <a:ext cx="4644008" cy="6858000"/>
          </a:xfrm>
          <a:prstGeom prst="rect">
            <a:avLst/>
          </a:prstGeom>
        </p:spPr>
      </p:pic>
      <p:pic>
        <p:nvPicPr>
          <p:cNvPr id="3" name="Image 2"/>
          <p:cNvPicPr>
            <a:picLocks noChangeAspect="1"/>
          </p:cNvPicPr>
          <p:nvPr/>
        </p:nvPicPr>
        <p:blipFill>
          <a:blip r:embed="rId4" cstate="email">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4283968" cy="6858000"/>
          </a:xfrm>
          <a:prstGeom prst="rect">
            <a:avLst/>
          </a:prstGeom>
        </p:spPr>
      </p:pic>
    </p:spTree>
    <p:extLst>
      <p:ext uri="{BB962C8B-B14F-4D97-AF65-F5344CB8AC3E}">
        <p14:creationId xmlns:p14="http://schemas.microsoft.com/office/powerpoint/2010/main" val="354310058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4341607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43508" y="6381328"/>
            <a:ext cx="8856984" cy="369332"/>
          </a:xfrm>
          <a:prstGeom prst="rect">
            <a:avLst/>
          </a:prstGeom>
        </p:spPr>
        <p:txBody>
          <a:bodyPr wrap="square">
            <a:spAutoFit/>
          </a:bodyPr>
          <a:lstStyle/>
          <a:p>
            <a:r>
              <a:rPr lang="fr-FR" b="1" dirty="0"/>
              <a:t>Place de la Mairie</a:t>
            </a:r>
            <a:r>
              <a:rPr lang="fr-FR" dirty="0"/>
              <a:t> : belles maisons du 18ème et centre d'animation du village.</a:t>
            </a:r>
          </a:p>
        </p:txBody>
      </p:sp>
    </p:spTree>
    <p:extLst>
      <p:ext uri="{BB962C8B-B14F-4D97-AF65-F5344CB8AC3E}">
        <p14:creationId xmlns:p14="http://schemas.microsoft.com/office/powerpoint/2010/main" val="354586566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4709877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9459627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2671287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6948264" y="260648"/>
            <a:ext cx="2051720" cy="5909310"/>
          </a:xfrm>
          <a:prstGeom prst="rect">
            <a:avLst/>
          </a:prstGeom>
          <a:solidFill>
            <a:srgbClr val="FFC000"/>
          </a:solidFill>
        </p:spPr>
        <p:txBody>
          <a:bodyPr wrap="square">
            <a:spAutoFit/>
          </a:bodyPr>
          <a:lstStyle/>
          <a:p>
            <a:r>
              <a:rPr lang="fr-FR" b="1" dirty="0"/>
              <a:t>Eglise St Michel</a:t>
            </a:r>
            <a:r>
              <a:rPr lang="fr-FR" dirty="0"/>
              <a:t> : l'église primitive remonte au 11ème siècle et se situait à l'intérieur des fortifications, face au château. Très remaniée au cours des temps, en particulier du fait de sa situation au bord de la falaise, on remarquera sa façade du 17ème, son chœur 18ème, des œuvres de </a:t>
            </a:r>
            <a:r>
              <a:rPr lang="fr-FR" dirty="0" err="1"/>
              <a:t>Potevin</a:t>
            </a:r>
            <a:r>
              <a:rPr lang="fr-FR" dirty="0"/>
              <a:t> de fin du 18ème et les fonds baptismaux, statue de Saint-Michel, Christ en croix.</a:t>
            </a:r>
          </a:p>
        </p:txBody>
      </p:sp>
    </p:spTree>
    <p:extLst>
      <p:ext uri="{BB962C8B-B14F-4D97-AF65-F5344CB8AC3E}">
        <p14:creationId xmlns:p14="http://schemas.microsoft.com/office/powerpoint/2010/main" val="259520479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000" y="0"/>
            <a:ext cx="45720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8" y="0"/>
            <a:ext cx="4420446" cy="6858000"/>
          </a:xfrm>
          <a:prstGeom prst="rect">
            <a:avLst/>
          </a:prstGeom>
        </p:spPr>
      </p:pic>
    </p:spTree>
    <p:extLst>
      <p:ext uri="{BB962C8B-B14F-4D97-AF65-F5344CB8AC3E}">
        <p14:creationId xmlns:p14="http://schemas.microsoft.com/office/powerpoint/2010/main" val="306822062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7848476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1250735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6104840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1825599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a:ext>
            </a:extLst>
          </a:blip>
          <a:stretch>
            <a:fillRect/>
          </a:stretch>
        </p:blipFill>
        <p:spPr>
          <a:xfrm>
            <a:off x="4572000" y="16149"/>
            <a:ext cx="4572000" cy="6858000"/>
          </a:xfrm>
          <a:prstGeom prst="rect">
            <a:avLst/>
          </a:prstGeom>
        </p:spPr>
      </p:pic>
      <p:pic>
        <p:nvPicPr>
          <p:cNvPr id="3" name="Image 2"/>
          <p:cNvPicPr>
            <a:picLocks noChangeAspect="1"/>
          </p:cNvPicPr>
          <p:nvPr/>
        </p:nvPicPr>
        <p:blipFill>
          <a:blip r:embed="rId4" cstate="email">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a:ext>
            </a:extLst>
          </a:blip>
          <a:stretch>
            <a:fillRect/>
          </a:stretch>
        </p:blipFill>
        <p:spPr>
          <a:xfrm>
            <a:off x="0" y="0"/>
            <a:ext cx="4427984" cy="6858000"/>
          </a:xfrm>
          <a:prstGeom prst="rect">
            <a:avLst/>
          </a:prstGeom>
        </p:spPr>
      </p:pic>
      <p:sp>
        <p:nvSpPr>
          <p:cNvPr id="4" name="Rectangle 3"/>
          <p:cNvSpPr/>
          <p:nvPr/>
        </p:nvSpPr>
        <p:spPr>
          <a:xfrm>
            <a:off x="143508" y="116632"/>
            <a:ext cx="8856984" cy="1200329"/>
          </a:xfrm>
          <a:prstGeom prst="rect">
            <a:avLst/>
          </a:prstGeom>
          <a:solidFill>
            <a:srgbClr val="FFC000"/>
          </a:solidFill>
        </p:spPr>
        <p:txBody>
          <a:bodyPr wrap="square">
            <a:spAutoFit/>
          </a:bodyPr>
          <a:lstStyle/>
          <a:p>
            <a:r>
              <a:rPr lang="fr-FR" b="1" dirty="0">
                <a:solidFill>
                  <a:schemeClr val="bg1"/>
                </a:solidFill>
              </a:rPr>
              <a:t>Beffroi </a:t>
            </a:r>
            <a:r>
              <a:rPr lang="fr-FR" dirty="0">
                <a:solidFill>
                  <a:schemeClr val="bg1"/>
                </a:solidFill>
              </a:rPr>
              <a:t>: ancienne porte du Castrum, enceinte fortifiée, le beffroi a été remanié au 19ème siècle, en clocher annexe de l'église. La première ruelle, sur la gauche, permet de gagner l'ancien chemin de ronde, qui joignait deux tours des remparts, d'où le nom du quartier de la </a:t>
            </a:r>
            <a:r>
              <a:rPr lang="fr-FR" dirty="0" err="1">
                <a:solidFill>
                  <a:schemeClr val="bg1"/>
                </a:solidFill>
              </a:rPr>
              <a:t>Bistourle</a:t>
            </a:r>
            <a:r>
              <a:rPr lang="fr-FR" dirty="0">
                <a:solidFill>
                  <a:schemeClr val="bg1"/>
                </a:solidFill>
              </a:rPr>
              <a:t>. Cela constitue un beau point de vue sur le village et les alentours.</a:t>
            </a:r>
          </a:p>
        </p:txBody>
      </p:sp>
    </p:spTree>
    <p:extLst>
      <p:ext uri="{BB962C8B-B14F-4D97-AF65-F5344CB8AC3E}">
        <p14:creationId xmlns:p14="http://schemas.microsoft.com/office/powerpoint/2010/main" val="245933342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gordes-village.com/html/images/bandeau.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0523" y="188640"/>
            <a:ext cx="8568952" cy="15841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lason de Gorde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87648" y="2433236"/>
            <a:ext cx="1371441" cy="194421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au 1"/>
          <p:cNvGraphicFramePr>
            <a:graphicFrameLocks noGrp="1"/>
          </p:cNvGraphicFramePr>
          <p:nvPr>
            <p:extLst>
              <p:ext uri="{D42A27DB-BD31-4B8C-83A1-F6EECF244321}">
                <p14:modId xmlns:p14="http://schemas.microsoft.com/office/powerpoint/2010/main" val="2654421941"/>
              </p:ext>
            </p:extLst>
          </p:nvPr>
        </p:nvGraphicFramePr>
        <p:xfrm>
          <a:off x="2411760" y="1833657"/>
          <a:ext cx="4392490" cy="4774862"/>
        </p:xfrm>
        <a:graphic>
          <a:graphicData uri="http://schemas.openxmlformats.org/drawingml/2006/table">
            <a:tbl>
              <a:tblPr/>
              <a:tblGrid>
                <a:gridCol w="2196245">
                  <a:extLst>
                    <a:ext uri="{9D8B030D-6E8A-4147-A177-3AD203B41FA5}">
                      <a16:colId xmlns:a16="http://schemas.microsoft.com/office/drawing/2014/main" val="20000"/>
                    </a:ext>
                  </a:extLst>
                </a:gridCol>
                <a:gridCol w="2196245">
                  <a:extLst>
                    <a:ext uri="{9D8B030D-6E8A-4147-A177-3AD203B41FA5}">
                      <a16:colId xmlns:a16="http://schemas.microsoft.com/office/drawing/2014/main" val="20001"/>
                    </a:ext>
                  </a:extLst>
                </a:gridCol>
              </a:tblGrid>
              <a:tr h="317611">
                <a:tc>
                  <a:txBody>
                    <a:bodyPr/>
                    <a:lstStyle/>
                    <a:p>
                      <a:r>
                        <a:rPr lang="fr-FR" sz="1600">
                          <a:hlinkClick r:id="rId4" tooltip="Liste des pays du monde"/>
                        </a:rPr>
                        <a:t>Pays</a:t>
                      </a:r>
                      <a:endParaRPr lang="fr-FR" sz="1600"/>
                    </a:p>
                  </a:txBody>
                  <a:tcPr marL="79403" marR="79403" marT="39701" marB="39701" anchor="ctr">
                    <a:lnL>
                      <a:noFill/>
                    </a:lnL>
                    <a:lnR>
                      <a:noFill/>
                    </a:lnR>
                    <a:lnT>
                      <a:noFill/>
                    </a:lnT>
                    <a:lnB>
                      <a:noFill/>
                    </a:lnB>
                  </a:tcPr>
                </a:tc>
                <a:tc>
                  <a:txBody>
                    <a:bodyPr/>
                    <a:lstStyle/>
                    <a:p>
                      <a:r>
                        <a:rPr lang="fr-FR" sz="1600"/>
                        <a:t> </a:t>
                      </a:r>
                      <a:r>
                        <a:rPr lang="fr-FR" sz="1600">
                          <a:hlinkClick r:id="rId5" tooltip="France"/>
                        </a:rPr>
                        <a:t>France</a:t>
                      </a:r>
                      <a:endParaRPr lang="fr-FR" sz="1600"/>
                    </a:p>
                  </a:txBody>
                  <a:tcPr marL="79403" marR="79403" marT="39701" marB="39701" anchor="ctr">
                    <a:lnL>
                      <a:noFill/>
                    </a:lnL>
                    <a:lnR>
                      <a:noFill/>
                    </a:lnR>
                    <a:lnT>
                      <a:noFill/>
                    </a:lnT>
                    <a:lnB>
                      <a:noFill/>
                    </a:lnB>
                  </a:tcPr>
                </a:tc>
                <a:extLst>
                  <a:ext uri="{0D108BD9-81ED-4DB2-BD59-A6C34878D82A}">
                    <a16:rowId xmlns:a16="http://schemas.microsoft.com/office/drawing/2014/main" val="10000"/>
                  </a:ext>
                </a:extLst>
              </a:tr>
              <a:tr h="317611">
                <a:tc>
                  <a:txBody>
                    <a:bodyPr/>
                    <a:lstStyle/>
                    <a:p>
                      <a:r>
                        <a:rPr lang="fr-FR" sz="1600">
                          <a:hlinkClick r:id="rId6" tooltip="Région française"/>
                        </a:rPr>
                        <a:t>Région</a:t>
                      </a:r>
                      <a:endParaRPr lang="fr-FR" sz="1600"/>
                    </a:p>
                  </a:txBody>
                  <a:tcPr marL="79403" marR="79403" marT="39701" marB="39701" anchor="ctr">
                    <a:lnL>
                      <a:noFill/>
                    </a:lnL>
                    <a:lnR>
                      <a:noFill/>
                    </a:lnR>
                    <a:lnT>
                      <a:noFill/>
                    </a:lnT>
                    <a:lnB>
                      <a:noFill/>
                    </a:lnB>
                  </a:tcPr>
                </a:tc>
                <a:tc>
                  <a:txBody>
                    <a:bodyPr/>
                    <a:lstStyle/>
                    <a:p>
                      <a:r>
                        <a:rPr lang="fr-FR" sz="1600">
                          <a:hlinkClick r:id="rId7" tooltip="Provence-Alpes-Côte d'Azur"/>
                        </a:rPr>
                        <a:t>Provence-Alpes-Côte d'Azur</a:t>
                      </a:r>
                      <a:endParaRPr lang="fr-FR" sz="1600"/>
                    </a:p>
                  </a:txBody>
                  <a:tcPr marL="79403" marR="79403" marT="39701" marB="39701" anchor="ctr">
                    <a:lnL>
                      <a:noFill/>
                    </a:lnL>
                    <a:lnR>
                      <a:noFill/>
                    </a:lnR>
                    <a:lnT>
                      <a:noFill/>
                    </a:lnT>
                    <a:lnB>
                      <a:noFill/>
                    </a:lnB>
                  </a:tcPr>
                </a:tc>
                <a:extLst>
                  <a:ext uri="{0D108BD9-81ED-4DB2-BD59-A6C34878D82A}">
                    <a16:rowId xmlns:a16="http://schemas.microsoft.com/office/drawing/2014/main" val="10001"/>
                  </a:ext>
                </a:extLst>
              </a:tr>
              <a:tr h="317611">
                <a:tc>
                  <a:txBody>
                    <a:bodyPr/>
                    <a:lstStyle/>
                    <a:p>
                      <a:r>
                        <a:rPr lang="fr-FR" sz="1600">
                          <a:hlinkClick r:id="rId8" tooltip="Département français"/>
                        </a:rPr>
                        <a:t>Département</a:t>
                      </a:r>
                      <a:endParaRPr lang="fr-FR" sz="1600"/>
                    </a:p>
                  </a:txBody>
                  <a:tcPr marL="79403" marR="79403" marT="39701" marB="39701" anchor="ctr">
                    <a:lnL>
                      <a:noFill/>
                    </a:lnL>
                    <a:lnR>
                      <a:noFill/>
                    </a:lnR>
                    <a:lnT>
                      <a:noFill/>
                    </a:lnT>
                    <a:lnB>
                      <a:noFill/>
                    </a:lnB>
                  </a:tcPr>
                </a:tc>
                <a:tc>
                  <a:txBody>
                    <a:bodyPr/>
                    <a:lstStyle/>
                    <a:p>
                      <a:r>
                        <a:rPr lang="fr-FR" sz="1600">
                          <a:hlinkClick r:id="rId9" tooltip="Vaucluse (département)"/>
                        </a:rPr>
                        <a:t>Vaucluse</a:t>
                      </a:r>
                      <a:endParaRPr lang="fr-FR" sz="1600"/>
                    </a:p>
                  </a:txBody>
                  <a:tcPr marL="79403" marR="79403" marT="39701" marB="39701" anchor="ctr">
                    <a:lnL>
                      <a:noFill/>
                    </a:lnL>
                    <a:lnR>
                      <a:noFill/>
                    </a:lnR>
                    <a:lnT>
                      <a:noFill/>
                    </a:lnT>
                    <a:lnB>
                      <a:noFill/>
                    </a:lnB>
                  </a:tcPr>
                </a:tc>
                <a:extLst>
                  <a:ext uri="{0D108BD9-81ED-4DB2-BD59-A6C34878D82A}">
                    <a16:rowId xmlns:a16="http://schemas.microsoft.com/office/drawing/2014/main" val="10002"/>
                  </a:ext>
                </a:extLst>
              </a:tr>
              <a:tr h="317611">
                <a:tc>
                  <a:txBody>
                    <a:bodyPr/>
                    <a:lstStyle/>
                    <a:p>
                      <a:r>
                        <a:rPr lang="fr-FR" sz="1600">
                          <a:hlinkClick r:id="rId10" tooltip="Arrondissement (France)"/>
                        </a:rPr>
                        <a:t>Arrondissement</a:t>
                      </a:r>
                      <a:endParaRPr lang="fr-FR" sz="1600"/>
                    </a:p>
                  </a:txBody>
                  <a:tcPr marL="79403" marR="79403" marT="39701" marB="39701" anchor="ctr">
                    <a:lnL>
                      <a:noFill/>
                    </a:lnL>
                    <a:lnR>
                      <a:noFill/>
                    </a:lnR>
                    <a:lnT>
                      <a:noFill/>
                    </a:lnT>
                    <a:lnB>
                      <a:noFill/>
                    </a:lnB>
                  </a:tcPr>
                </a:tc>
                <a:tc>
                  <a:txBody>
                    <a:bodyPr/>
                    <a:lstStyle/>
                    <a:p>
                      <a:r>
                        <a:rPr lang="fr-FR" sz="1600">
                          <a:hlinkClick r:id="rId11" tooltip="Arrondissement d'Apt"/>
                        </a:rPr>
                        <a:t>Apt</a:t>
                      </a:r>
                      <a:endParaRPr lang="fr-FR" sz="1600"/>
                    </a:p>
                  </a:txBody>
                  <a:tcPr marL="79403" marR="79403" marT="39701" marB="39701" anchor="ctr">
                    <a:lnL>
                      <a:noFill/>
                    </a:lnL>
                    <a:lnR>
                      <a:noFill/>
                    </a:lnR>
                    <a:lnT>
                      <a:noFill/>
                    </a:lnT>
                    <a:lnB>
                      <a:noFill/>
                    </a:lnB>
                  </a:tcPr>
                </a:tc>
                <a:extLst>
                  <a:ext uri="{0D108BD9-81ED-4DB2-BD59-A6C34878D82A}">
                    <a16:rowId xmlns:a16="http://schemas.microsoft.com/office/drawing/2014/main" val="10003"/>
                  </a:ext>
                </a:extLst>
              </a:tr>
              <a:tr h="317611">
                <a:tc>
                  <a:txBody>
                    <a:bodyPr/>
                    <a:lstStyle/>
                    <a:p>
                      <a:r>
                        <a:rPr lang="fr-FR" sz="1600">
                          <a:hlinkClick r:id="rId12" tooltip="Canton français"/>
                        </a:rPr>
                        <a:t>Canton</a:t>
                      </a:r>
                      <a:endParaRPr lang="fr-FR" sz="1600"/>
                    </a:p>
                  </a:txBody>
                  <a:tcPr marL="79403" marR="79403" marT="39701" marB="39701" anchor="ctr">
                    <a:lnL>
                      <a:noFill/>
                    </a:lnL>
                    <a:lnR>
                      <a:noFill/>
                    </a:lnR>
                    <a:lnT>
                      <a:noFill/>
                    </a:lnT>
                    <a:lnB>
                      <a:noFill/>
                    </a:lnB>
                  </a:tcPr>
                </a:tc>
                <a:tc>
                  <a:txBody>
                    <a:bodyPr/>
                    <a:lstStyle/>
                    <a:p>
                      <a:r>
                        <a:rPr lang="fr-FR" sz="1600">
                          <a:hlinkClick r:id="rId13" tooltip="Canton de Gordes"/>
                        </a:rPr>
                        <a:t>Gordes</a:t>
                      </a:r>
                      <a:r>
                        <a:rPr lang="fr-FR" sz="1600"/>
                        <a:t> (</a:t>
                      </a:r>
                      <a:r>
                        <a:rPr lang="fr-FR" sz="1600">
                          <a:hlinkClick r:id="rId14" tooltip="Chef-lieu"/>
                        </a:rPr>
                        <a:t>chef-lieu</a:t>
                      </a:r>
                      <a:r>
                        <a:rPr lang="fr-FR" sz="1600"/>
                        <a:t>)</a:t>
                      </a:r>
                    </a:p>
                  </a:txBody>
                  <a:tcPr marL="79403" marR="79403" marT="39701" marB="39701" anchor="ctr">
                    <a:lnL>
                      <a:noFill/>
                    </a:lnL>
                    <a:lnR>
                      <a:noFill/>
                    </a:lnR>
                    <a:lnT>
                      <a:noFill/>
                    </a:lnT>
                    <a:lnB>
                      <a:noFill/>
                    </a:lnB>
                  </a:tcPr>
                </a:tc>
                <a:extLst>
                  <a:ext uri="{0D108BD9-81ED-4DB2-BD59-A6C34878D82A}">
                    <a16:rowId xmlns:a16="http://schemas.microsoft.com/office/drawing/2014/main" val="10004"/>
                  </a:ext>
                </a:extLst>
              </a:tr>
              <a:tr h="555820">
                <a:tc>
                  <a:txBody>
                    <a:bodyPr/>
                    <a:lstStyle/>
                    <a:p>
                      <a:r>
                        <a:rPr lang="fr-FR" sz="1600">
                          <a:hlinkClick r:id="rId15" tooltip="Intercommunalité en France"/>
                        </a:rPr>
                        <a:t>Intercommunalité</a:t>
                      </a:r>
                      <a:endParaRPr lang="fr-FR" sz="1600"/>
                    </a:p>
                  </a:txBody>
                  <a:tcPr marL="79403" marR="79403" marT="39701" marB="39701" anchor="ctr">
                    <a:lnL>
                      <a:noFill/>
                    </a:lnL>
                    <a:lnR>
                      <a:noFill/>
                    </a:lnR>
                    <a:lnT>
                      <a:noFill/>
                    </a:lnT>
                    <a:lnB>
                      <a:noFill/>
                    </a:lnB>
                  </a:tcPr>
                </a:tc>
                <a:tc>
                  <a:txBody>
                    <a:bodyPr/>
                    <a:lstStyle/>
                    <a:p>
                      <a:r>
                        <a:rPr lang="fr-FR" sz="1600">
                          <a:hlinkClick r:id="rId16" tooltip="Communauté de communes Luberon Monts de Vaucluse"/>
                        </a:rPr>
                        <a:t>Communauté de communes Luberon Monts de Vaucluse</a:t>
                      </a:r>
                      <a:endParaRPr lang="fr-FR" sz="1600"/>
                    </a:p>
                  </a:txBody>
                  <a:tcPr marL="79403" marR="79403" marT="39701" marB="39701" anchor="ctr">
                    <a:lnL>
                      <a:noFill/>
                    </a:lnL>
                    <a:lnR>
                      <a:noFill/>
                    </a:lnR>
                    <a:lnT>
                      <a:noFill/>
                    </a:lnT>
                    <a:lnB>
                      <a:noFill/>
                    </a:lnB>
                  </a:tcPr>
                </a:tc>
                <a:extLst>
                  <a:ext uri="{0D108BD9-81ED-4DB2-BD59-A6C34878D82A}">
                    <a16:rowId xmlns:a16="http://schemas.microsoft.com/office/drawing/2014/main" val="10005"/>
                  </a:ext>
                </a:extLst>
              </a:tr>
              <a:tr h="555820">
                <a:tc>
                  <a:txBody>
                    <a:bodyPr/>
                    <a:lstStyle/>
                    <a:p>
                      <a:r>
                        <a:rPr lang="fr-FR" sz="1600">
                          <a:hlinkClick r:id="rId17" tooltip="Maire (France)"/>
                        </a:rPr>
                        <a:t>Maire</a:t>
                      </a:r>
                      <a:r>
                        <a:rPr lang="fr-FR" sz="1600"/>
                        <a:t/>
                      </a:r>
                      <a:br>
                        <a:rPr lang="fr-FR" sz="1600"/>
                      </a:br>
                      <a:r>
                        <a:rPr lang="fr-FR" sz="1600">
                          <a:hlinkClick r:id="rId18" tooltip="Mandat politique"/>
                        </a:rPr>
                        <a:t>Mandat</a:t>
                      </a:r>
                      <a:endParaRPr lang="fr-FR" sz="1600"/>
                    </a:p>
                  </a:txBody>
                  <a:tcPr marL="79403" marR="79403" marT="39701" marB="39701" anchor="ctr">
                    <a:lnL>
                      <a:noFill/>
                    </a:lnL>
                    <a:lnR>
                      <a:noFill/>
                    </a:lnR>
                    <a:lnT>
                      <a:noFill/>
                    </a:lnT>
                    <a:lnB>
                      <a:noFill/>
                    </a:lnB>
                  </a:tcPr>
                </a:tc>
                <a:tc>
                  <a:txBody>
                    <a:bodyPr/>
                    <a:lstStyle/>
                    <a:p>
                      <a:r>
                        <a:rPr lang="fr-FR" sz="1600"/>
                        <a:t>Maurice Chabert</a:t>
                      </a:r>
                      <a:br>
                        <a:rPr lang="fr-FR" sz="1600"/>
                      </a:br>
                      <a:r>
                        <a:rPr lang="fr-FR" sz="1600">
                          <a:hlinkClick r:id="rId19" tooltip="Élections municipales de 2014 dans le Vaucluse"/>
                        </a:rPr>
                        <a:t>2014</a:t>
                      </a:r>
                      <a:r>
                        <a:rPr lang="fr-FR" sz="1600"/>
                        <a:t>-2020</a:t>
                      </a:r>
                    </a:p>
                  </a:txBody>
                  <a:tcPr marL="79403" marR="79403" marT="39701" marB="39701" anchor="ctr">
                    <a:lnL>
                      <a:noFill/>
                    </a:lnL>
                    <a:lnR>
                      <a:noFill/>
                    </a:lnR>
                    <a:lnT>
                      <a:noFill/>
                    </a:lnT>
                    <a:lnB>
                      <a:noFill/>
                    </a:lnB>
                  </a:tcPr>
                </a:tc>
                <a:extLst>
                  <a:ext uri="{0D108BD9-81ED-4DB2-BD59-A6C34878D82A}">
                    <a16:rowId xmlns:a16="http://schemas.microsoft.com/office/drawing/2014/main" val="10006"/>
                  </a:ext>
                </a:extLst>
              </a:tr>
              <a:tr h="317611">
                <a:tc>
                  <a:txBody>
                    <a:bodyPr/>
                    <a:lstStyle/>
                    <a:p>
                      <a:r>
                        <a:rPr lang="fr-FR" sz="1600">
                          <a:hlinkClick r:id="rId20" tooltip="Code postal"/>
                        </a:rPr>
                        <a:t>Code postal</a:t>
                      </a:r>
                      <a:endParaRPr lang="fr-FR" sz="1600"/>
                    </a:p>
                  </a:txBody>
                  <a:tcPr marL="79403" marR="79403" marT="39701" marB="39701" anchor="ctr">
                    <a:lnL>
                      <a:noFill/>
                    </a:lnL>
                    <a:lnR>
                      <a:noFill/>
                    </a:lnR>
                    <a:lnT>
                      <a:noFill/>
                    </a:lnT>
                    <a:lnB>
                      <a:noFill/>
                    </a:lnB>
                  </a:tcPr>
                </a:tc>
                <a:tc>
                  <a:txBody>
                    <a:bodyPr/>
                    <a:lstStyle/>
                    <a:p>
                      <a:r>
                        <a:rPr lang="fr-FR" sz="1600"/>
                        <a:t>84220</a:t>
                      </a:r>
                    </a:p>
                  </a:txBody>
                  <a:tcPr marL="79403" marR="79403" marT="39701" marB="39701" anchor="ctr">
                    <a:lnL>
                      <a:noFill/>
                    </a:lnL>
                    <a:lnR>
                      <a:noFill/>
                    </a:lnR>
                    <a:lnT>
                      <a:noFill/>
                    </a:lnT>
                    <a:lnB>
                      <a:noFill/>
                    </a:lnB>
                  </a:tcPr>
                </a:tc>
                <a:extLst>
                  <a:ext uri="{0D108BD9-81ED-4DB2-BD59-A6C34878D82A}">
                    <a16:rowId xmlns:a16="http://schemas.microsoft.com/office/drawing/2014/main" val="10007"/>
                  </a:ext>
                </a:extLst>
              </a:tr>
              <a:tr h="317611">
                <a:tc>
                  <a:txBody>
                    <a:bodyPr/>
                    <a:lstStyle/>
                    <a:p>
                      <a:r>
                        <a:rPr lang="fr-FR" sz="1600">
                          <a:hlinkClick r:id="rId21" tooltip="Code officiel géographique"/>
                        </a:rPr>
                        <a:t>Code commune</a:t>
                      </a:r>
                      <a:endParaRPr lang="fr-FR" sz="1600"/>
                    </a:p>
                  </a:txBody>
                  <a:tcPr marL="79403" marR="79403" marT="39701" marB="39701" anchor="ctr">
                    <a:lnL>
                      <a:noFill/>
                    </a:lnL>
                    <a:lnR>
                      <a:noFill/>
                    </a:lnR>
                    <a:lnT>
                      <a:noFill/>
                    </a:lnT>
                    <a:lnB>
                      <a:noFill/>
                    </a:lnB>
                  </a:tcPr>
                </a:tc>
                <a:tc>
                  <a:txBody>
                    <a:bodyPr/>
                    <a:lstStyle/>
                    <a:p>
                      <a:r>
                        <a:rPr lang="fr-FR" sz="1600"/>
                        <a:t>84050</a:t>
                      </a:r>
                    </a:p>
                  </a:txBody>
                  <a:tcPr marL="79403" marR="79403" marT="39701" marB="39701" anchor="ctr">
                    <a:lnL>
                      <a:noFill/>
                    </a:lnL>
                    <a:lnR>
                      <a:noFill/>
                    </a:lnR>
                    <a:lnT>
                      <a:noFill/>
                    </a:lnT>
                    <a:lnB>
                      <a:noFill/>
                    </a:lnB>
                  </a:tcPr>
                </a:tc>
                <a:extLst>
                  <a:ext uri="{0D108BD9-81ED-4DB2-BD59-A6C34878D82A}">
                    <a16:rowId xmlns:a16="http://schemas.microsoft.com/office/drawing/2014/main" val="10008"/>
                  </a:ext>
                </a:extLst>
              </a:tr>
              <a:tr h="317611">
                <a:tc>
                  <a:txBody>
                    <a:bodyPr/>
                    <a:lstStyle/>
                    <a:p>
                      <a:r>
                        <a:rPr lang="fr-FR" sz="1600" dirty="0">
                          <a:hlinkClick r:id="rId22" tooltip="Gentilé"/>
                        </a:rPr>
                        <a:t>Gentilé</a:t>
                      </a:r>
                      <a:endParaRPr lang="fr-FR" sz="1600" dirty="0"/>
                    </a:p>
                  </a:txBody>
                  <a:tcPr marL="79403" marR="79403" marT="39701" marB="39701" anchor="ctr">
                    <a:lnL>
                      <a:noFill/>
                    </a:lnL>
                    <a:lnR>
                      <a:noFill/>
                    </a:lnR>
                    <a:lnT>
                      <a:noFill/>
                    </a:lnT>
                    <a:lnB>
                      <a:noFill/>
                    </a:lnB>
                  </a:tcPr>
                </a:tc>
                <a:tc>
                  <a:txBody>
                    <a:bodyPr/>
                    <a:lstStyle/>
                    <a:p>
                      <a:r>
                        <a:rPr lang="fr-FR" sz="1600"/>
                        <a:t>Gordiens, Gordiennes</a:t>
                      </a:r>
                    </a:p>
                  </a:txBody>
                  <a:tcPr marL="79403" marR="79403" marT="39701" marB="39701" anchor="ctr">
                    <a:lnL>
                      <a:noFill/>
                    </a:lnL>
                    <a:lnR>
                      <a:noFill/>
                    </a:lnR>
                    <a:lnT>
                      <a:noFill/>
                    </a:lnT>
                    <a:lnB>
                      <a:noFill/>
                    </a:lnB>
                  </a:tcPr>
                </a:tc>
                <a:extLst>
                  <a:ext uri="{0D108BD9-81ED-4DB2-BD59-A6C34878D82A}">
                    <a16:rowId xmlns:a16="http://schemas.microsoft.com/office/drawing/2014/main" val="10009"/>
                  </a:ext>
                </a:extLst>
              </a:tr>
              <a:tr h="555820">
                <a:tc>
                  <a:txBody>
                    <a:bodyPr/>
                    <a:lstStyle/>
                    <a:p>
                      <a:r>
                        <a:rPr lang="fr-FR" sz="1600">
                          <a:hlinkClick r:id="rId23" tooltip="Chiffres de population de la France"/>
                        </a:rPr>
                        <a:t>Population</a:t>
                      </a:r>
                      <a:br>
                        <a:rPr lang="fr-FR" sz="1600">
                          <a:hlinkClick r:id="rId23" tooltip="Chiffres de population de la France"/>
                        </a:rPr>
                      </a:br>
                      <a:r>
                        <a:rPr lang="fr-FR" sz="1600">
                          <a:hlinkClick r:id="rId23" tooltip="Chiffres de population de la France"/>
                        </a:rPr>
                        <a:t>municipale</a:t>
                      </a:r>
                      <a:endParaRPr lang="fr-FR" sz="1600"/>
                    </a:p>
                  </a:txBody>
                  <a:tcPr marL="79403" marR="79403" marT="39701" marB="39701" anchor="ctr">
                    <a:lnL>
                      <a:noFill/>
                    </a:lnL>
                    <a:lnR>
                      <a:noFill/>
                    </a:lnR>
                    <a:lnT>
                      <a:noFill/>
                    </a:lnT>
                    <a:lnB>
                      <a:noFill/>
                    </a:lnB>
                  </a:tcPr>
                </a:tc>
                <a:tc>
                  <a:txBody>
                    <a:bodyPr/>
                    <a:lstStyle/>
                    <a:p>
                      <a:r>
                        <a:rPr lang="fr-FR" sz="1600" dirty="0"/>
                        <a:t>2 056 hab. (2011)</a:t>
                      </a:r>
                    </a:p>
                  </a:txBody>
                  <a:tcPr marL="79403" marR="79403" marT="39701" marB="39701" anchor="ctr">
                    <a:lnL>
                      <a:noFill/>
                    </a:lnL>
                    <a:lnR>
                      <a:noFill/>
                    </a:lnR>
                    <a:lnT>
                      <a:noFill/>
                    </a:lnT>
                    <a:lnB>
                      <a:noFill/>
                    </a:lnB>
                  </a:tcPr>
                </a:tc>
                <a:extLst>
                  <a:ext uri="{0D108BD9-81ED-4DB2-BD59-A6C34878D82A}">
                    <a16:rowId xmlns:a16="http://schemas.microsoft.com/office/drawing/2014/main" val="10010"/>
                  </a:ext>
                </a:extLst>
              </a:tr>
            </a:tbl>
          </a:graphicData>
        </a:graphic>
      </p:graphicFrame>
      <p:pic>
        <p:nvPicPr>
          <p:cNvPr id="3077" name="Picture 5" descr="Drapeau de la France"/>
          <p:cNvPicPr>
            <a:picLocks noChangeAspect="1" noChangeArrowheads="1"/>
          </p:cNvPicPr>
          <p:nvPr/>
        </p:nvPicPr>
        <p:blipFill>
          <a:blip r:embed="rId24">
            <a:extLst>
              <a:ext uri="{28A0092B-C50C-407E-A947-70E740481C1C}">
                <a14:useLocalDpi xmlns:a14="http://schemas.microsoft.com/office/drawing/2010/main"/>
              </a:ext>
            </a:extLst>
          </a:blip>
          <a:srcRect/>
          <a:stretch>
            <a:fillRect/>
          </a:stretch>
        </p:blipFill>
        <p:spPr bwMode="auto">
          <a:xfrm>
            <a:off x="5436096" y="1916832"/>
            <a:ext cx="190500" cy="1238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682578" y="2996952"/>
            <a:ext cx="2369242" cy="2862322"/>
          </a:xfrm>
          <a:prstGeom prst="rect">
            <a:avLst/>
          </a:prstGeom>
        </p:spPr>
        <p:txBody>
          <a:bodyPr wrap="square">
            <a:spAutoFit/>
          </a:bodyPr>
          <a:lstStyle/>
          <a:p>
            <a:r>
              <a:rPr lang="fr-FR" dirty="0"/>
              <a:t>Gordes est un village et une commune française, situé dans le département de Vaucluse, région Provence-Alpes-Côte d'Azur. C'est un des villages les plus visités du parc naturel régional du Luberon</a:t>
            </a:r>
          </a:p>
        </p:txBody>
      </p:sp>
      <p:pic>
        <p:nvPicPr>
          <p:cNvPr id="3079" name="Picture 7" descr="Accueil"/>
          <p:cNvPicPr>
            <a:picLocks noChangeAspect="1" noChangeArrowheads="1"/>
          </p:cNvPicPr>
          <p:nvPr/>
        </p:nvPicPr>
        <p:blipFill>
          <a:blip r:embed="rId25">
            <a:extLst>
              <a:ext uri="{28A0092B-C50C-407E-A947-70E740481C1C}">
                <a14:useLocalDpi xmlns:a14="http://schemas.microsoft.com/office/drawing/2010/main"/>
              </a:ext>
            </a:extLst>
          </a:blip>
          <a:srcRect/>
          <a:stretch>
            <a:fillRect/>
          </a:stretch>
        </p:blipFill>
        <p:spPr bwMode="auto">
          <a:xfrm>
            <a:off x="258889" y="4973448"/>
            <a:ext cx="1600200" cy="1771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31672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avenuedesvoyages.fr/webmag/wp-content/uploads/2012/02/1563201458795415.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120051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11200"/>
                    </a14:imgEffect>
                  </a14:imgLayer>
                </a14:imgProps>
              </a:ext>
              <a:ext uri="{28A0092B-C50C-407E-A947-70E740481C1C}">
                <a14:useLocalDpi xmlns:a14="http://schemas.microsoft.com/office/drawing/2010/main"/>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3848990"/>
      </p:ext>
    </p:extLst>
  </p:cSld>
  <p:clrMapOvr>
    <a:masterClrMapping/>
  </p:clrMapOvr>
  <mc:AlternateContent xmlns:mc="http://schemas.openxmlformats.org/markup-compatibility/2006" xmlns:p14="http://schemas.microsoft.com/office/powerpoint/2010/main">
    <mc:Choice Requires="p14">
      <p:transition spd="slow" p14:dur="2000" advTm="6000">
        <p:sndAc>
          <p:stSnd>
            <p:snd r:embed="rId2" name="29 - Don't Cry For Me Argentina.wav"/>
          </p:stSnd>
        </p:sndAc>
      </p:transition>
    </mc:Choice>
    <mc:Fallback xmlns="">
      <p:transition spd="slow" advTm="6000">
        <p:sndAc>
          <p:stSnd>
            <p:snd r:embed="rId5" name="29 - Don't Cry For Me Argentina.wav"/>
          </p:stSnd>
        </p:sndAc>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998" y="0"/>
            <a:ext cx="9144000" cy="6858000"/>
          </a:xfrm>
          <a:prstGeom prst="rect">
            <a:avLst/>
          </a:prstGeom>
        </p:spPr>
      </p:pic>
      <p:sp>
        <p:nvSpPr>
          <p:cNvPr id="3" name="Rectangle 2"/>
          <p:cNvSpPr/>
          <p:nvPr/>
        </p:nvSpPr>
        <p:spPr>
          <a:xfrm>
            <a:off x="0" y="19675"/>
            <a:ext cx="9144000" cy="2308324"/>
          </a:xfrm>
          <a:prstGeom prst="rect">
            <a:avLst/>
          </a:prstGeom>
        </p:spPr>
        <p:txBody>
          <a:bodyPr wrap="square">
            <a:spAutoFit/>
          </a:bodyPr>
          <a:lstStyle/>
          <a:p>
            <a:r>
              <a:rPr lang="fr-FR" dirty="0"/>
              <a:t>Le château reconstruit en 1525, existait déjà en 1031. Bien conservé et restauré </a:t>
            </a:r>
            <a:r>
              <a:rPr lang="fr-FR" dirty="0">
                <a:solidFill>
                  <a:schemeClr val="bg1"/>
                </a:solidFill>
              </a:rPr>
              <a:t>avec soin, il lie </a:t>
            </a:r>
            <a:r>
              <a:rPr lang="fr-FR" dirty="0"/>
              <a:t>l'architecture de la période troublée du Moyen Age au nouvel art de vivre de </a:t>
            </a:r>
            <a:r>
              <a:rPr lang="fr-FR" dirty="0">
                <a:solidFill>
                  <a:schemeClr val="bg1"/>
                </a:solidFill>
              </a:rPr>
              <a:t>la Renaissance. </a:t>
            </a:r>
            <a:r>
              <a:rPr lang="fr-FR" dirty="0"/>
              <a:t>L'imposant édifice est puissamment défendu par de grosses tours ronde</a:t>
            </a:r>
            <a:r>
              <a:rPr lang="fr-FR" dirty="0">
                <a:solidFill>
                  <a:schemeClr val="bg1"/>
                </a:solidFill>
              </a:rPr>
              <a:t>s dont la couronne de </a:t>
            </a:r>
            <a:r>
              <a:rPr lang="fr-FR" dirty="0"/>
              <a:t>mâchicoulis supporte une terrasse pour l'artillerie, les hauts </a:t>
            </a:r>
            <a:r>
              <a:rPr lang="fr-FR" dirty="0">
                <a:solidFill>
                  <a:schemeClr val="bg1"/>
                </a:solidFill>
              </a:rPr>
              <a:t>murs ont percés de trois étages de </a:t>
            </a:r>
            <a:r>
              <a:rPr lang="fr-FR" dirty="0"/>
              <a:t>fenêtres « renaissance », on remarque aussi sur les </a:t>
            </a:r>
            <a:r>
              <a:rPr lang="fr-FR" dirty="0">
                <a:solidFill>
                  <a:schemeClr val="bg1"/>
                </a:solidFill>
              </a:rPr>
              <a:t>murs, les tours et les échauguettes, les </a:t>
            </a:r>
            <a:r>
              <a:rPr lang="fr-FR" dirty="0"/>
              <a:t>ouvertures des bouches à feu judicieusement </a:t>
            </a:r>
            <a:r>
              <a:rPr lang="fr-FR" dirty="0">
                <a:solidFill>
                  <a:schemeClr val="bg1"/>
                </a:solidFill>
              </a:rPr>
              <a:t>réparties. La façade sud du château s'ouvre au </a:t>
            </a:r>
            <a:r>
              <a:rPr lang="fr-FR" dirty="0"/>
              <a:t>soleil face au vieux Go</a:t>
            </a:r>
            <a:r>
              <a:rPr lang="fr-FR" dirty="0">
                <a:solidFill>
                  <a:schemeClr val="bg1"/>
                </a:solidFill>
              </a:rPr>
              <a:t>rdes ; derrière la fontaine, une porte voûtée percée dans la muraille accède par une cour </a:t>
            </a:r>
            <a:r>
              <a:rPr lang="fr-FR" dirty="0"/>
              <a:t>in</a:t>
            </a:r>
            <a:r>
              <a:rPr lang="fr-FR" dirty="0">
                <a:solidFill>
                  <a:schemeClr val="bg1"/>
                </a:solidFill>
              </a:rPr>
              <a:t>térieure à l'escalier monumental qui dessert le bâtiment.</a:t>
            </a:r>
          </a:p>
        </p:txBody>
      </p:sp>
    </p:spTree>
    <p:extLst>
      <p:ext uri="{BB962C8B-B14F-4D97-AF65-F5344CB8AC3E}">
        <p14:creationId xmlns:p14="http://schemas.microsoft.com/office/powerpoint/2010/main" val="279950441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0" y="0"/>
            <a:ext cx="9144000" cy="687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07504" y="116632"/>
            <a:ext cx="4572000" cy="646331"/>
          </a:xfrm>
          <a:prstGeom prst="rect">
            <a:avLst/>
          </a:prstGeom>
        </p:spPr>
        <p:txBody>
          <a:bodyPr>
            <a:spAutoFit/>
          </a:bodyPr>
          <a:lstStyle/>
          <a:p>
            <a:r>
              <a:rPr lang="fr-FR" dirty="0"/>
              <a:t>Monument aux morts et </a:t>
            </a:r>
            <a:r>
              <a:rPr lang="fr-FR" dirty="0">
                <a:hlinkClick r:id="rId4" tooltip="Château de Gordes"/>
              </a:rPr>
              <a:t>château de Gordes</a:t>
            </a:r>
            <a:r>
              <a:rPr lang="fr-FR" dirty="0"/>
              <a:t> vu du nord.</a:t>
            </a:r>
          </a:p>
        </p:txBody>
      </p:sp>
    </p:spTree>
    <p:extLst>
      <p:ext uri="{BB962C8B-B14F-4D97-AF65-F5344CB8AC3E}">
        <p14:creationId xmlns:p14="http://schemas.microsoft.com/office/powerpoint/2010/main" val="363479631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479649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000" y="-9325"/>
            <a:ext cx="4572000"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13" y="0"/>
            <a:ext cx="4455797" cy="6858000"/>
          </a:xfrm>
          <a:prstGeom prst="rect">
            <a:avLst/>
          </a:prstGeom>
        </p:spPr>
      </p:pic>
    </p:spTree>
    <p:extLst>
      <p:ext uri="{BB962C8B-B14F-4D97-AF65-F5344CB8AC3E}">
        <p14:creationId xmlns:p14="http://schemas.microsoft.com/office/powerpoint/2010/main" val="175659273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1183492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16016" y="0"/>
            <a:ext cx="4427984" cy="6858000"/>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499992" cy="6858000"/>
          </a:xfrm>
          <a:prstGeom prst="rect">
            <a:avLst/>
          </a:prstGeom>
        </p:spPr>
      </p:pic>
    </p:spTree>
    <p:extLst>
      <p:ext uri="{BB962C8B-B14F-4D97-AF65-F5344CB8AC3E}">
        <p14:creationId xmlns:p14="http://schemas.microsoft.com/office/powerpoint/2010/main" val="360507918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0741959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9191576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2858" y="0"/>
            <a:ext cx="5143500" cy="685800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99992" y="0"/>
            <a:ext cx="4644008" cy="6858000"/>
          </a:xfrm>
          <a:prstGeom prst="rect">
            <a:avLst/>
          </a:prstGeom>
        </p:spPr>
      </p:pic>
    </p:spTree>
    <p:extLst>
      <p:ext uri="{BB962C8B-B14F-4D97-AF65-F5344CB8AC3E}">
        <p14:creationId xmlns:p14="http://schemas.microsoft.com/office/powerpoint/2010/main" val="26245523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4427984" y="0"/>
            <a:ext cx="4716016" cy="6858000"/>
          </a:xfrm>
          <a:prstGeom prst="rect">
            <a:avLst/>
          </a:prstGeom>
        </p:spPr>
      </p:pic>
      <p:pic>
        <p:nvPicPr>
          <p:cNvPr id="3" name="Image 2"/>
          <p:cNvPicPr>
            <a:picLocks noChangeAspect="1"/>
          </p:cNvPicPr>
          <p:nvPr/>
        </p:nvPicPr>
        <p:blipFill>
          <a:blip r:embed="rId4" cstate="email">
            <a:extLst>
              <a:ext uri="{BEBA8EAE-BF5A-486C-A8C5-ECC9F3942E4B}">
                <a14:imgProps xmlns:a14="http://schemas.microsoft.com/office/drawing/2010/main">
                  <a14:imgLayer r:embed="rId5">
                    <a14:imgEffect>
                      <a14:sharpenSoften amount="25000"/>
                    </a14:imgEffect>
                    <a14:imgEffect>
                      <a14:colorTemperature colorTemp="8800"/>
                    </a14:imgEffect>
                  </a14:imgLayer>
                </a14:imgProps>
              </a:ext>
              <a:ext uri="{28A0092B-C50C-407E-A947-70E740481C1C}">
                <a14:useLocalDpi xmlns:a14="http://schemas.microsoft.com/office/drawing/2010/main"/>
              </a:ext>
            </a:extLst>
          </a:blip>
          <a:stretch>
            <a:fillRect/>
          </a:stretch>
        </p:blipFill>
        <p:spPr>
          <a:xfrm>
            <a:off x="0" y="0"/>
            <a:ext cx="4283968" cy="6858000"/>
          </a:xfrm>
          <a:prstGeom prst="rect">
            <a:avLst/>
          </a:prstGeom>
        </p:spPr>
      </p:pic>
      <p:sp>
        <p:nvSpPr>
          <p:cNvPr id="4" name="Rectangle 3"/>
          <p:cNvSpPr/>
          <p:nvPr/>
        </p:nvSpPr>
        <p:spPr>
          <a:xfrm>
            <a:off x="35496" y="12405"/>
            <a:ext cx="9078875" cy="1200329"/>
          </a:xfrm>
          <a:prstGeom prst="rect">
            <a:avLst/>
          </a:prstGeom>
          <a:solidFill>
            <a:schemeClr val="accent6">
              <a:lumMod val="60000"/>
              <a:lumOff val="40000"/>
            </a:schemeClr>
          </a:solidFill>
        </p:spPr>
        <p:txBody>
          <a:bodyPr wrap="square">
            <a:spAutoFit/>
          </a:bodyPr>
          <a:lstStyle/>
          <a:p>
            <a:r>
              <a:rPr lang="fr-FR" dirty="0"/>
              <a:t>Gordes a vécu dans la défensive et a appris à se protéger, peut-être plus que d'autres. ce qui donne, sûrement, même de nos jours, un aspect rude et quelque peu austère à ce village, véritable labyrinthe de pierres sèches, dont les habitants, au fil des siècles, ont gardé les traces, dans leur mémoire ancestrale, des tourments du passé.</a:t>
            </a:r>
          </a:p>
        </p:txBody>
      </p:sp>
    </p:spTree>
    <p:extLst>
      <p:ext uri="{BB962C8B-B14F-4D97-AF65-F5344CB8AC3E}">
        <p14:creationId xmlns:p14="http://schemas.microsoft.com/office/powerpoint/2010/main" val="88566152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1791419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887718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173513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8052696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2521218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6687226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3436783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026884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2451905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95536" y="620688"/>
            <a:ext cx="4572000" cy="1200329"/>
          </a:xfrm>
          <a:prstGeom prst="rect">
            <a:avLst/>
          </a:prstGeom>
        </p:spPr>
        <p:txBody>
          <a:bodyPr>
            <a:spAutoFit/>
          </a:bodyPr>
          <a:lstStyle/>
          <a:p>
            <a:r>
              <a:rPr lang="fr-FR" b="1" dirty="0"/>
              <a:t>LES CALADES</a:t>
            </a:r>
            <a:endParaRPr lang="fr-FR" dirty="0" smtClean="0"/>
          </a:p>
          <a:p>
            <a:r>
              <a:rPr lang="fr-FR" dirty="0" smtClean="0"/>
              <a:t>Mot </a:t>
            </a:r>
            <a:r>
              <a:rPr lang="fr-FR" dirty="0"/>
              <a:t>provençal, pour désigner des ruelles pavées de pierres posées sur chant, sont l'une des curiosités du village.</a:t>
            </a:r>
          </a:p>
        </p:txBody>
      </p:sp>
    </p:spTree>
    <p:extLst>
      <p:ext uri="{BB962C8B-B14F-4D97-AF65-F5344CB8AC3E}">
        <p14:creationId xmlns:p14="http://schemas.microsoft.com/office/powerpoint/2010/main" val="396076352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7204677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9716926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843808" y="5949280"/>
            <a:ext cx="4572000" cy="646331"/>
          </a:xfrm>
          <a:prstGeom prst="rect">
            <a:avLst/>
          </a:prstGeom>
        </p:spPr>
        <p:txBody>
          <a:bodyPr>
            <a:spAutoFit/>
          </a:bodyPr>
          <a:lstStyle/>
          <a:p>
            <a:r>
              <a:rPr lang="fr-FR" dirty="0"/>
              <a:t>L'Hôtel </a:t>
            </a:r>
            <a:r>
              <a:rPr lang="fr-FR" dirty="0" err="1"/>
              <a:t>Simiane</a:t>
            </a:r>
            <a:r>
              <a:rPr lang="fr-FR" dirty="0"/>
              <a:t>, nouveau centre administratif et culturel de Gordes.</a:t>
            </a:r>
          </a:p>
        </p:txBody>
      </p:sp>
    </p:spTree>
    <p:extLst>
      <p:ext uri="{BB962C8B-B14F-4D97-AF65-F5344CB8AC3E}">
        <p14:creationId xmlns:p14="http://schemas.microsoft.com/office/powerpoint/2010/main" val="25311301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6336957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0" name="Picture 8" descr="Office de Tourisme de Lourmarin"/>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2108330"/>
            <a:ext cx="5796136" cy="46863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ramses.pharaons.fr/genesites/Mairie/lourmarin/photo_bandeau_06.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79512" y="260648"/>
            <a:ext cx="8856984" cy="187220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lason de Lourmarin"/>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51720" y="5229199"/>
            <a:ext cx="1368152" cy="16288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6728" y="2492896"/>
            <a:ext cx="1173719" cy="369332"/>
          </a:xfrm>
          <a:prstGeom prst="rect">
            <a:avLst/>
          </a:prstGeom>
        </p:spPr>
        <p:txBody>
          <a:bodyPr wrap="none">
            <a:spAutoFit/>
          </a:bodyPr>
          <a:lstStyle/>
          <a:p>
            <a:r>
              <a:rPr lang="fr-FR" b="1" dirty="0"/>
              <a:t>Lourmarin</a:t>
            </a:r>
            <a:endParaRPr lang="fr-FR" dirty="0"/>
          </a:p>
        </p:txBody>
      </p:sp>
      <p:pic>
        <p:nvPicPr>
          <p:cNvPr id="3078" name="Picture 6" descr="http://upload.wikimedia.org/wikipedia/commons/thumb/c/cd/Tombe_Albert_Camus.jpg/220px-Tombe_Albert_Camus.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796136" y="2204865"/>
            <a:ext cx="3347864" cy="4653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002310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edia-cdn.tripadvisor.com/media/photo-s/02/a0/9c/a6/filename-20120428111058.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9552" y="5589240"/>
            <a:ext cx="4572000" cy="1200329"/>
          </a:xfrm>
          <a:prstGeom prst="rect">
            <a:avLst/>
          </a:prstGeom>
          <a:solidFill>
            <a:schemeClr val="accent6">
              <a:lumMod val="20000"/>
              <a:lumOff val="80000"/>
            </a:schemeClr>
          </a:solidFill>
        </p:spPr>
        <p:txBody>
          <a:bodyPr>
            <a:spAutoFit/>
          </a:bodyPr>
          <a:lstStyle/>
          <a:p>
            <a:r>
              <a:rPr lang="fr-FR" dirty="0" smtClean="0"/>
              <a:t>Très </a:t>
            </a:r>
            <a:r>
              <a:rPr lang="fr-FR" dirty="0"/>
              <a:t>animé l'été grâce à ses nombreuses terrasses de cafés, ses restaurants et ses boutiques provençales, Lourmarin fait partie des villages phares du </a:t>
            </a:r>
            <a:r>
              <a:rPr lang="fr-FR" dirty="0">
                <a:hlinkClick r:id="rId3" tooltip="Parc naturel du Luberon"/>
              </a:rPr>
              <a:t>Luberon</a:t>
            </a:r>
            <a:r>
              <a:rPr lang="fr-FR" dirty="0"/>
              <a:t>.</a:t>
            </a:r>
          </a:p>
        </p:txBody>
      </p:sp>
    </p:spTree>
    <p:extLst>
      <p:ext uri="{BB962C8B-B14F-4D97-AF65-F5344CB8AC3E}">
        <p14:creationId xmlns:p14="http://schemas.microsoft.com/office/powerpoint/2010/main" val="267519389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web-provence.com/photo-2/lourmarin-6.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81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31440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9144000" cy="6857999"/>
          </a:xfrm>
          <a:prstGeom prst="rect">
            <a:avLst/>
          </a:prstGeom>
        </p:spPr>
      </p:pic>
      <p:sp>
        <p:nvSpPr>
          <p:cNvPr id="4" name="Rectangle 3"/>
          <p:cNvSpPr/>
          <p:nvPr/>
        </p:nvSpPr>
        <p:spPr>
          <a:xfrm>
            <a:off x="3246" y="18946"/>
            <a:ext cx="5238328" cy="369332"/>
          </a:xfrm>
          <a:prstGeom prst="rect">
            <a:avLst/>
          </a:prstGeom>
        </p:spPr>
        <p:txBody>
          <a:bodyPr wrap="square">
            <a:spAutoFit/>
          </a:bodyPr>
          <a:lstStyle/>
          <a:p>
            <a:r>
              <a:rPr lang="fr-FR" b="1" dirty="0">
                <a:solidFill>
                  <a:schemeClr val="bg1"/>
                </a:solidFill>
                <a:latin typeface="gothic"/>
              </a:rPr>
              <a:t>L'église paroissiale St-André et St </a:t>
            </a:r>
            <a:r>
              <a:rPr lang="fr-FR" b="1" dirty="0" err="1">
                <a:solidFill>
                  <a:schemeClr val="bg1"/>
                </a:solidFill>
                <a:latin typeface="gothic"/>
              </a:rPr>
              <a:t>Trophime</a:t>
            </a:r>
            <a:endParaRPr lang="fr-FR" b="1" i="0" dirty="0">
              <a:solidFill>
                <a:schemeClr val="bg1"/>
              </a:solidFill>
              <a:effectLst/>
              <a:latin typeface="gothic"/>
            </a:endParaRPr>
          </a:p>
        </p:txBody>
      </p:sp>
    </p:spTree>
    <p:extLst>
      <p:ext uri="{BB962C8B-B14F-4D97-AF65-F5344CB8AC3E}">
        <p14:creationId xmlns:p14="http://schemas.microsoft.com/office/powerpoint/2010/main" val="291844434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33270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555776" y="1268760"/>
            <a:ext cx="2345322" cy="369332"/>
          </a:xfrm>
          <a:prstGeom prst="rect">
            <a:avLst/>
          </a:prstGeom>
        </p:spPr>
        <p:txBody>
          <a:bodyPr wrap="none">
            <a:spAutoFit/>
          </a:bodyPr>
          <a:lstStyle/>
          <a:p>
            <a:r>
              <a:rPr lang="fr-FR" dirty="0"/>
              <a:t>La fontaine de la Place;</a:t>
            </a:r>
          </a:p>
        </p:txBody>
      </p:sp>
      <p:sp>
        <p:nvSpPr>
          <p:cNvPr id="3" name="Rectangle 2"/>
          <p:cNvSpPr/>
          <p:nvPr/>
        </p:nvSpPr>
        <p:spPr>
          <a:xfrm>
            <a:off x="125759" y="6211669"/>
            <a:ext cx="8892480" cy="646331"/>
          </a:xfrm>
          <a:prstGeom prst="rect">
            <a:avLst/>
          </a:prstGeom>
        </p:spPr>
        <p:txBody>
          <a:bodyPr wrap="square">
            <a:spAutoFit/>
          </a:bodyPr>
          <a:lstStyle/>
          <a:p>
            <a:r>
              <a:rPr lang="fr-FR" b="1" dirty="0">
                <a:solidFill>
                  <a:schemeClr val="bg1"/>
                </a:solidFill>
                <a:latin typeface="gil"/>
              </a:rPr>
              <a:t>C'est la plus vieille fontaine du village maintes fois réparée et reconstruite entre le </a:t>
            </a:r>
            <a:r>
              <a:rPr lang="fr-FR" b="1" dirty="0" err="1">
                <a:solidFill>
                  <a:schemeClr val="bg1"/>
                </a:solidFill>
                <a:latin typeface="gil"/>
              </a:rPr>
              <a:t>XVIIè</a:t>
            </a:r>
            <a:r>
              <a:rPr lang="fr-FR" b="1" dirty="0">
                <a:solidFill>
                  <a:schemeClr val="bg1"/>
                </a:solidFill>
                <a:latin typeface="gil"/>
              </a:rPr>
              <a:t> et le </a:t>
            </a:r>
            <a:r>
              <a:rPr lang="fr-FR" b="1" dirty="0" err="1">
                <a:solidFill>
                  <a:schemeClr val="bg1"/>
                </a:solidFill>
                <a:latin typeface="gil"/>
              </a:rPr>
              <a:t>XVIIIè</a:t>
            </a:r>
            <a:r>
              <a:rPr lang="fr-FR" b="1" dirty="0">
                <a:solidFill>
                  <a:schemeClr val="bg1"/>
                </a:solidFill>
                <a:latin typeface="gil"/>
              </a:rPr>
              <a:t> siècle. Elle fut classée monument historique en juillet 1914</a:t>
            </a:r>
            <a:r>
              <a:rPr lang="fr-FR" b="1" dirty="0">
                <a:solidFill>
                  <a:srgbClr val="FF0000"/>
                </a:solidFill>
                <a:latin typeface="gil"/>
              </a:rPr>
              <a:t>.</a:t>
            </a:r>
            <a:endParaRPr lang="fr-FR" b="1" dirty="0">
              <a:solidFill>
                <a:srgbClr val="FF0000"/>
              </a:solidFill>
            </a:endParaRPr>
          </a:p>
        </p:txBody>
      </p:sp>
    </p:spTree>
    <p:extLst>
      <p:ext uri="{BB962C8B-B14F-4D97-AF65-F5344CB8AC3E}">
        <p14:creationId xmlns:p14="http://schemas.microsoft.com/office/powerpoint/2010/main" val="182982133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es photos de Lourmarin"/>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12" y="5229200"/>
            <a:ext cx="7776864" cy="1477328"/>
          </a:xfrm>
          <a:prstGeom prst="rect">
            <a:avLst/>
          </a:prstGeom>
          <a:solidFill>
            <a:schemeClr val="accent6">
              <a:lumMod val="40000"/>
              <a:lumOff val="60000"/>
            </a:schemeClr>
          </a:solidFill>
        </p:spPr>
        <p:txBody>
          <a:bodyPr wrap="square">
            <a:spAutoFit/>
          </a:bodyPr>
          <a:lstStyle/>
          <a:p>
            <a:r>
              <a:rPr lang="fr-FR" dirty="0"/>
              <a:t>Face au silence des textes officiels, les protestants se sont organisés pour bâtir leurs temples avec leurs propres ressources. Ils y ont été encouragés par le consistoire de Lourmarin. Ils ont fait appel à un architecte marseillais. Le Temple dispose d'un plan particulier ainsi que d'une orgue monumental, ce qui est exceptionnel.</a:t>
            </a:r>
          </a:p>
        </p:txBody>
      </p:sp>
    </p:spTree>
    <p:extLst>
      <p:ext uri="{BB962C8B-B14F-4D97-AF65-F5344CB8AC3E}">
        <p14:creationId xmlns:p14="http://schemas.microsoft.com/office/powerpoint/2010/main" val="317853307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1353426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2186380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50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043608" y="44624"/>
            <a:ext cx="4572000" cy="1477328"/>
          </a:xfrm>
          <a:prstGeom prst="rect">
            <a:avLst/>
          </a:prstGeom>
        </p:spPr>
        <p:txBody>
          <a:bodyPr>
            <a:spAutoFit/>
          </a:bodyPr>
          <a:lstStyle/>
          <a:p>
            <a:r>
              <a:rPr lang="fr-FR" dirty="0"/>
              <a:t>Lourmarin possède un château des XV° et XVI° siècle qu'il faut visiter pour ses curieux escaliers et ses appartements magnifiquement meublés, (seule la partie Renaissance du château est ouverte au public)</a:t>
            </a:r>
          </a:p>
        </p:txBody>
      </p:sp>
    </p:spTree>
    <p:extLst>
      <p:ext uri="{BB962C8B-B14F-4D97-AF65-F5344CB8AC3E}">
        <p14:creationId xmlns:p14="http://schemas.microsoft.com/office/powerpoint/2010/main" val="285953488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7822671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2411760" y="5932562"/>
            <a:ext cx="4572000" cy="923330"/>
          </a:xfrm>
          <a:prstGeom prst="rect">
            <a:avLst/>
          </a:prstGeom>
        </p:spPr>
        <p:txBody>
          <a:bodyPr>
            <a:spAutoFit/>
          </a:bodyPr>
          <a:lstStyle/>
          <a:p>
            <a:r>
              <a:rPr lang="fr-FR" dirty="0"/>
              <a:t>Trois masques sont ici présentés sous la forme de métaphore du</a:t>
            </a:r>
          </a:p>
          <a:p>
            <a:r>
              <a:rPr lang="fr-FR" dirty="0"/>
              <a:t>Rhône, de la Durance et du Luberon. </a:t>
            </a:r>
          </a:p>
        </p:txBody>
      </p:sp>
    </p:spTree>
    <p:extLst>
      <p:ext uri="{BB962C8B-B14F-4D97-AF65-F5344CB8AC3E}">
        <p14:creationId xmlns:p14="http://schemas.microsoft.com/office/powerpoint/2010/main" val="24004940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217958" y="332656"/>
            <a:ext cx="2667205" cy="369332"/>
          </a:xfrm>
          <a:prstGeom prst="rect">
            <a:avLst/>
          </a:prstGeom>
        </p:spPr>
        <p:txBody>
          <a:bodyPr wrap="none">
            <a:spAutoFit/>
          </a:bodyPr>
          <a:lstStyle/>
          <a:p>
            <a:r>
              <a:rPr lang="fr-FR" dirty="0"/>
              <a:t>La fontaine aux trois têtes;</a:t>
            </a:r>
          </a:p>
        </p:txBody>
      </p:sp>
    </p:spTree>
    <p:extLst>
      <p:ext uri="{BB962C8B-B14F-4D97-AF65-F5344CB8AC3E}">
        <p14:creationId xmlns:p14="http://schemas.microsoft.com/office/powerpoint/2010/main" val="427828389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511077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moulindelourmarin.com/wp-content/uploads/2014/07/MoulinDeLourmarin-Village.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03923" y="31260"/>
            <a:ext cx="4572000" cy="2308324"/>
          </a:xfrm>
          <a:prstGeom prst="rect">
            <a:avLst/>
          </a:prstGeom>
        </p:spPr>
        <p:txBody>
          <a:bodyPr>
            <a:spAutoFit/>
          </a:bodyPr>
          <a:lstStyle/>
          <a:p>
            <a:r>
              <a:rPr lang="fr-FR" dirty="0"/>
              <a:t>L'église de Lourmarin (XIe siècle), qui fait partie du diocèse d'Avignon, fut d'abord rattachée à l'histoire du célèbre prieuré de Saint-André de Villeneuve-les Avignon. C'était alors une chapelle sans </a:t>
            </a:r>
            <a:r>
              <a:rPr lang="fr-FR" dirty="0" err="1"/>
              <a:t>choeur</a:t>
            </a:r>
            <a:r>
              <a:rPr lang="fr-FR" dirty="0"/>
              <a:t> composée de deux travées seulement. Cette église, dans laquelle se côtoient l'art roman et l'art gothique,</a:t>
            </a:r>
          </a:p>
        </p:txBody>
      </p:sp>
    </p:spTree>
    <p:extLst>
      <p:ext uri="{BB962C8B-B14F-4D97-AF65-F5344CB8AC3E}">
        <p14:creationId xmlns:p14="http://schemas.microsoft.com/office/powerpoint/2010/main" val="359307705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2077502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13389" y="18210"/>
            <a:ext cx="3478491" cy="3970318"/>
          </a:xfrm>
          <a:prstGeom prst="rect">
            <a:avLst/>
          </a:prstGeom>
        </p:spPr>
        <p:txBody>
          <a:bodyPr wrap="square">
            <a:spAutoFit/>
          </a:bodyPr>
          <a:lstStyle/>
          <a:p>
            <a:r>
              <a:rPr lang="fr-FR" dirty="0"/>
              <a:t>Ce clocher-mur, abritant l'horloge publique, fut construit au XVIIe siècle par la communauté sur un pan de mur en petit appareil </a:t>
            </a:r>
            <a:r>
              <a:rPr lang="fr-FR" dirty="0" err="1"/>
              <a:t>assisé</a:t>
            </a:r>
            <a:r>
              <a:rPr lang="fr-FR" dirty="0"/>
              <a:t>, vestige de l'ancien Château seigneurial. L'ensemble de ce site fut classé en 1942 . Ce beffroi, également appelé </a:t>
            </a:r>
            <a:r>
              <a:rPr lang="fr-FR" dirty="0" err="1"/>
              <a:t>Castellas</a:t>
            </a:r>
            <a:r>
              <a:rPr lang="fr-FR" dirty="0"/>
              <a:t>, introduit au thème des châteaux à motte. On le surnomme parfois "la boîte à sel" en raison de sa ressemblance avec les boîtes que l'on suspendait anciennement dans les cuisines.</a:t>
            </a:r>
          </a:p>
        </p:txBody>
      </p:sp>
    </p:spTree>
    <p:extLst>
      <p:ext uri="{BB962C8B-B14F-4D97-AF65-F5344CB8AC3E}">
        <p14:creationId xmlns:p14="http://schemas.microsoft.com/office/powerpoint/2010/main" val="3940057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7493592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928960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04248" y="3967912"/>
            <a:ext cx="1873360" cy="2522576"/>
          </a:xfrm>
          <a:prstGeom prst="rect">
            <a:avLst/>
          </a:prstGeom>
        </p:spPr>
      </p:pic>
      <p:sp>
        <p:nvSpPr>
          <p:cNvPr id="3" name="Rectangle 2"/>
          <p:cNvSpPr/>
          <p:nvPr/>
        </p:nvSpPr>
        <p:spPr>
          <a:xfrm>
            <a:off x="323528" y="476672"/>
            <a:ext cx="4132542" cy="923330"/>
          </a:xfrm>
          <a:prstGeom prst="rect">
            <a:avLst/>
          </a:prstGeom>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fr-FR"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 Bientôt…!!!</a:t>
            </a:r>
            <a:endParaRPr lang="fr-FR"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5" name="Imag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616" y="857"/>
            <a:ext cx="9111383" cy="6857143"/>
          </a:xfrm>
          <a:prstGeom prst="rect">
            <a:avLst/>
          </a:prstGeom>
        </p:spPr>
      </p:pic>
      <p:sp>
        <p:nvSpPr>
          <p:cNvPr id="4" name="ZoneTexte 3"/>
          <p:cNvSpPr txBox="1"/>
          <p:nvPr/>
        </p:nvSpPr>
        <p:spPr>
          <a:xfrm>
            <a:off x="1907704" y="5949280"/>
            <a:ext cx="4896544" cy="369332"/>
          </a:xfrm>
          <a:prstGeom prst="rect">
            <a:avLst/>
          </a:prstGeom>
          <a:noFill/>
        </p:spPr>
        <p:txBody>
          <a:bodyPr wrap="square" rtlCol="0">
            <a:spAutoFit/>
          </a:bodyPr>
          <a:lstStyle/>
          <a:p>
            <a:r>
              <a:rPr lang="fr-FR" dirty="0" smtClean="0"/>
              <a:t>Commentaires du NET: Photos perso et du net</a:t>
            </a:r>
            <a:endParaRPr lang="fr-FR" dirty="0"/>
          </a:p>
        </p:txBody>
      </p:sp>
    </p:spTree>
    <p:extLst>
      <p:ext uri="{BB962C8B-B14F-4D97-AF65-F5344CB8AC3E}">
        <p14:creationId xmlns:p14="http://schemas.microsoft.com/office/powerpoint/2010/main" val="193464626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520</TotalTime>
  <Words>1055</Words>
  <Application>Microsoft Office PowerPoint</Application>
  <PresentationFormat>Affichage à l'écran (4:3)</PresentationFormat>
  <Paragraphs>57</Paragraphs>
  <Slides>85</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85</vt:i4>
      </vt:variant>
    </vt:vector>
  </HeadingPairs>
  <TitlesOfParts>
    <vt:vector size="91" baseType="lpstr">
      <vt:lpstr>Arial</vt:lpstr>
      <vt:lpstr>Calibri</vt:lpstr>
      <vt:lpstr>Freestyle Script</vt:lpstr>
      <vt:lpstr>gil</vt:lpstr>
      <vt:lpstr>gothic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30</cp:revision>
  <dcterms:created xsi:type="dcterms:W3CDTF">2015-01-03T10:54:48Z</dcterms:created>
  <dcterms:modified xsi:type="dcterms:W3CDTF">2024-12-30T11:46:57Z</dcterms:modified>
</cp:coreProperties>
</file>