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1" r:id="rId3"/>
    <p:sldId id="257" r:id="rId4"/>
    <p:sldId id="262" r:id="rId5"/>
    <p:sldId id="280" r:id="rId6"/>
    <p:sldId id="270" r:id="rId7"/>
    <p:sldId id="272" r:id="rId8"/>
    <p:sldId id="271" r:id="rId9"/>
    <p:sldId id="258" r:id="rId10"/>
    <p:sldId id="268" r:id="rId11"/>
    <p:sldId id="269" r:id="rId12"/>
    <p:sldId id="266" r:id="rId13"/>
    <p:sldId id="260" r:id="rId14"/>
    <p:sldId id="291" r:id="rId15"/>
    <p:sldId id="264" r:id="rId16"/>
    <p:sldId id="263" r:id="rId17"/>
    <p:sldId id="274" r:id="rId18"/>
    <p:sldId id="282" r:id="rId19"/>
    <p:sldId id="265" r:id="rId20"/>
    <p:sldId id="267" r:id="rId21"/>
    <p:sldId id="273" r:id="rId22"/>
    <p:sldId id="275" r:id="rId23"/>
    <p:sldId id="294" r:id="rId24"/>
    <p:sldId id="277" r:id="rId25"/>
    <p:sldId id="286" r:id="rId26"/>
    <p:sldId id="287" r:id="rId27"/>
    <p:sldId id="278" r:id="rId28"/>
    <p:sldId id="279" r:id="rId29"/>
    <p:sldId id="281" r:id="rId30"/>
    <p:sldId id="292" r:id="rId31"/>
    <p:sldId id="293" r:id="rId32"/>
    <p:sldId id="283" r:id="rId33"/>
    <p:sldId id="285" r:id="rId34"/>
    <p:sldId id="284" r:id="rId35"/>
    <p:sldId id="295" r:id="rId36"/>
    <p:sldId id="290" r:id="rId37"/>
    <p:sldId id="289" r:id="rId38"/>
    <p:sldId id="288" r:id="rId3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f55qjm1NmERoMIoDVcVZQ==" hashData="l5/GbcUxBinnjZgPXYBiaEg0WJV0AGUxNnXakKyJMzQIviPc4lN55xXl+yK2jBu3Jc+vzb0vpEjN1lrtvXc7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7" d="100"/>
          <a:sy n="77" d="100"/>
        </p:scale>
        <p:origin x="15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210866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313916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2241141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CD9AB86-1EFF-42B4-A304-2636C1ABD933}" type="datetimeFigureOut">
              <a:rPr lang="fr-FR" smtClean="0"/>
              <a:t>27/12/2024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1244644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CD9AB86-1EFF-42B4-A304-2636C1ABD933}" type="datetimeFigureOut">
              <a:rPr lang="fr-FR" smtClean="0"/>
              <a:t>27/12/2024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78999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CD9AB86-1EFF-42B4-A304-2636C1ABD933}" type="datetimeFigureOut">
              <a:rPr lang="fr-FR" smtClean="0"/>
              <a:t>27/12/2024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1397064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CD9AB86-1EFF-42B4-A304-2636C1ABD933}" type="datetimeFigureOut">
              <a:rPr lang="fr-FR" smtClean="0"/>
              <a:t>27/12/2024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811663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CD9AB86-1EFF-42B4-A304-2636C1ABD933}" type="datetimeFigureOut">
              <a:rPr lang="fr-FR" smtClean="0"/>
              <a:t>27/12/2024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400708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CD9AB86-1EFF-42B4-A304-2636C1ABD933}" type="datetimeFigureOut">
              <a:rPr lang="fr-FR" smtClean="0"/>
              <a:t>27/12/2024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422196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509244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5C9530-F7AA-4111-B345-2513982A4613}" type="slidenum">
              <a:rPr lang="fr-FR" smtClean="0"/>
              <a:t>‹N°›</a:t>
            </a:fld>
            <a:endParaRPr lang="fr-FR"/>
          </a:p>
        </p:txBody>
      </p:sp>
    </p:spTree>
    <p:extLst>
      <p:ext uri="{BB962C8B-B14F-4D97-AF65-F5344CB8AC3E}">
        <p14:creationId xmlns:p14="http://schemas.microsoft.com/office/powerpoint/2010/main" val="3788264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D9AB86-1EFF-42B4-A304-2636C1ABD933}" type="datetimeFigureOut">
              <a:rPr lang="fr-FR" smtClean="0"/>
              <a:t>27/12/2024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5C9530-F7AA-4111-B345-2513982A4613}" type="slidenum">
              <a:rPr lang="fr-FR" smtClean="0"/>
              <a:t>‹N°›</a:t>
            </a:fld>
            <a:endParaRPr lang="fr-FR"/>
          </a:p>
        </p:txBody>
      </p:sp>
    </p:spTree>
    <p:extLst>
      <p:ext uri="{BB962C8B-B14F-4D97-AF65-F5344CB8AC3E}">
        <p14:creationId xmlns:p14="http://schemas.microsoft.com/office/powerpoint/2010/main" val="597261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fr.wikipedia.org/wiki/Aveyron_(d%C3%A9partement)" TargetMode="External"/><Relationship Id="rId13" Type="http://schemas.openxmlformats.org/officeDocument/2006/relationships/hyperlink" Target="https://fr.wikipedia.org/wiki/Intercommunalit%C3%A9_en_France" TargetMode="External"/><Relationship Id="rId18" Type="http://schemas.openxmlformats.org/officeDocument/2006/relationships/hyperlink" Target="https://fr.wikipedia.org/wiki/Code_postal_en_France" TargetMode="External"/><Relationship Id="rId3" Type="http://schemas.openxmlformats.org/officeDocument/2006/relationships/hyperlink" Target="https://fr.wikipedia.org/wiki/Liste_des_pays_du_monde" TargetMode="External"/><Relationship Id="rId21" Type="http://schemas.openxmlformats.org/officeDocument/2006/relationships/hyperlink" Target="https://fr.wikipedia.org/wiki/Chiffres_de_population_de_la_France" TargetMode="External"/><Relationship Id="rId7" Type="http://schemas.openxmlformats.org/officeDocument/2006/relationships/hyperlink" Target="https://fr.wikipedia.org/wiki/D%C3%A9partement_fran%C3%A7ais" TargetMode="External"/><Relationship Id="rId12" Type="http://schemas.openxmlformats.org/officeDocument/2006/relationships/hyperlink" Target="https://fr.wikipedia.org/wiki/Canton_de_Millau-2" TargetMode="External"/><Relationship Id="rId17" Type="http://schemas.openxmlformats.org/officeDocument/2006/relationships/hyperlink" Target="https://fr.wikipedia.org/wiki/%C3%89lections_municipales_fran%C3%A7aises_de_2014" TargetMode="External"/><Relationship Id="rId2" Type="http://schemas.openxmlformats.org/officeDocument/2006/relationships/image" Target="../media/image5.png"/><Relationship Id="rId16" Type="http://schemas.openxmlformats.org/officeDocument/2006/relationships/hyperlink" Target="https://fr.wikipedia.org/wiki/Mandat_politique" TargetMode="External"/><Relationship Id="rId20" Type="http://schemas.openxmlformats.org/officeDocument/2006/relationships/hyperlink" Target="https://fr.wikipedia.org/wiki/Gentil%C3%A9" TargetMode="External"/><Relationship Id="rId1" Type="http://schemas.openxmlformats.org/officeDocument/2006/relationships/slideLayout" Target="../slideLayouts/slideLayout7.xml"/><Relationship Id="rId6" Type="http://schemas.openxmlformats.org/officeDocument/2006/relationships/hyperlink" Target="https://fr.wikipedia.org/wiki/Occitanie_(r%C3%A9gion_administrative)" TargetMode="External"/><Relationship Id="rId11" Type="http://schemas.openxmlformats.org/officeDocument/2006/relationships/hyperlink" Target="https://fr.wikipedia.org/wiki/Canton_fran%C3%A7ais" TargetMode="External"/><Relationship Id="rId5" Type="http://schemas.openxmlformats.org/officeDocument/2006/relationships/hyperlink" Target="https://fr.wikipedia.org/wiki/R%C3%A9gion_fran%C3%A7aise" TargetMode="External"/><Relationship Id="rId15" Type="http://schemas.openxmlformats.org/officeDocument/2006/relationships/hyperlink" Target="https://fr.wikipedia.org/wiki/Maire_(France)" TargetMode="External"/><Relationship Id="rId10" Type="http://schemas.openxmlformats.org/officeDocument/2006/relationships/hyperlink" Target="https://fr.wikipedia.org/wiki/Arrondissement_de_Millau" TargetMode="External"/><Relationship Id="rId19" Type="http://schemas.openxmlformats.org/officeDocument/2006/relationships/hyperlink" Target="https://fr.wikipedia.org/wiki/Code_officiel_g%C3%A9ographique#Code_commune" TargetMode="External"/><Relationship Id="rId4" Type="http://schemas.openxmlformats.org/officeDocument/2006/relationships/hyperlink" Target="https://fr.wikipedia.org/wiki/France" TargetMode="External"/><Relationship Id="rId9" Type="http://schemas.openxmlformats.org/officeDocument/2006/relationships/hyperlink" Target="https://fr.wikipedia.org/wiki/Arrondissement_fran%C3%A7ais" TargetMode="External"/><Relationship Id="rId14" Type="http://schemas.openxmlformats.org/officeDocument/2006/relationships/hyperlink" Target="https://fr.wikipedia.org/wiki/Communaut%C3%A9_de_communes_Larzac_et_Vall%C3%A9es" TargetMode="External"/><Relationship Id="rId22"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6.jpe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www.nantaveyron.fr/poterie-nant.html" TargetMode="External"/><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hyperlink" Target="https://www.nantaveyron.fr/carton-janete-nant.html" TargetMode="External"/><Relationship Id="rId5" Type="http://schemas.openxmlformats.org/officeDocument/2006/relationships/hyperlink" Target="https://www.nantaveyron.fr/poterie-saint-sauveur.html" TargetMode="External"/><Relationship Id="rId4" Type="http://schemas.openxmlformats.org/officeDocument/2006/relationships/hyperlink" Target="https://www.nantaveyron.fr/sculpteur.html"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80697/ NANT - France"/>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152400"/>
            <a:ext cx="12191999" cy="70104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sharpenSoften amount="25000"/>
                    </a14:imgEffect>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882401" y="282196"/>
            <a:ext cx="3237257" cy="3237257"/>
          </a:xfrm>
          <a:prstGeom prst="rect">
            <a:avLst/>
          </a:prstGeom>
        </p:spPr>
      </p:pic>
      <p:pic>
        <p:nvPicPr>
          <p:cNvPr id="4" name="Imag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824602" y="4797468"/>
            <a:ext cx="1230550" cy="1369204"/>
          </a:xfrm>
          <a:prstGeom prst="rect">
            <a:avLst/>
          </a:prstGeom>
        </p:spPr>
      </p:pic>
    </p:spTree>
    <p:extLst>
      <p:ext uri="{BB962C8B-B14F-4D97-AF65-F5344CB8AC3E}">
        <p14:creationId xmlns:p14="http://schemas.microsoft.com/office/powerpoint/2010/main" val="3118798081"/>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Mon Aveyron - André Roques.wav"/>
          </p:stSnd>
        </p:sndAc>
      </p:transition>
    </mc:Choice>
    <mc:Fallback xmlns="">
      <p:transition spd="slow">
        <p:sndAc>
          <p:stSnd>
            <p:snd r:embed="rId7" name="Mon Aveyron - André Roqu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2-NANT-NÂ°539-C/0057 - France"/>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538"/>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5022937" y="300625"/>
            <a:ext cx="2943616" cy="369332"/>
          </a:xfrm>
          <a:prstGeom prst="rect">
            <a:avLst/>
          </a:prstGeom>
          <a:noFill/>
        </p:spPr>
        <p:txBody>
          <a:bodyPr wrap="square" rtlCol="0">
            <a:spAutoFit/>
          </a:bodyPr>
          <a:lstStyle/>
          <a:p>
            <a:r>
              <a:rPr lang="fr-FR" dirty="0" smtClean="0"/>
              <a:t>NANT vue aérienne</a:t>
            </a:r>
            <a:endParaRPr lang="fr-FR" dirty="0"/>
          </a:p>
        </p:txBody>
      </p:sp>
    </p:spTree>
    <p:extLst>
      <p:ext uri="{BB962C8B-B14F-4D97-AF65-F5344CB8AC3E}">
        <p14:creationId xmlns:p14="http://schemas.microsoft.com/office/powerpoint/2010/main" val="14790385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Rectangle 1"/>
          <p:cNvSpPr/>
          <p:nvPr/>
        </p:nvSpPr>
        <p:spPr>
          <a:xfrm>
            <a:off x="8317282" y="3165612"/>
            <a:ext cx="3582443" cy="3139321"/>
          </a:xfrm>
          <a:prstGeom prst="rect">
            <a:avLst/>
          </a:prstGeom>
        </p:spPr>
        <p:txBody>
          <a:bodyPr wrap="square">
            <a:spAutoFit/>
          </a:bodyPr>
          <a:lstStyle/>
          <a:p>
            <a:r>
              <a:rPr lang="fr-FR" b="0" i="0" dirty="0" smtClean="0">
                <a:solidFill>
                  <a:srgbClr val="222222"/>
                </a:solidFill>
                <a:effectLst/>
                <a:latin typeface="arial" panose="020B0604020202020204" pitchFamily="34" charset="0"/>
              </a:rPr>
              <a:t>Nant, prononcé [</a:t>
            </a:r>
            <a:r>
              <a:rPr lang="fr-FR" b="0" i="0" dirty="0" err="1" smtClean="0">
                <a:solidFill>
                  <a:srgbClr val="222222"/>
                </a:solidFill>
                <a:effectLst/>
                <a:latin typeface="arial" panose="020B0604020202020204" pitchFamily="34" charset="0"/>
              </a:rPr>
              <a:t>nɑ</a:t>
            </a:r>
            <a:r>
              <a:rPr lang="fr-FR" b="0" i="0" dirty="0" smtClean="0">
                <a:solidFill>
                  <a:srgbClr val="222222"/>
                </a:solidFill>
                <a:effectLst/>
                <a:latin typeface="arial" panose="020B0604020202020204" pitchFamily="34" charset="0"/>
              </a:rPr>
              <a:t>̃], est une commune française, située dans l'est du département de l'Aveyron, en région Occitanie. Avant la Révolution française, la paroisse de Nant faisait partie de la province du Rouergue. Les habitants de Nant se nomment, comme ceux de Nantes en Loire-Atlantique, les Nantais et Nantaises.</a:t>
            </a:r>
            <a:endParaRPr lang="fr-FR" dirty="0"/>
          </a:p>
        </p:txBody>
      </p:sp>
      <p:sp>
        <p:nvSpPr>
          <p:cNvPr id="3" name="Rectangle 2"/>
          <p:cNvSpPr/>
          <p:nvPr/>
        </p:nvSpPr>
        <p:spPr>
          <a:xfrm>
            <a:off x="1181537" y="666642"/>
            <a:ext cx="697627" cy="369332"/>
          </a:xfrm>
          <a:prstGeom prst="rect">
            <a:avLst/>
          </a:prstGeom>
        </p:spPr>
        <p:txBody>
          <a:bodyPr wrap="none">
            <a:spAutoFit/>
          </a:bodyPr>
          <a:lstStyle/>
          <a:p>
            <a:r>
              <a:rPr lang="fr-FR" b="1" i="0" dirty="0" smtClean="0">
                <a:solidFill>
                  <a:srgbClr val="000000"/>
                </a:solidFill>
                <a:effectLst/>
                <a:latin typeface="Arial" panose="020B0604020202020204" pitchFamily="34" charset="0"/>
              </a:rPr>
              <a:t>Nant</a:t>
            </a:r>
            <a:endParaRPr lang="fr-FR" dirty="0"/>
          </a:p>
        </p:txBody>
      </p:sp>
      <p:pic>
        <p:nvPicPr>
          <p:cNvPr id="2050" name="Picture 2" descr="Blason de Nan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49509" y="1112618"/>
            <a:ext cx="1361685" cy="153037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2483" y="3165612"/>
            <a:ext cx="2989544" cy="3693319"/>
          </a:xfrm>
          <a:prstGeom prst="rect">
            <a:avLst/>
          </a:prstGeom>
        </p:spPr>
        <p:txBody>
          <a:bodyPr wrap="square">
            <a:spAutoFit/>
          </a:bodyPr>
          <a:lstStyle/>
          <a:p>
            <a:pPr>
              <a:buFont typeface="Arial" panose="020B0604020202020204" pitchFamily="34" charset="0"/>
              <a:buChar char="•"/>
            </a:pPr>
            <a:r>
              <a:rPr lang="fr-FR" b="0" i="1" dirty="0" smtClean="0">
                <a:solidFill>
                  <a:srgbClr val="222222"/>
                </a:solidFill>
                <a:effectLst/>
                <a:latin typeface="Arial" panose="020B0604020202020204" pitchFamily="34" charset="0"/>
              </a:rPr>
              <a:t>D'argent à la rivière ondée de sinople posée en bande, chargée de trois batelets d'or. (version illustrée)</a:t>
            </a:r>
          </a:p>
          <a:p>
            <a:pPr>
              <a:buFont typeface="Arial" panose="020B0604020202020204" pitchFamily="34" charset="0"/>
              <a:buChar char="•"/>
            </a:pPr>
            <a:r>
              <a:rPr lang="fr-FR" b="0" i="1" dirty="0" smtClean="0">
                <a:solidFill>
                  <a:srgbClr val="222222"/>
                </a:solidFill>
                <a:effectLst/>
                <a:latin typeface="Arial" panose="020B0604020202020204" pitchFamily="34" charset="0"/>
              </a:rPr>
              <a:t>D'argent à la bande de sinople, chargée de trois batelets d'or.</a:t>
            </a:r>
          </a:p>
          <a:p>
            <a:pPr>
              <a:buFont typeface="Arial" panose="020B0604020202020204" pitchFamily="34" charset="0"/>
              <a:buChar char="•"/>
            </a:pPr>
            <a:r>
              <a:rPr lang="fr-FR" b="0" i="1" dirty="0" smtClean="0">
                <a:solidFill>
                  <a:srgbClr val="222222"/>
                </a:solidFill>
                <a:effectLst/>
                <a:latin typeface="Arial" panose="020B0604020202020204" pitchFamily="34" charset="0"/>
              </a:rPr>
              <a:t>D'argent à la bande de sinople chargée de trois batelets contournés d'or posés à plomb en demi-profil.</a:t>
            </a:r>
            <a:endParaRPr lang="fr-FR" b="0" i="1" dirty="0">
              <a:solidFill>
                <a:srgbClr val="222222"/>
              </a:solidFill>
              <a:effectLst/>
              <a:latin typeface="Arial" panose="020B0604020202020204" pitchFamily="34"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725969076"/>
              </p:ext>
            </p:extLst>
          </p:nvPr>
        </p:nvGraphicFramePr>
        <p:xfrm>
          <a:off x="3519814" y="162838"/>
          <a:ext cx="4597052" cy="6576164"/>
        </p:xfrm>
        <a:graphic>
          <a:graphicData uri="http://schemas.openxmlformats.org/drawingml/2006/table">
            <a:tbl>
              <a:tblPr/>
              <a:tblGrid>
                <a:gridCol w="2298526">
                  <a:extLst>
                    <a:ext uri="{9D8B030D-6E8A-4147-A177-3AD203B41FA5}">
                      <a16:colId xmlns:a16="http://schemas.microsoft.com/office/drawing/2014/main" val="2231470830"/>
                    </a:ext>
                  </a:extLst>
                </a:gridCol>
                <a:gridCol w="2298526">
                  <a:extLst>
                    <a:ext uri="{9D8B030D-6E8A-4147-A177-3AD203B41FA5}">
                      <a16:colId xmlns:a16="http://schemas.microsoft.com/office/drawing/2014/main" val="529145935"/>
                    </a:ext>
                  </a:extLst>
                </a:gridCol>
              </a:tblGrid>
              <a:tr h="393071">
                <a:tc>
                  <a:txBody>
                    <a:bodyPr/>
                    <a:lstStyle/>
                    <a:p>
                      <a:pPr algn="l"/>
                      <a:r>
                        <a:rPr lang="fr-FR" sz="2000" u="none" strike="noStrike" baseline="30000">
                          <a:solidFill>
                            <a:srgbClr val="0B0080"/>
                          </a:solidFill>
                          <a:effectLst/>
                          <a:hlinkClick r:id="rId3" tooltip="Liste des pays du monde"/>
                        </a:rPr>
                        <a:t>Pays</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a:t> </a:t>
                      </a:r>
                      <a:r>
                        <a:rPr lang="fr-FR" sz="2000" u="none" strike="noStrike">
                          <a:solidFill>
                            <a:srgbClr val="0B0080"/>
                          </a:solidFill>
                          <a:effectLst/>
                          <a:hlinkClick r:id="rId4" tooltip="France"/>
                        </a:rPr>
                        <a:t>France</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974222860"/>
                  </a:ext>
                </a:extLst>
              </a:tr>
              <a:tr h="406560">
                <a:tc>
                  <a:txBody>
                    <a:bodyPr/>
                    <a:lstStyle/>
                    <a:p>
                      <a:pPr algn="l"/>
                      <a:r>
                        <a:rPr lang="fr-FR" sz="2000" u="none" strike="noStrike" baseline="30000">
                          <a:solidFill>
                            <a:srgbClr val="0B0080"/>
                          </a:solidFill>
                          <a:effectLst/>
                          <a:hlinkClick r:id="rId5" tooltip="Région française"/>
                        </a:rPr>
                        <a:t>Région</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u="none" strike="noStrike">
                          <a:solidFill>
                            <a:srgbClr val="0B0080"/>
                          </a:solidFill>
                          <a:effectLst/>
                          <a:hlinkClick r:id="rId6" tooltip="Occitanie (région administrative)"/>
                        </a:rPr>
                        <a:t>Occitanie</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875059283"/>
                  </a:ext>
                </a:extLst>
              </a:tr>
              <a:tr h="406560">
                <a:tc>
                  <a:txBody>
                    <a:bodyPr/>
                    <a:lstStyle/>
                    <a:p>
                      <a:pPr algn="l"/>
                      <a:r>
                        <a:rPr lang="fr-FR" sz="2000" u="sng" baseline="30000">
                          <a:solidFill>
                            <a:srgbClr val="0B0080"/>
                          </a:solidFill>
                          <a:effectLst/>
                          <a:hlinkClick r:id="rId7"/>
                        </a:rPr>
                        <a:t>Département</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u="none" strike="noStrike">
                          <a:solidFill>
                            <a:srgbClr val="0B0080"/>
                          </a:solidFill>
                          <a:effectLst/>
                          <a:hlinkClick r:id="rId8" tooltip="Aveyron (département)"/>
                        </a:rPr>
                        <a:t>Aveyron</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781567751"/>
                  </a:ext>
                </a:extLst>
              </a:tr>
              <a:tr h="406560">
                <a:tc>
                  <a:txBody>
                    <a:bodyPr/>
                    <a:lstStyle/>
                    <a:p>
                      <a:pPr algn="l"/>
                      <a:r>
                        <a:rPr lang="fr-FR" sz="2000" u="none" strike="noStrike" baseline="30000">
                          <a:solidFill>
                            <a:srgbClr val="0B0080"/>
                          </a:solidFill>
                          <a:effectLst/>
                          <a:hlinkClick r:id="rId9" tooltip="Arrondissement français"/>
                        </a:rPr>
                        <a:t>Arrondissement</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u="none" strike="noStrike">
                          <a:solidFill>
                            <a:srgbClr val="0B0080"/>
                          </a:solidFill>
                          <a:effectLst/>
                          <a:hlinkClick r:id="rId10" tooltip="Arrondissement de Millau"/>
                        </a:rPr>
                        <a:t>Millau</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918064423"/>
                  </a:ext>
                </a:extLst>
              </a:tr>
              <a:tr h="406560">
                <a:tc>
                  <a:txBody>
                    <a:bodyPr/>
                    <a:lstStyle/>
                    <a:p>
                      <a:pPr algn="l"/>
                      <a:r>
                        <a:rPr lang="fr-FR" sz="2000" u="none" strike="noStrike" baseline="30000">
                          <a:solidFill>
                            <a:srgbClr val="0B0080"/>
                          </a:solidFill>
                          <a:effectLst/>
                          <a:hlinkClick r:id="rId11" tooltip="Canton français"/>
                        </a:rPr>
                        <a:t>Canton</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u="none" strike="noStrike">
                          <a:solidFill>
                            <a:srgbClr val="0B0080"/>
                          </a:solidFill>
                          <a:effectLst/>
                          <a:hlinkClick r:id="rId12" tooltip="Canton de Millau-2"/>
                        </a:rPr>
                        <a:t>Millau-2</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381337751"/>
                  </a:ext>
                </a:extLst>
              </a:tr>
              <a:tr h="1626238">
                <a:tc>
                  <a:txBody>
                    <a:bodyPr/>
                    <a:lstStyle/>
                    <a:p>
                      <a:pPr algn="l"/>
                      <a:r>
                        <a:rPr lang="fr-FR" sz="2000" u="none" strike="noStrike" baseline="30000">
                          <a:solidFill>
                            <a:srgbClr val="0B0080"/>
                          </a:solidFill>
                          <a:effectLst/>
                          <a:hlinkClick r:id="rId13" tooltip="Intercommunalité en France"/>
                        </a:rPr>
                        <a:t>Intercommunalité</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u="none" strike="noStrike">
                          <a:solidFill>
                            <a:srgbClr val="0B0080"/>
                          </a:solidFill>
                          <a:effectLst/>
                          <a:hlinkClick r:id="rId14" tooltip="Communauté de communes Larzac et Vallées"/>
                        </a:rPr>
                        <a:t>Communauté de communes Larzac et Vallées</a:t>
                      </a:r>
                      <a:endParaRPr lang="fr-FR" sz="2000"/>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31207239"/>
                  </a:ext>
                </a:extLst>
              </a:tr>
              <a:tr h="711478">
                <a:tc>
                  <a:txBody>
                    <a:bodyPr/>
                    <a:lstStyle/>
                    <a:p>
                      <a:pPr algn="l"/>
                      <a:r>
                        <a:rPr lang="fr-FR" sz="2000" u="none" strike="noStrike" baseline="30000">
                          <a:solidFill>
                            <a:srgbClr val="0B0080"/>
                          </a:solidFill>
                          <a:effectLst/>
                          <a:hlinkClick r:id="rId15" tooltip="Maire (France)"/>
                        </a:rPr>
                        <a:t>Maire</a:t>
                      </a:r>
                      <a:r>
                        <a:rPr lang="fr-FR" sz="2000" baseline="30000">
                          <a:effectLst/>
                        </a:rPr>
                        <a:t> </a:t>
                      </a:r>
                      <a:br>
                        <a:rPr lang="fr-FR" sz="2000" baseline="30000">
                          <a:effectLst/>
                        </a:rPr>
                      </a:br>
                      <a:r>
                        <a:rPr lang="fr-FR" sz="2000" u="none" strike="noStrike" baseline="30000">
                          <a:solidFill>
                            <a:srgbClr val="0B0080"/>
                          </a:solidFill>
                          <a:effectLst/>
                          <a:hlinkClick r:id="rId16" tooltip="Mandat politique"/>
                        </a:rPr>
                        <a:t>Mandat</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a:t>Richard Fiol </a:t>
                      </a:r>
                      <a:br>
                        <a:rPr lang="fr-FR" sz="2000"/>
                      </a:br>
                      <a:r>
                        <a:rPr lang="fr-FR" sz="2000" u="none" strike="noStrike">
                          <a:solidFill>
                            <a:srgbClr val="0B0080"/>
                          </a:solidFill>
                          <a:effectLst/>
                          <a:hlinkClick r:id="rId17" tooltip="Élections municipales françaises de 2014"/>
                        </a:rPr>
                        <a:t>2014</a:t>
                      </a:r>
                      <a:r>
                        <a:rPr lang="fr-FR" sz="2000"/>
                        <a:t>-2020</a:t>
                      </a: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05896680"/>
                  </a:ext>
                </a:extLst>
              </a:tr>
              <a:tr h="406560">
                <a:tc>
                  <a:txBody>
                    <a:bodyPr/>
                    <a:lstStyle/>
                    <a:p>
                      <a:pPr algn="l"/>
                      <a:r>
                        <a:rPr lang="fr-FR" sz="2000" u="none" strike="noStrike" baseline="30000">
                          <a:solidFill>
                            <a:srgbClr val="0B0080"/>
                          </a:solidFill>
                          <a:effectLst/>
                          <a:hlinkClick r:id="rId18" tooltip="Code postal en France"/>
                        </a:rPr>
                        <a:t>Code postal</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a:t>12230</a:t>
                      </a: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336526838"/>
                  </a:ext>
                </a:extLst>
              </a:tr>
              <a:tr h="406560">
                <a:tc>
                  <a:txBody>
                    <a:bodyPr/>
                    <a:lstStyle/>
                    <a:p>
                      <a:pPr algn="l"/>
                      <a:r>
                        <a:rPr lang="fr-FR" sz="2000" u="none" strike="noStrike" baseline="30000">
                          <a:solidFill>
                            <a:srgbClr val="0B0080"/>
                          </a:solidFill>
                          <a:effectLst/>
                          <a:hlinkClick r:id="rId19" tooltip="Code officiel géographique"/>
                        </a:rPr>
                        <a:t>Code commune</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a:t>12168</a:t>
                      </a: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430389867"/>
                  </a:ext>
                </a:extLst>
              </a:tr>
              <a:tr h="287979">
                <a:tc gridSpan="2">
                  <a:txBody>
                    <a:bodyPr/>
                    <a:lstStyle/>
                    <a:p>
                      <a:pPr algn="ctr"/>
                      <a:r>
                        <a:rPr lang="fr-FR" sz="2000" baseline="30000">
                          <a:solidFill>
                            <a:srgbClr val="000000"/>
                          </a:solidFill>
                          <a:effectLst/>
                        </a:rPr>
                        <a:t>Démographie</a:t>
                      </a:r>
                    </a:p>
                  </a:txBody>
                  <a:tcPr marL="27965" marR="27965" marT="27965" marB="27965"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3252946327"/>
                  </a:ext>
                </a:extLst>
              </a:tr>
              <a:tr h="406560">
                <a:tc>
                  <a:txBody>
                    <a:bodyPr/>
                    <a:lstStyle/>
                    <a:p>
                      <a:pPr algn="l"/>
                      <a:r>
                        <a:rPr lang="fr-FR" sz="2000" u="none" strike="noStrike" baseline="30000">
                          <a:solidFill>
                            <a:srgbClr val="0B0080"/>
                          </a:solidFill>
                          <a:effectLst/>
                          <a:hlinkClick r:id="rId20" tooltip="Gentilé"/>
                        </a:rPr>
                        <a:t>Gentilé</a:t>
                      </a:r>
                      <a:endParaRPr lang="fr-FR" sz="2000" baseline="3000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a:t>Nantais</a:t>
                      </a: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862078947"/>
                  </a:ext>
                </a:extLst>
              </a:tr>
              <a:tr h="711478">
                <a:tc>
                  <a:txBody>
                    <a:bodyPr/>
                    <a:lstStyle/>
                    <a:p>
                      <a:pPr algn="l"/>
                      <a:r>
                        <a:rPr lang="fr-FR" sz="2000" u="none" strike="noStrike" baseline="30000" dirty="0">
                          <a:solidFill>
                            <a:srgbClr val="0B0080"/>
                          </a:solidFill>
                          <a:effectLst/>
                          <a:hlinkClick r:id="rId21" tooltip="Chiffres de population de la France"/>
                        </a:rPr>
                        <a:t>Population</a:t>
                      </a:r>
                      <a:br>
                        <a:rPr lang="fr-FR" sz="2000" u="none" strike="noStrike" baseline="30000" dirty="0">
                          <a:solidFill>
                            <a:srgbClr val="0B0080"/>
                          </a:solidFill>
                          <a:effectLst/>
                          <a:hlinkClick r:id="rId21" tooltip="Chiffres de population de la France"/>
                        </a:rPr>
                      </a:br>
                      <a:r>
                        <a:rPr lang="fr-FR" sz="2000" u="none" strike="noStrike" baseline="30000" dirty="0">
                          <a:solidFill>
                            <a:srgbClr val="0B0080"/>
                          </a:solidFill>
                          <a:effectLst/>
                          <a:hlinkClick r:id="rId21" tooltip="Chiffres de population de la France"/>
                        </a:rPr>
                        <a:t>municipale</a:t>
                      </a:r>
                      <a:endParaRPr lang="fr-FR" sz="2000" baseline="30000" dirty="0">
                        <a:effectLst/>
                      </a:endParaRP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2000" dirty="0"/>
                        <a:t>984 hab. (2016 )</a:t>
                      </a:r>
                    </a:p>
                  </a:txBody>
                  <a:tcPr marL="67116" marR="67116" marT="33558" marB="3355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288327832"/>
                  </a:ext>
                </a:extLst>
              </a:tr>
            </a:tbl>
          </a:graphicData>
        </a:graphic>
      </p:graphicFrame>
      <p:pic>
        <p:nvPicPr>
          <p:cNvPr id="9" name="Picture 2" descr="https://upload.wikimedia.org/wikipedia/commons/0/0f/Map_commune_FR_insee_code_12168.png"/>
          <p:cNvPicPr>
            <a:picLocks noChangeAspect="1" noChangeArrowheads="1"/>
          </p:cNvPicPr>
          <p:nvPr/>
        </p:nvPicPr>
        <p:blipFill>
          <a:blip r:embed="rId22" cstate="email">
            <a:extLst>
              <a:ext uri="{28A0092B-C50C-407E-A947-70E740481C1C}">
                <a14:useLocalDpi xmlns:a14="http://schemas.microsoft.com/office/drawing/2010/main"/>
              </a:ext>
            </a:extLst>
          </a:blip>
          <a:srcRect/>
          <a:stretch>
            <a:fillRect/>
          </a:stretch>
        </p:blipFill>
        <p:spPr bwMode="auto">
          <a:xfrm>
            <a:off x="8467593" y="162838"/>
            <a:ext cx="3281820" cy="2880986"/>
          </a:xfrm>
          <a:prstGeom prst="rect">
            <a:avLst/>
          </a:prstGeom>
          <a:noFill/>
          <a:extLst>
            <a:ext uri="{909E8E84-426E-40DD-AFC4-6F175D3DCCD1}">
              <a14:hiddenFill xmlns:a14="http://schemas.microsoft.com/office/drawing/2010/main">
                <a:solidFill>
                  <a:srgbClr val="FFFFFF"/>
                </a:solidFill>
              </a14:hiddenFill>
            </a:ext>
          </a:extLst>
        </p:spPr>
      </p:pic>
      <p:sp>
        <p:nvSpPr>
          <p:cNvPr id="10" name="Ellipse 9"/>
          <p:cNvSpPr/>
          <p:nvPr/>
        </p:nvSpPr>
        <p:spPr>
          <a:xfrm>
            <a:off x="9757516" y="1390388"/>
            <a:ext cx="688932" cy="4258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047100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682" y="0"/>
            <a:ext cx="12104318" cy="6858000"/>
          </a:xfrm>
          <a:prstGeom prst="rect">
            <a:avLst/>
          </a:prstGeom>
        </p:spPr>
      </p:pic>
    </p:spTree>
    <p:extLst>
      <p:ext uri="{BB962C8B-B14F-4D97-AF65-F5344CB8AC3E}">
        <p14:creationId xmlns:p14="http://schemas.microsoft.com/office/powerpoint/2010/main" val="10241493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46148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5291049" y="6062690"/>
            <a:ext cx="2762295" cy="369332"/>
          </a:xfrm>
          <a:prstGeom prst="rect">
            <a:avLst/>
          </a:prstGeom>
        </p:spPr>
        <p:txBody>
          <a:bodyPr wrap="none">
            <a:spAutoFit/>
          </a:bodyPr>
          <a:lstStyle/>
          <a:p>
            <a:pPr algn="just"/>
            <a:r>
              <a:rPr lang="fr-FR" dirty="0">
                <a:latin typeface="Roboto Mono"/>
              </a:rPr>
              <a:t> </a:t>
            </a:r>
            <a:r>
              <a:rPr lang="fr-FR" b="1" dirty="0">
                <a:latin typeface="Roboto Mono"/>
              </a:rPr>
              <a:t>Mairie</a:t>
            </a:r>
            <a:r>
              <a:rPr lang="fr-FR" dirty="0">
                <a:latin typeface="Roboto Mono"/>
              </a:rPr>
              <a:t> qui date de 1760</a:t>
            </a:r>
            <a:r>
              <a:rPr lang="fr-FR" dirty="0">
                <a:solidFill>
                  <a:srgbClr val="FFFFFF"/>
                </a:solidFill>
                <a:latin typeface="Roboto Mono"/>
              </a:rPr>
              <a:t>.</a:t>
            </a:r>
            <a:endParaRPr lang="fr-FR" b="0" i="0" dirty="0">
              <a:solidFill>
                <a:srgbClr val="333333"/>
              </a:solidFill>
              <a:effectLst/>
              <a:latin typeface="Roboto Mono"/>
            </a:endParaRPr>
          </a:p>
        </p:txBody>
      </p:sp>
    </p:spTree>
    <p:extLst>
      <p:ext uri="{BB962C8B-B14F-4D97-AF65-F5344CB8AC3E}">
        <p14:creationId xmlns:p14="http://schemas.microsoft.com/office/powerpoint/2010/main" val="20784269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b="1643"/>
          <a:stretch/>
        </p:blipFill>
        <p:spPr>
          <a:xfrm>
            <a:off x="0" y="0"/>
            <a:ext cx="12191999" cy="6858000"/>
          </a:xfrm>
          <a:prstGeom prst="rect">
            <a:avLst/>
          </a:prstGeom>
        </p:spPr>
      </p:pic>
    </p:spTree>
    <p:extLst>
      <p:ext uri="{BB962C8B-B14F-4D97-AF65-F5344CB8AC3E}">
        <p14:creationId xmlns:p14="http://schemas.microsoft.com/office/powerpoint/2010/main" val="19379602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87858" y="0"/>
            <a:ext cx="6004141" cy="6858000"/>
          </a:xfrm>
          <a:prstGeom prst="rect">
            <a:avLst/>
          </a:prstGeom>
        </p:spPr>
      </p:pic>
      <p:pic>
        <p:nvPicPr>
          <p:cNvPr id="7170" name="Picture 2" descr="http://www.nant.fr/PHOTOSANIM/ACCUEIL/Accueil007%20sit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0"/>
            <a:ext cx="5987442"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 y="0"/>
            <a:ext cx="12191999" cy="1477328"/>
          </a:xfrm>
          <a:prstGeom prst="rect">
            <a:avLst/>
          </a:prstGeom>
        </p:spPr>
        <p:txBody>
          <a:bodyPr wrap="square">
            <a:spAutoFit/>
          </a:bodyPr>
          <a:lstStyle/>
          <a:p>
            <a:r>
              <a:rPr lang="fr-FR" dirty="0">
                <a:solidFill>
                  <a:schemeClr val="bg1"/>
                </a:solidFill>
                <a:latin typeface="Open Sans"/>
              </a:rPr>
              <a:t>La </a:t>
            </a:r>
            <a:r>
              <a:rPr lang="fr-FR" dirty="0" err="1">
                <a:solidFill>
                  <a:schemeClr val="bg1"/>
                </a:solidFill>
                <a:latin typeface="Open Sans"/>
              </a:rPr>
              <a:t>cardabelle</a:t>
            </a:r>
            <a:r>
              <a:rPr lang="fr-FR" dirty="0">
                <a:solidFill>
                  <a:schemeClr val="bg1"/>
                </a:solidFill>
                <a:latin typeface="Open Sans"/>
              </a:rPr>
              <a:t> une fois séchée est, dit-on, un porte bonheur que l'on accroche volontiers à la porte de sa demeure. Les éleveurs du Larzac l'appelaient "le soleil des herbes". Ils la clouaient à l'entrée des granges et des étables, elle veillait ainsi sur les animaux! </a:t>
            </a:r>
            <a:r>
              <a:rPr lang="fr-FR" dirty="0">
                <a:solidFill>
                  <a:schemeClr val="bg1"/>
                </a:solidFill>
              </a:rPr>
              <a:t/>
            </a:r>
            <a:br>
              <a:rPr lang="fr-FR" dirty="0">
                <a:solidFill>
                  <a:schemeClr val="bg1"/>
                </a:solidFill>
              </a:rPr>
            </a:br>
            <a:r>
              <a:rPr lang="fr-FR" dirty="0">
                <a:solidFill>
                  <a:schemeClr val="bg1"/>
                </a:solidFill>
                <a:latin typeface="Open Sans"/>
              </a:rPr>
              <a:t>Tout au long du circuit du "Larzac Templier et Hospitalier", nous avons pu constater que cette tradition était encore de mise. Sur de nombreuses demeures ou porches</a:t>
            </a:r>
            <a:endParaRPr lang="fr-FR" dirty="0">
              <a:solidFill>
                <a:schemeClr val="bg1"/>
              </a:solidFill>
            </a:endParaRPr>
          </a:p>
        </p:txBody>
      </p:sp>
    </p:spTree>
    <p:extLst>
      <p:ext uri="{BB962C8B-B14F-4D97-AF65-F5344CB8AC3E}">
        <p14:creationId xmlns:p14="http://schemas.microsoft.com/office/powerpoint/2010/main" val="14532536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9231682" y="1640910"/>
            <a:ext cx="563671" cy="538619"/>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5" name="Rectangle 4"/>
          <p:cNvSpPr/>
          <p:nvPr/>
        </p:nvSpPr>
        <p:spPr>
          <a:xfrm>
            <a:off x="317326" y="152947"/>
            <a:ext cx="11874674" cy="2031325"/>
          </a:xfrm>
          <a:prstGeom prst="rect">
            <a:avLst/>
          </a:prstGeom>
        </p:spPr>
        <p:txBody>
          <a:bodyPr wrap="square">
            <a:spAutoFit/>
          </a:bodyPr>
          <a:lstStyle/>
          <a:p>
            <a:r>
              <a:rPr lang="fr-FR" b="0" i="0" dirty="0" smtClean="0">
                <a:solidFill>
                  <a:srgbClr val="424242"/>
                </a:solidFill>
                <a:effectLst/>
                <a:latin typeface="Droid Sans"/>
              </a:rPr>
              <a:t>Entre Causses et Cévennes, le village de Nant se niche au </a:t>
            </a:r>
            <a:r>
              <a:rPr lang="fr-FR" b="0" i="0" dirty="0" err="1" smtClean="0">
                <a:solidFill>
                  <a:srgbClr val="424242"/>
                </a:solidFill>
                <a:effectLst/>
                <a:latin typeface="Droid Sans"/>
              </a:rPr>
              <a:t>coeur</a:t>
            </a:r>
            <a:r>
              <a:rPr lang="fr-FR" b="0" i="0" dirty="0" smtClean="0">
                <a:solidFill>
                  <a:srgbClr val="424242"/>
                </a:solidFill>
                <a:effectLst/>
                <a:latin typeface="Droid Sans"/>
              </a:rPr>
              <a:t> d'une verdoyante vallée au confluent de deux rivières : La Dourbie et le </a:t>
            </a:r>
            <a:r>
              <a:rPr lang="fr-FR" b="0" i="0" dirty="0" err="1" smtClean="0">
                <a:solidFill>
                  <a:srgbClr val="424242"/>
                </a:solidFill>
                <a:effectLst/>
                <a:latin typeface="Droid Sans"/>
              </a:rPr>
              <a:t>Durzon</a:t>
            </a:r>
            <a:r>
              <a:rPr lang="fr-FR" b="0" i="0" dirty="0" smtClean="0">
                <a:solidFill>
                  <a:srgbClr val="424242"/>
                </a:solidFill>
                <a:effectLst/>
                <a:latin typeface="Droid Sans"/>
              </a:rPr>
              <a:t>.</a:t>
            </a:r>
            <a:r>
              <a:rPr lang="fr-FR" dirty="0" smtClean="0"/>
              <a:t/>
            </a:r>
            <a:br>
              <a:rPr lang="fr-FR" dirty="0" smtClean="0"/>
            </a:br>
            <a:r>
              <a:rPr lang="fr-FR" b="0" i="0" dirty="0" smtClean="0">
                <a:solidFill>
                  <a:srgbClr val="424242"/>
                </a:solidFill>
                <a:effectLst/>
                <a:latin typeface="Droid Sans"/>
              </a:rPr>
              <a:t>Dès le X° siècle, les moines bénédictins assèchent ce site marécageux en créant un réseau de canaux qui parcourent encore le village et qui ont valu à Nant d'être appelé " Le Jardin de l'Aveyron ". Jusqu'à la suppression de l'abbaye par décret royal en 1777, la vie du village s'organise autour de la vie monastique dont les travaux d'irrigation permettront l'essor de l'agriculture.</a:t>
            </a:r>
            <a:r>
              <a:rPr lang="fr-FR" dirty="0"/>
              <a:t> les réseaux de canaux appelés les </a:t>
            </a:r>
            <a:r>
              <a:rPr lang="fr-FR" b="1" dirty="0" err="1"/>
              <a:t>Vernèdes</a:t>
            </a:r>
            <a:endParaRPr lang="fr-FR" dirty="0"/>
          </a:p>
          <a:p>
            <a:r>
              <a:rPr lang="fr-FR" b="0" i="0" dirty="0" smtClean="0">
                <a:solidFill>
                  <a:srgbClr val="424242"/>
                </a:solidFill>
                <a:effectLst/>
                <a:latin typeface="Droid Sans"/>
              </a:rPr>
              <a:t>  </a:t>
            </a:r>
            <a:endParaRPr lang="fr-FR" dirty="0"/>
          </a:p>
        </p:txBody>
      </p:sp>
      <p:pic>
        <p:nvPicPr>
          <p:cNvPr id="6" name="Imag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004164"/>
            <a:ext cx="12192000" cy="4853835"/>
          </a:xfrm>
          <a:prstGeom prst="rect">
            <a:avLst/>
          </a:prstGeom>
        </p:spPr>
      </p:pic>
    </p:spTree>
    <p:extLst>
      <p:ext uri="{BB962C8B-B14F-4D97-AF65-F5344CB8AC3E}">
        <p14:creationId xmlns:p14="http://schemas.microsoft.com/office/powerpoint/2010/main" val="37529378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2325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50399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59103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nt de La Prade (pont-route), Nant, Aveyr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3482236" y="313151"/>
            <a:ext cx="3995802" cy="369332"/>
          </a:xfrm>
          <a:prstGeom prst="rect">
            <a:avLst/>
          </a:prstGeom>
          <a:noFill/>
        </p:spPr>
        <p:txBody>
          <a:bodyPr wrap="square" rtlCol="0">
            <a:spAutoFit/>
          </a:bodyPr>
          <a:lstStyle/>
          <a:p>
            <a:r>
              <a:rPr lang="fr-FR" dirty="0"/>
              <a:t> pont de la </a:t>
            </a:r>
            <a:r>
              <a:rPr lang="fr-FR" b="1" dirty="0"/>
              <a:t>Prade</a:t>
            </a:r>
            <a:r>
              <a:rPr lang="fr-FR" dirty="0"/>
              <a:t> du XIVème siècle </a:t>
            </a:r>
          </a:p>
        </p:txBody>
      </p:sp>
      <p:sp>
        <p:nvSpPr>
          <p:cNvPr id="4" name="ZoneTexte 3"/>
          <p:cNvSpPr txBox="1"/>
          <p:nvPr/>
        </p:nvSpPr>
        <p:spPr>
          <a:xfrm>
            <a:off x="5943600" y="4472247"/>
            <a:ext cx="1670858" cy="369332"/>
          </a:xfrm>
          <a:prstGeom prst="rect">
            <a:avLst/>
          </a:prstGeom>
          <a:noFill/>
        </p:spPr>
        <p:txBody>
          <a:bodyPr wrap="square" rtlCol="0">
            <a:spAutoFit/>
          </a:bodyPr>
          <a:lstStyle/>
          <a:p>
            <a:r>
              <a:rPr lang="fr-FR" dirty="0" smtClean="0">
                <a:solidFill>
                  <a:schemeClr val="bg1"/>
                </a:solidFill>
              </a:rPr>
              <a:t>La Dourbie</a:t>
            </a:r>
            <a:endParaRPr lang="fr-FR" dirty="0">
              <a:solidFill>
                <a:schemeClr val="bg1"/>
              </a:solidFill>
            </a:endParaRPr>
          </a:p>
        </p:txBody>
      </p:sp>
    </p:spTree>
    <p:extLst>
      <p:ext uri="{BB962C8B-B14F-4D97-AF65-F5344CB8AC3E}">
        <p14:creationId xmlns:p14="http://schemas.microsoft.com/office/powerpoint/2010/main" val="18234181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nt Le Pont De La Prade 1907 (lot 33) - France"/>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b="1631"/>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6504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5540" y="0"/>
            <a:ext cx="5916460" cy="6858000"/>
          </a:xfrm>
          <a:prstGeom prst="rect">
            <a:avLst/>
          </a:prstGeom>
        </p:spPr>
      </p:pic>
      <p:pic>
        <p:nvPicPr>
          <p:cNvPr id="3" name="Image 2"/>
          <p:cNvPicPr>
            <a:picLocks noChangeAspect="1"/>
          </p:cNvPicPr>
          <p:nvPr/>
        </p:nvPicPr>
        <p:blipFill>
          <a:blip r:embed="rId3" cstate="email">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a:ext>
            </a:extLst>
          </a:blip>
          <a:stretch>
            <a:fillRect/>
          </a:stretch>
        </p:blipFill>
        <p:spPr>
          <a:xfrm>
            <a:off x="-1" y="0"/>
            <a:ext cx="6062597" cy="6858000"/>
          </a:xfrm>
          <a:prstGeom prst="rect">
            <a:avLst/>
          </a:prstGeom>
        </p:spPr>
      </p:pic>
      <p:sp>
        <p:nvSpPr>
          <p:cNvPr id="4" name="ZoneTexte 3"/>
          <p:cNvSpPr txBox="1"/>
          <p:nvPr/>
        </p:nvSpPr>
        <p:spPr>
          <a:xfrm>
            <a:off x="2291181" y="99753"/>
            <a:ext cx="2585258" cy="369332"/>
          </a:xfrm>
          <a:prstGeom prst="rect">
            <a:avLst/>
          </a:prstGeom>
          <a:noFill/>
        </p:spPr>
        <p:txBody>
          <a:bodyPr wrap="square" rtlCol="0">
            <a:spAutoFit/>
          </a:bodyPr>
          <a:lstStyle/>
          <a:p>
            <a:r>
              <a:rPr lang="fr-FR" dirty="0" smtClean="0">
                <a:solidFill>
                  <a:schemeClr val="bg1"/>
                </a:solidFill>
              </a:rPr>
              <a:t>Christ en bois</a:t>
            </a:r>
            <a:endParaRPr lang="fr-FR" dirty="0">
              <a:solidFill>
                <a:schemeClr val="bg1"/>
              </a:solidFill>
            </a:endParaRPr>
          </a:p>
        </p:txBody>
      </p:sp>
    </p:spTree>
    <p:extLst>
      <p:ext uri="{BB962C8B-B14F-4D97-AF65-F5344CB8AC3E}">
        <p14:creationId xmlns:p14="http://schemas.microsoft.com/office/powerpoint/2010/main" val="38022551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8341121" y="150405"/>
            <a:ext cx="3100529" cy="369332"/>
          </a:xfrm>
          <a:prstGeom prst="rect">
            <a:avLst/>
          </a:prstGeom>
        </p:spPr>
        <p:txBody>
          <a:bodyPr wrap="none">
            <a:spAutoFit/>
          </a:bodyPr>
          <a:lstStyle/>
          <a:p>
            <a:r>
              <a:rPr lang="fr-FR" b="0" i="0" dirty="0" smtClean="0">
                <a:solidFill>
                  <a:srgbClr val="222222"/>
                </a:solidFill>
                <a:effectLst/>
                <a:latin typeface="Arial" panose="020B0604020202020204" pitchFamily="34" charset="0"/>
              </a:rPr>
              <a:t>l'église Saint-Pierre de Nant.</a:t>
            </a:r>
            <a:endParaRPr lang="fr-FR" dirty="0"/>
          </a:p>
        </p:txBody>
      </p:sp>
    </p:spTree>
    <p:extLst>
      <p:ext uri="{BB962C8B-B14F-4D97-AF65-F5344CB8AC3E}">
        <p14:creationId xmlns:p14="http://schemas.microsoft.com/office/powerpoint/2010/main" val="6512936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112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08577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nant.fr/PHOTOSANIM/ACCUEIL/Accueil024.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4447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00800" y="0"/>
            <a:ext cx="57912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6162805" cy="6858000"/>
          </a:xfrm>
          <a:prstGeom prst="rect">
            <a:avLst/>
          </a:prstGeom>
        </p:spPr>
      </p:pic>
      <p:sp>
        <p:nvSpPr>
          <p:cNvPr id="5" name="Rectangle 4"/>
          <p:cNvSpPr/>
          <p:nvPr/>
        </p:nvSpPr>
        <p:spPr>
          <a:xfrm>
            <a:off x="6921961" y="488608"/>
            <a:ext cx="2005677" cy="369332"/>
          </a:xfrm>
          <a:prstGeom prst="rect">
            <a:avLst/>
          </a:prstGeom>
        </p:spPr>
        <p:txBody>
          <a:bodyPr wrap="none">
            <a:spAutoFit/>
          </a:bodyPr>
          <a:lstStyle/>
          <a:p>
            <a:r>
              <a:rPr lang="fr-FR" b="0" i="0" dirty="0" smtClean="0">
                <a:solidFill>
                  <a:srgbClr val="222222"/>
                </a:solidFill>
                <a:effectLst/>
                <a:latin typeface="Arial" panose="020B0604020202020204" pitchFamily="34" charset="0"/>
              </a:rPr>
              <a:t>Le clocher fortifié </a:t>
            </a:r>
            <a:endParaRPr lang="fr-FR" dirty="0"/>
          </a:p>
        </p:txBody>
      </p:sp>
      <p:sp>
        <p:nvSpPr>
          <p:cNvPr id="6" name="Rectangle 5"/>
          <p:cNvSpPr/>
          <p:nvPr/>
        </p:nvSpPr>
        <p:spPr>
          <a:xfrm>
            <a:off x="-2" y="488608"/>
            <a:ext cx="6162805" cy="646331"/>
          </a:xfrm>
          <a:prstGeom prst="rect">
            <a:avLst/>
          </a:prstGeom>
        </p:spPr>
        <p:txBody>
          <a:bodyPr wrap="square">
            <a:spAutoFit/>
          </a:bodyPr>
          <a:lstStyle/>
          <a:p>
            <a:pPr algn="just"/>
            <a:r>
              <a:rPr lang="fr-FR" b="1" i="0" dirty="0" smtClean="0">
                <a:solidFill>
                  <a:srgbClr val="333333"/>
                </a:solidFill>
                <a:effectLst/>
                <a:latin typeface="Roboto Mono"/>
              </a:rPr>
              <a:t>la rue Droite se trouve une porte qui est datée à l'an 1684</a:t>
            </a:r>
            <a:endParaRPr lang="fr-FR" b="1" i="0" dirty="0">
              <a:solidFill>
                <a:srgbClr val="333333"/>
              </a:solidFill>
              <a:effectLst/>
              <a:latin typeface="Roboto Mono"/>
            </a:endParaRPr>
          </a:p>
        </p:txBody>
      </p:sp>
    </p:spTree>
    <p:extLst>
      <p:ext uri="{BB962C8B-B14F-4D97-AF65-F5344CB8AC3E}">
        <p14:creationId xmlns:p14="http://schemas.microsoft.com/office/powerpoint/2010/main" val="3973129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6501008" y="0"/>
            <a:ext cx="5690992" cy="6858000"/>
          </a:xfrm>
          <a:prstGeom prst="rect">
            <a:avLst/>
          </a:prstGeom>
        </p:spPr>
      </p:pic>
      <p:pic>
        <p:nvPicPr>
          <p:cNvPr id="4" name="Image 3"/>
          <p:cNvPicPr>
            <a:picLocks noChangeAspect="1"/>
          </p:cNvPicPr>
          <p:nvPr/>
        </p:nvPicPr>
        <p:blipFill>
          <a:blip r:embed="rId4" cstate="email">
            <a:extLst>
              <a:ext uri="{BEBA8EAE-BF5A-486C-A8C5-ECC9F3942E4B}">
                <a14:imgProps xmlns:a14="http://schemas.microsoft.com/office/drawing/2010/main">
                  <a14:imgLayer r:embed="rId5">
                    <a14:imgEffect>
                      <a14:sharpenSoften amount="25000"/>
                    </a14:imgEffect>
                    <a14:imgEffect>
                      <a14:brightnessContrast bright="40000"/>
                    </a14:imgEffect>
                  </a14:imgLayer>
                </a14:imgProps>
              </a:ext>
              <a:ext uri="{28A0092B-C50C-407E-A947-70E740481C1C}">
                <a14:useLocalDpi xmlns:a14="http://schemas.microsoft.com/office/drawing/2010/main"/>
              </a:ext>
            </a:extLst>
          </a:blip>
          <a:stretch>
            <a:fillRect/>
          </a:stretch>
        </p:blipFill>
        <p:spPr>
          <a:xfrm>
            <a:off x="0" y="0"/>
            <a:ext cx="6288066" cy="6858000"/>
          </a:xfrm>
          <a:prstGeom prst="rect">
            <a:avLst/>
          </a:prstGeom>
        </p:spPr>
      </p:pic>
    </p:spTree>
    <p:extLst>
      <p:ext uri="{BB962C8B-B14F-4D97-AF65-F5344CB8AC3E}">
        <p14:creationId xmlns:p14="http://schemas.microsoft.com/office/powerpoint/2010/main" val="12369742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15337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4727984" y="701551"/>
            <a:ext cx="3788217" cy="369332"/>
          </a:xfrm>
          <a:prstGeom prst="rect">
            <a:avLst/>
          </a:prstGeom>
        </p:spPr>
        <p:txBody>
          <a:bodyPr wrap="none">
            <a:spAutoFit/>
          </a:bodyPr>
          <a:lstStyle/>
          <a:p>
            <a:pPr algn="just"/>
            <a:r>
              <a:rPr lang="fr-FR" dirty="0">
                <a:latin typeface="Roboto Mono"/>
              </a:rPr>
              <a:t>les </a:t>
            </a:r>
            <a:r>
              <a:rPr lang="fr-FR" b="1" dirty="0">
                <a:latin typeface="Roboto Mono"/>
              </a:rPr>
              <a:t>halles</a:t>
            </a:r>
            <a:r>
              <a:rPr lang="fr-FR" dirty="0">
                <a:latin typeface="Roboto Mono"/>
              </a:rPr>
              <a:t> pittoresques du XVIIème</a:t>
            </a:r>
            <a:endParaRPr lang="fr-FR" b="0" i="0" dirty="0">
              <a:effectLst/>
              <a:latin typeface="Roboto Mono"/>
            </a:endParaRPr>
          </a:p>
        </p:txBody>
      </p:sp>
    </p:spTree>
    <p:extLst>
      <p:ext uri="{BB962C8B-B14F-4D97-AF65-F5344CB8AC3E}">
        <p14:creationId xmlns:p14="http://schemas.microsoft.com/office/powerpoint/2010/main" val="34819682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VEYRON  12   NANT  LA HALLE - France"/>
          <p:cNvPicPr>
            <a:picLocks noChangeAspect="1" noChangeArrowheads="1"/>
          </p:cNvPicPr>
          <p:nvPr/>
        </p:nvPicPr>
        <p:blipFill rotWithShape="1">
          <a:blip r:embed="rId2">
            <a:extLst>
              <a:ext uri="{28A0092B-C50C-407E-A947-70E740481C1C}">
                <a14:useLocalDpi xmlns:a14="http://schemas.microsoft.com/office/drawing/2010/main" val="0"/>
              </a:ext>
            </a:extLst>
          </a:blip>
          <a:srcRect b="3807"/>
          <a:stretch/>
        </p:blipFill>
        <p:spPr bwMode="auto">
          <a:xfrm>
            <a:off x="0" y="-1"/>
            <a:ext cx="12192000" cy="6783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7499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4423373" y="5962482"/>
            <a:ext cx="3996607" cy="369332"/>
          </a:xfrm>
          <a:prstGeom prst="rect">
            <a:avLst/>
          </a:prstGeom>
        </p:spPr>
        <p:txBody>
          <a:bodyPr wrap="none">
            <a:spAutoFit/>
          </a:bodyPr>
          <a:lstStyle/>
          <a:p>
            <a:r>
              <a:rPr lang="fr-FR">
                <a:solidFill>
                  <a:srgbClr val="000000"/>
                </a:solidFill>
                <a:latin typeface="Times New Roman" panose="02020603050405020304" pitchFamily="18" charset="0"/>
              </a:rPr>
              <a:t>. </a:t>
            </a:r>
            <a:r>
              <a:rPr lang="fr-FR" dirty="0">
                <a:solidFill>
                  <a:srgbClr val="000000"/>
                </a:solidFill>
                <a:latin typeface="Times New Roman" panose="02020603050405020304" pitchFamily="18" charset="0"/>
              </a:rPr>
              <a:t>Bel exemple d'architecture caussenarde.</a:t>
            </a:r>
            <a:endParaRPr lang="fr-FR" dirty="0"/>
          </a:p>
        </p:txBody>
      </p:sp>
    </p:spTree>
    <p:extLst>
      <p:ext uri="{BB962C8B-B14F-4D97-AF65-F5344CB8AC3E}">
        <p14:creationId xmlns:p14="http://schemas.microsoft.com/office/powerpoint/2010/main" val="1377189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46809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3" name="ZoneTexte 2"/>
          <p:cNvSpPr txBox="1"/>
          <p:nvPr/>
        </p:nvSpPr>
        <p:spPr>
          <a:xfrm>
            <a:off x="7878871" y="150312"/>
            <a:ext cx="4584527" cy="369332"/>
          </a:xfrm>
          <a:prstGeom prst="rect">
            <a:avLst/>
          </a:prstGeom>
          <a:noFill/>
        </p:spPr>
        <p:txBody>
          <a:bodyPr wrap="square" rtlCol="0">
            <a:spAutoFit/>
          </a:bodyPr>
          <a:lstStyle/>
          <a:p>
            <a:r>
              <a:rPr lang="fr-FR" dirty="0" smtClean="0"/>
              <a:t>Passage  de la transhumance </a:t>
            </a:r>
            <a:endParaRPr lang="fr-FR" dirty="0"/>
          </a:p>
        </p:txBody>
      </p:sp>
    </p:spTree>
    <p:extLst>
      <p:ext uri="{BB962C8B-B14F-4D97-AF65-F5344CB8AC3E}">
        <p14:creationId xmlns:p14="http://schemas.microsoft.com/office/powerpoint/2010/main" val="20477628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48082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sp>
        <p:nvSpPr>
          <p:cNvPr id="3" name="Rectangle 2"/>
          <p:cNvSpPr/>
          <p:nvPr/>
        </p:nvSpPr>
        <p:spPr>
          <a:xfrm>
            <a:off x="530268" y="273527"/>
            <a:ext cx="6096000" cy="1200329"/>
          </a:xfrm>
          <a:prstGeom prst="rect">
            <a:avLst/>
          </a:prstGeom>
        </p:spPr>
        <p:txBody>
          <a:bodyPr>
            <a:spAutoFit/>
          </a:bodyPr>
          <a:lstStyle/>
          <a:p>
            <a:pPr>
              <a:buFont typeface="Arial" panose="020B0604020202020204" pitchFamily="34" charset="0"/>
              <a:buChar char="•"/>
            </a:pPr>
            <a:r>
              <a:rPr lang="fr-FR" b="1" dirty="0">
                <a:solidFill>
                  <a:srgbClr val="000000"/>
                </a:solidFill>
                <a:latin typeface="Times New Roman" panose="02020603050405020304" pitchFamily="18" charset="0"/>
              </a:rPr>
              <a:t>Maisons-porches, </a:t>
            </a:r>
            <a:r>
              <a:rPr lang="fr-FR" dirty="0">
                <a:solidFill>
                  <a:srgbClr val="000000"/>
                </a:solidFill>
                <a:latin typeface="Times New Roman" panose="02020603050405020304" pitchFamily="18" charset="0"/>
              </a:rPr>
              <a:t>tours et vieilles portes jalonnent une promenade dans les rues tortueuses du village dont le nom vient probablement du Rouergat "</a:t>
            </a:r>
            <a:r>
              <a:rPr lang="fr-FR" dirty="0" err="1">
                <a:solidFill>
                  <a:srgbClr val="000000"/>
                </a:solidFill>
                <a:latin typeface="Times New Roman" panose="02020603050405020304" pitchFamily="18" charset="0"/>
              </a:rPr>
              <a:t>Capira</a:t>
            </a:r>
            <a:r>
              <a:rPr lang="fr-FR" dirty="0">
                <a:solidFill>
                  <a:srgbClr val="000000"/>
                </a:solidFill>
                <a:latin typeface="Times New Roman" panose="02020603050405020304" pitchFamily="18" charset="0"/>
              </a:rPr>
              <a:t>" (tourner sens dessus-dessous</a:t>
            </a:r>
            <a:endParaRPr lang="fr-FR" b="0" i="0" dirty="0">
              <a:solidFill>
                <a:srgbClr val="000000"/>
              </a:solidFill>
              <a:effectLst/>
              <a:latin typeface="Times New Roman" panose="02020603050405020304" pitchFamily="18" charset="0"/>
            </a:endParaRPr>
          </a:p>
        </p:txBody>
      </p:sp>
      <p:sp>
        <p:nvSpPr>
          <p:cNvPr id="4" name="Rectangle 3"/>
          <p:cNvSpPr/>
          <p:nvPr/>
        </p:nvSpPr>
        <p:spPr>
          <a:xfrm>
            <a:off x="530268" y="2380038"/>
            <a:ext cx="5617179" cy="1754326"/>
          </a:xfrm>
          <a:prstGeom prst="rect">
            <a:avLst/>
          </a:prstGeom>
        </p:spPr>
        <p:txBody>
          <a:bodyPr wrap="none">
            <a:spAutoFit/>
          </a:bodyPr>
          <a:lstStyle/>
          <a:p>
            <a:r>
              <a:rPr lang="fr-FR" dirty="0">
                <a:solidFill>
                  <a:srgbClr val="333333"/>
                </a:solidFill>
                <a:latin typeface="Roboto Mono"/>
              </a:rPr>
              <a:t>Fête de Nant dernier week-end de </a:t>
            </a:r>
            <a:r>
              <a:rPr lang="fr-FR" dirty="0" smtClean="0">
                <a:solidFill>
                  <a:srgbClr val="333333"/>
                </a:solidFill>
                <a:latin typeface="Roboto Mono"/>
              </a:rPr>
              <a:t>Juillet</a:t>
            </a:r>
          </a:p>
          <a:p>
            <a:r>
              <a:rPr lang="fr-FR" u="sng" dirty="0">
                <a:hlinkClick r:id="rId3" tooltip="Poterie Tilly Nant"/>
              </a:rPr>
              <a:t>Poterie Pierre Tilly</a:t>
            </a:r>
            <a:r>
              <a:rPr lang="fr-FR" dirty="0"/>
              <a:t> </a:t>
            </a:r>
            <a:r>
              <a:rPr lang="fr-FR" dirty="0">
                <a:hlinkClick r:id="rId3" tooltip="Poterie à Nant Tilly"/>
              </a:rPr>
              <a:t>Nant</a:t>
            </a:r>
            <a:endParaRPr lang="fr-FR" dirty="0"/>
          </a:p>
          <a:p>
            <a:r>
              <a:rPr lang="fr-FR" u="sng" dirty="0">
                <a:hlinkClick r:id="rId4" tooltip="Sculpteur sur ferraille à Nant"/>
              </a:rPr>
              <a:t>Le </a:t>
            </a:r>
            <a:r>
              <a:rPr lang="fr-FR" u="sng" dirty="0" err="1">
                <a:hlinkClick r:id="rId4" tooltip="Sculpteur sur ferraille à Nant"/>
              </a:rPr>
              <a:t>poête</a:t>
            </a:r>
            <a:r>
              <a:rPr lang="fr-FR" u="sng" dirty="0">
                <a:hlinkClick r:id="rId4" tooltip="Sculpteur sur ferraille à Nant"/>
              </a:rPr>
              <a:t> ferrailleur</a:t>
            </a:r>
            <a:endParaRPr lang="fr-FR" dirty="0"/>
          </a:p>
          <a:p>
            <a:r>
              <a:rPr lang="fr-FR" dirty="0">
                <a:hlinkClick r:id="rId5" tooltip="Poterie céramique du Larzac à Saint-Sauveur du Larzac"/>
              </a:rPr>
              <a:t>Atelier céramique Pascal Geoffroy Saint Sauveur du Larzac</a:t>
            </a:r>
            <a:endParaRPr lang="fr-FR" dirty="0"/>
          </a:p>
          <a:p>
            <a:r>
              <a:rPr lang="fr-FR" dirty="0">
                <a:hlinkClick r:id="rId6" tooltip="Les cartons de Janète se trouve à Nant"/>
              </a:rPr>
              <a:t>Cartons en dentelle de </a:t>
            </a:r>
            <a:r>
              <a:rPr lang="fr-FR" dirty="0" err="1">
                <a:hlinkClick r:id="rId6" tooltip="Les cartons de Janète se trouve à Nant"/>
              </a:rPr>
              <a:t>Janète</a:t>
            </a:r>
            <a:endParaRPr lang="fr-FR" dirty="0"/>
          </a:p>
          <a:p>
            <a:endParaRPr lang="fr-FR" b="0" i="0" dirty="0">
              <a:solidFill>
                <a:srgbClr val="333333"/>
              </a:solidFill>
              <a:effectLst/>
              <a:latin typeface="Roboto Mono"/>
            </a:endParaRPr>
          </a:p>
        </p:txBody>
      </p:sp>
      <p:sp>
        <p:nvSpPr>
          <p:cNvPr id="5" name="Rectangle 4"/>
          <p:cNvSpPr/>
          <p:nvPr/>
        </p:nvSpPr>
        <p:spPr>
          <a:xfrm>
            <a:off x="2498485" y="1742281"/>
            <a:ext cx="2159566" cy="369332"/>
          </a:xfrm>
          <a:prstGeom prst="rect">
            <a:avLst/>
          </a:prstGeom>
        </p:spPr>
        <p:txBody>
          <a:bodyPr wrap="none">
            <a:spAutoFit/>
          </a:bodyPr>
          <a:lstStyle/>
          <a:p>
            <a:r>
              <a:rPr lang="fr-FR" b="1" dirty="0">
                <a:solidFill>
                  <a:srgbClr val="333333"/>
                </a:solidFill>
                <a:latin typeface="Roboto Mono"/>
              </a:rPr>
              <a:t>Festivités de Nant</a:t>
            </a:r>
            <a:endParaRPr lang="fr-FR" b="0" i="0" dirty="0">
              <a:solidFill>
                <a:srgbClr val="333333"/>
              </a:solidFill>
              <a:effectLst/>
              <a:latin typeface="Roboto Mono"/>
            </a:endParaRPr>
          </a:p>
        </p:txBody>
      </p:sp>
    </p:spTree>
    <p:extLst>
      <p:ext uri="{BB962C8B-B14F-4D97-AF65-F5344CB8AC3E}">
        <p14:creationId xmlns:p14="http://schemas.microsoft.com/office/powerpoint/2010/main" val="26972786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8274" y="0"/>
            <a:ext cx="580372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6137753" cy="6858000"/>
          </a:xfrm>
          <a:prstGeom prst="rect">
            <a:avLst/>
          </a:prstGeom>
        </p:spPr>
      </p:pic>
    </p:spTree>
    <p:extLst>
      <p:ext uri="{BB962C8B-B14F-4D97-AF65-F5344CB8AC3E}">
        <p14:creationId xmlns:p14="http://schemas.microsoft.com/office/powerpoint/2010/main" val="29592804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2 AVEYRON 12 NANT Le Faubourg Bas - France"/>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b="2719"/>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3221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3865418" y="324196"/>
            <a:ext cx="2651760" cy="369332"/>
          </a:xfrm>
          <a:prstGeom prst="rect">
            <a:avLst/>
          </a:prstGeom>
          <a:noFill/>
        </p:spPr>
        <p:txBody>
          <a:bodyPr wrap="square" rtlCol="0">
            <a:spAutoFit/>
          </a:bodyPr>
          <a:lstStyle/>
          <a:p>
            <a:r>
              <a:rPr lang="fr-FR" dirty="0" smtClean="0"/>
              <a:t>Rue du faubourg</a:t>
            </a:r>
            <a:endParaRPr lang="fr-FR" dirty="0"/>
          </a:p>
        </p:txBody>
      </p:sp>
    </p:spTree>
    <p:extLst>
      <p:ext uri="{BB962C8B-B14F-4D97-AF65-F5344CB8AC3E}">
        <p14:creationId xmlns:p14="http://schemas.microsoft.com/office/powerpoint/2010/main" val="8433540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583798" y="425978"/>
            <a:ext cx="3262432" cy="369332"/>
          </a:xfrm>
          <a:prstGeom prst="rect">
            <a:avLst/>
          </a:prstGeom>
        </p:spPr>
        <p:txBody>
          <a:bodyPr wrap="none">
            <a:spAutoFit/>
          </a:bodyPr>
          <a:lstStyle/>
          <a:p>
            <a:pPr algn="just"/>
            <a:r>
              <a:rPr lang="fr-FR" b="0" i="0" dirty="0" smtClean="0">
                <a:solidFill>
                  <a:srgbClr val="333333"/>
                </a:solidFill>
                <a:effectLst/>
                <a:latin typeface="Roboto Mono"/>
              </a:rPr>
              <a:t>Chapelle des pénitents blancs</a:t>
            </a:r>
            <a:endParaRPr lang="fr-FR" b="0" i="0" dirty="0">
              <a:solidFill>
                <a:srgbClr val="333333"/>
              </a:solidFill>
              <a:effectLst/>
              <a:latin typeface="Roboto Mono"/>
            </a:endParaRPr>
          </a:p>
        </p:txBody>
      </p:sp>
      <p:sp>
        <p:nvSpPr>
          <p:cNvPr id="5" name="Rectangle 4"/>
          <p:cNvSpPr/>
          <p:nvPr/>
        </p:nvSpPr>
        <p:spPr>
          <a:xfrm>
            <a:off x="4846230" y="425978"/>
            <a:ext cx="1800493" cy="369332"/>
          </a:xfrm>
          <a:prstGeom prst="rect">
            <a:avLst/>
          </a:prstGeom>
        </p:spPr>
        <p:txBody>
          <a:bodyPr wrap="none">
            <a:spAutoFit/>
          </a:bodyPr>
          <a:lstStyle/>
          <a:p>
            <a:r>
              <a:rPr lang="fr-FR" dirty="0">
                <a:solidFill>
                  <a:srgbClr val="333333"/>
                </a:solidFill>
                <a:latin typeface="Roboto Mono"/>
              </a:rPr>
              <a:t>Place du </a:t>
            </a:r>
            <a:r>
              <a:rPr lang="fr-FR" dirty="0" err="1">
                <a:solidFill>
                  <a:srgbClr val="333333"/>
                </a:solidFill>
                <a:latin typeface="Roboto Mono"/>
              </a:rPr>
              <a:t>Claux</a:t>
            </a:r>
            <a:r>
              <a:rPr lang="fr-FR" dirty="0">
                <a:solidFill>
                  <a:srgbClr val="333333"/>
                </a:solidFill>
                <a:latin typeface="Roboto Mono"/>
              </a:rPr>
              <a:t>,</a:t>
            </a:r>
            <a:endParaRPr lang="fr-FR" b="0" i="0" dirty="0">
              <a:solidFill>
                <a:srgbClr val="333333"/>
              </a:solidFill>
              <a:effectLst/>
              <a:latin typeface="Roboto Mono"/>
            </a:endParaRPr>
          </a:p>
        </p:txBody>
      </p:sp>
    </p:spTree>
    <p:extLst>
      <p:ext uri="{BB962C8B-B14F-4D97-AF65-F5344CB8AC3E}">
        <p14:creationId xmlns:p14="http://schemas.microsoft.com/office/powerpoint/2010/main" val="14736653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1999" cy="6858000"/>
          </a:xfrm>
          <a:prstGeom prst="rect">
            <a:avLst/>
          </a:prstGeom>
        </p:spPr>
      </p:pic>
      <p:sp>
        <p:nvSpPr>
          <p:cNvPr id="3" name="Rectangle 2"/>
          <p:cNvSpPr/>
          <p:nvPr/>
        </p:nvSpPr>
        <p:spPr>
          <a:xfrm>
            <a:off x="1252566" y="174066"/>
            <a:ext cx="10169964" cy="646331"/>
          </a:xfrm>
          <a:prstGeom prst="rect">
            <a:avLst/>
          </a:prstGeom>
        </p:spPr>
        <p:txBody>
          <a:bodyPr wrap="none">
            <a:spAutoFit/>
          </a:bodyPr>
          <a:lstStyle/>
          <a:p>
            <a:r>
              <a:rPr lang="fr-FR" dirty="0" smtClean="0"/>
              <a:t>Intérieur de la chapelle, Exposition </a:t>
            </a:r>
            <a:r>
              <a:rPr lang="fr-FR" dirty="0"/>
              <a:t>permanente de vingt deux maquettes de moulins à vent ou à eau créés </a:t>
            </a:r>
            <a:endParaRPr lang="fr-FR" dirty="0" smtClean="0"/>
          </a:p>
          <a:p>
            <a:r>
              <a:rPr lang="fr-FR" dirty="0" smtClean="0"/>
              <a:t>par </a:t>
            </a:r>
            <a:r>
              <a:rPr lang="fr-FR" dirty="0"/>
              <a:t>Louis Gillet sur une période de 20 ans.</a:t>
            </a:r>
          </a:p>
        </p:txBody>
      </p:sp>
    </p:spTree>
    <p:extLst>
      <p:ext uri="{BB962C8B-B14F-4D97-AF65-F5344CB8AC3E}">
        <p14:creationId xmlns:p14="http://schemas.microsoft.com/office/powerpoint/2010/main" val="23753939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r="25404" b="18306"/>
          <a:stretch/>
        </p:blipFill>
        <p:spPr>
          <a:xfrm>
            <a:off x="0" y="0"/>
            <a:ext cx="12192000" cy="6858000"/>
          </a:xfrm>
          <a:prstGeom prst="rect">
            <a:avLst/>
          </a:prstGeom>
        </p:spPr>
      </p:pic>
      <p:sp>
        <p:nvSpPr>
          <p:cNvPr id="4" name="ZoneTexte 3"/>
          <p:cNvSpPr txBox="1"/>
          <p:nvPr/>
        </p:nvSpPr>
        <p:spPr>
          <a:xfrm>
            <a:off x="3933173" y="438411"/>
            <a:ext cx="4622103" cy="646331"/>
          </a:xfrm>
          <a:prstGeom prst="rect">
            <a:avLst/>
          </a:prstGeom>
          <a:noFill/>
        </p:spPr>
        <p:txBody>
          <a:bodyPr wrap="square" rtlCol="0">
            <a:spAutoFit/>
          </a:bodyPr>
          <a:lstStyle/>
          <a:p>
            <a:r>
              <a:rPr lang="fr-FR" b="1" dirty="0"/>
              <a:t>Roc Nantais</a:t>
            </a:r>
            <a:r>
              <a:rPr lang="fr-FR" dirty="0"/>
              <a:t>, qui surplombe le village à huit cents mètres</a:t>
            </a:r>
          </a:p>
        </p:txBody>
      </p:sp>
    </p:spTree>
    <p:extLst>
      <p:ext uri="{BB962C8B-B14F-4D97-AF65-F5344CB8AC3E}">
        <p14:creationId xmlns:p14="http://schemas.microsoft.com/office/powerpoint/2010/main" val="1346163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p France Nant (12 Aveyron ) Le Roc Nantais - Albi"/>
          <p:cNvPicPr>
            <a:picLocks noChangeAspect="1" noChangeArrowheads="1"/>
          </p:cNvPicPr>
          <p:nvPr/>
        </p:nvPicPr>
        <p:blipFill rotWithShape="1">
          <a:blip r:embed="rId2">
            <a:extLst>
              <a:ext uri="{28A0092B-C50C-407E-A947-70E740481C1C}">
                <a14:useLocalDpi xmlns:a14="http://schemas.microsoft.com/office/drawing/2010/main" val="0"/>
              </a:ext>
            </a:extLst>
          </a:blip>
          <a:srcRect b="2561"/>
          <a:stretch/>
        </p:blipFill>
        <p:spPr bwMode="auto">
          <a:xfrm>
            <a:off x="0" y="0"/>
            <a:ext cx="12191999" cy="6766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1812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1970762" y="387687"/>
            <a:ext cx="6096000" cy="646331"/>
          </a:xfrm>
          <a:prstGeom prst="rect">
            <a:avLst/>
          </a:prstGeom>
        </p:spPr>
        <p:txBody>
          <a:bodyPr>
            <a:spAutoFit/>
          </a:bodyPr>
          <a:lstStyle/>
          <a:p>
            <a:r>
              <a:rPr lang="fr-FR" dirty="0">
                <a:solidFill>
                  <a:srgbClr val="333333"/>
                </a:solidFill>
                <a:latin typeface="Roboto Mono"/>
              </a:rPr>
              <a:t>Ancienne église paroissiale Saint-Jacques Nant XIII° - XIV°</a:t>
            </a:r>
          </a:p>
        </p:txBody>
      </p:sp>
    </p:spTree>
    <p:extLst>
      <p:ext uri="{BB962C8B-B14F-4D97-AF65-F5344CB8AC3E}">
        <p14:creationId xmlns:p14="http://schemas.microsoft.com/office/powerpoint/2010/main" val="37260225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30322421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410" y="331939"/>
            <a:ext cx="4597053" cy="3078467"/>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94520" y="4422689"/>
            <a:ext cx="1860074" cy="2069660"/>
          </a:xfrm>
          <a:prstGeom prst="rect">
            <a:avLst/>
          </a:prstGeom>
        </p:spPr>
      </p:pic>
      <p:sp>
        <p:nvSpPr>
          <p:cNvPr id="4" name="Rectangle 3"/>
          <p:cNvSpPr/>
          <p:nvPr/>
        </p:nvSpPr>
        <p:spPr>
          <a:xfrm>
            <a:off x="712347" y="499708"/>
            <a:ext cx="4049185" cy="923330"/>
          </a:xfrm>
          <a:prstGeom prst="rect">
            <a:avLst/>
          </a:prstGeom>
          <a:noFill/>
        </p:spPr>
        <p:txBody>
          <a:bodyPr wrap="none" lIns="91440" tIns="45720" rIns="91440" bIns="45720">
            <a:spAutoFit/>
            <a:scene3d>
              <a:camera prst="perspectiveHeroicExtremeRightFacing"/>
              <a:lightRig rig="threePt" dir="t"/>
            </a:scene3d>
          </a:bodyPr>
          <a:lstStyle/>
          <a:p>
            <a:pPr algn="ctr"/>
            <a:r>
              <a:rPr lang="fr-FR" sz="5400" dirty="0" smtClean="0">
                <a:ln w="0"/>
                <a:solidFill>
                  <a:schemeClr val="accent1"/>
                </a:solidFill>
                <a:effectLst>
                  <a:outerShdw blurRad="38100" dist="25400" dir="5400000" algn="ctr" rotWithShape="0">
                    <a:srgbClr val="6E747A">
                      <a:alpha val="43000"/>
                    </a:srgbClr>
                  </a:outerShdw>
                </a:effectLst>
              </a:rPr>
              <a:t>A Bientôt…!!!</a:t>
            </a:r>
            <a:endParaRPr lang="fr-FR" sz="5400" dirty="0">
              <a:ln w="0"/>
              <a:solidFill>
                <a:schemeClr val="accent1"/>
              </a:solidFill>
              <a:effectLst>
                <a:outerShdw blurRad="38100" dist="25400" dir="5400000" algn="ctr" rotWithShape="0">
                  <a:srgbClr val="6E747A">
                    <a:alpha val="43000"/>
                  </a:srgbClr>
                </a:outerShdw>
              </a:effectLst>
            </a:endParaRPr>
          </a:p>
        </p:txBody>
      </p:sp>
      <p:sp>
        <p:nvSpPr>
          <p:cNvPr id="5" name="ZoneTexte 4"/>
          <p:cNvSpPr txBox="1"/>
          <p:nvPr/>
        </p:nvSpPr>
        <p:spPr>
          <a:xfrm>
            <a:off x="712347" y="4247804"/>
            <a:ext cx="4674300"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6217043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760</TotalTime>
  <Words>554</Words>
  <Application>Microsoft Office PowerPoint</Application>
  <PresentationFormat>Grand écran</PresentationFormat>
  <Paragraphs>58</Paragraphs>
  <Slides>38</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38</vt:i4>
      </vt:variant>
    </vt:vector>
  </HeadingPairs>
  <TitlesOfParts>
    <vt:vector size="47" baseType="lpstr">
      <vt:lpstr>Arial</vt:lpstr>
      <vt:lpstr>Arial</vt:lpstr>
      <vt:lpstr>Calibri</vt:lpstr>
      <vt:lpstr>Calibri Light</vt:lpstr>
      <vt:lpstr>Droid Sans</vt:lpstr>
      <vt:lpstr>Open Sans</vt:lpstr>
      <vt:lpstr>Roboto Mono</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2019-04-24T11:17:49Z</dcterms:created>
  <dcterms:modified xsi:type="dcterms:W3CDTF">2024-12-27T22:12:22Z</dcterms:modified>
</cp:coreProperties>
</file>