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70" r:id="rId3"/>
    <p:sldId id="271" r:id="rId4"/>
    <p:sldId id="275" r:id="rId5"/>
    <p:sldId id="274" r:id="rId6"/>
    <p:sldId id="290" r:id="rId7"/>
    <p:sldId id="257" r:id="rId8"/>
    <p:sldId id="265" r:id="rId9"/>
    <p:sldId id="258" r:id="rId10"/>
    <p:sldId id="261" r:id="rId11"/>
    <p:sldId id="291" r:id="rId12"/>
    <p:sldId id="292" r:id="rId13"/>
    <p:sldId id="284" r:id="rId14"/>
    <p:sldId id="262" r:id="rId15"/>
    <p:sldId id="272" r:id="rId16"/>
    <p:sldId id="278" r:id="rId17"/>
    <p:sldId id="266" r:id="rId18"/>
    <p:sldId id="293" r:id="rId19"/>
    <p:sldId id="260" r:id="rId20"/>
    <p:sldId id="267" r:id="rId21"/>
    <p:sldId id="273" r:id="rId22"/>
    <p:sldId id="268" r:id="rId23"/>
    <p:sldId id="276" r:id="rId24"/>
    <p:sldId id="277" r:id="rId25"/>
    <p:sldId id="279" r:id="rId26"/>
    <p:sldId id="280" r:id="rId27"/>
    <p:sldId id="281" r:id="rId28"/>
    <p:sldId id="285" r:id="rId29"/>
    <p:sldId id="282" r:id="rId30"/>
    <p:sldId id="283" r:id="rId31"/>
    <p:sldId id="286" r:id="rId32"/>
    <p:sldId id="287"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VHYgulcAGXfMQPEUGLUWA==" hashData="0evLjQktZb//MmsS81QGR7VzKzZbsNB7HfeQq4RR490FHGkVFFNSktq1hS9+Qhl3SnPCSa7C3gnx+ZCRIo4m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smtClean="0"/>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292003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1349804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3437484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E7ED5E9-01B6-42DE-BA3D-74557C660667}" type="datetimeFigureOut">
              <a:rPr lang="fr-FR" smtClean="0"/>
              <a:t>27/12/2024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4062075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E7ED5E9-01B6-42DE-BA3D-74557C660667}" type="datetimeFigureOut">
              <a:rPr lang="fr-FR" smtClean="0"/>
              <a:t>27/12/2024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3575473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7" name="Date Placeholder 2"/>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3"/>
          <p:cNvSpPr>
            <a:spLocks noGrp="1"/>
          </p:cNvSpPr>
          <p:nvPr>
            <p:ph type="ftr" sz="quarter" idx="11"/>
          </p:nvPr>
        </p:nvSpPr>
        <p:spPr/>
        <p:txBody>
          <a:bodyPr/>
          <a:lstStyle/>
          <a:p>
            <a:endParaRPr lang="fr-FR"/>
          </a:p>
        </p:txBody>
      </p:sp>
      <p:sp>
        <p:nvSpPr>
          <p:cNvPr id="6" name="Slide Number Placeholder 4"/>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817074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2"/>
          <p:cNvSpPr>
            <a:spLocks noGrp="1"/>
          </p:cNvSpPr>
          <p:nvPr>
            <p:ph type="ftr" sz="quarter" idx="11"/>
          </p:nvPr>
        </p:nvSpPr>
        <p:spPr/>
        <p:txBody>
          <a:bodyPr/>
          <a:lstStyle/>
          <a:p>
            <a:endParaRPr lang="fr-FR"/>
          </a:p>
        </p:txBody>
      </p:sp>
      <p:sp>
        <p:nvSpPr>
          <p:cNvPr id="6" name="Slide Number Placeholder 3"/>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619475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7" name="Date Placeholder 4"/>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5"/>
          <p:cNvSpPr>
            <a:spLocks noGrp="1"/>
          </p:cNvSpPr>
          <p:nvPr>
            <p:ph type="ftr" sz="quarter" idx="11"/>
          </p:nvPr>
        </p:nvSpPr>
        <p:spPr/>
        <p:txBody>
          <a:bodyPr/>
          <a:lstStyle/>
          <a:p>
            <a:endParaRPr lang="fr-FR"/>
          </a:p>
        </p:txBody>
      </p:sp>
      <p:sp>
        <p:nvSpPr>
          <p:cNvPr id="6" name="Slide Number Placeholder 6"/>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3324323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0E7ED5E9-01B6-42DE-BA3D-74557C660667}" type="datetimeFigureOut">
              <a:rPr lang="fr-FR" smtClean="0"/>
              <a:t>27/12/2024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687183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0E7ED5E9-01B6-42DE-BA3D-74557C660667}" type="datetimeFigureOut">
              <a:rPr lang="fr-FR" smtClean="0"/>
              <a:t>27/12/2024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3240987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smtClean="0"/>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1911269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smtClean="0"/>
              <a:t>Modifiez le style du titre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fr-FR" smtClean="0"/>
              <a:t>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269077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1040343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600533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1466913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24377694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smtClean="0"/>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7ED5E9-01B6-42DE-BA3D-74557C660667}" type="datetimeFigureOut">
              <a:rPr lang="fr-FR" smtClean="0"/>
              <a:t>27/12/2024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064A24-897A-49B6-95F9-6D9F3D7D277F}" type="slidenum">
              <a:rPr lang="fr-FR" smtClean="0"/>
              <a:t>‹N°›</a:t>
            </a:fld>
            <a:endParaRPr lang="fr-FR"/>
          </a:p>
        </p:txBody>
      </p:sp>
    </p:spTree>
    <p:extLst>
      <p:ext uri="{BB962C8B-B14F-4D97-AF65-F5344CB8AC3E}">
        <p14:creationId xmlns:p14="http://schemas.microsoft.com/office/powerpoint/2010/main" val="553685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smtClean="0"/>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E7ED5E9-01B6-42DE-BA3D-74557C660667}" type="datetimeFigureOut">
              <a:rPr lang="fr-FR" smtClean="0"/>
              <a:t>27/12/2024</a:t>
            </a:fld>
            <a:endParaRPr lang="fr-F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fr-FR"/>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7064A24-897A-49B6-95F9-6D9F3D7D277F}" type="slidenum">
              <a:rPr lang="fr-FR" smtClean="0"/>
              <a:t>‹N°›</a:t>
            </a:fld>
            <a:endParaRPr lang="fr-FR"/>
          </a:p>
        </p:txBody>
      </p:sp>
    </p:spTree>
    <p:extLst>
      <p:ext uri="{BB962C8B-B14F-4D97-AF65-F5344CB8AC3E}">
        <p14:creationId xmlns:p14="http://schemas.microsoft.com/office/powerpoint/2010/main" val="306695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8.jpeg"/><Relationship Id="rId5" Type="http://schemas.microsoft.com/office/2007/relationships/hdphoto" Target="../media/hdphoto1.wdp"/><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Arrondissement_fran%C3%A7ais" TargetMode="External"/><Relationship Id="rId13" Type="http://schemas.openxmlformats.org/officeDocument/2006/relationships/hyperlink" Target="https://fr.wikipedia.org/wiki/Intercommunalit%C3%A9_en_France" TargetMode="External"/><Relationship Id="rId18" Type="http://schemas.openxmlformats.org/officeDocument/2006/relationships/hyperlink" Target="https://fr.wikipedia.org/wiki/Code_officiel_g%C3%A9ographique#Code_commune" TargetMode="External"/><Relationship Id="rId3" Type="http://schemas.openxmlformats.org/officeDocument/2006/relationships/hyperlink" Target="https://fr.wikipedia.org/wiki/France" TargetMode="External"/><Relationship Id="rId21" Type="http://schemas.openxmlformats.org/officeDocument/2006/relationships/image" Target="../media/image11.png"/><Relationship Id="rId7" Type="http://schemas.openxmlformats.org/officeDocument/2006/relationships/hyperlink" Target="https://fr.wikipedia.org/wiki/Aveyron_(d%C3%A9partement)" TargetMode="External"/><Relationship Id="rId12" Type="http://schemas.openxmlformats.org/officeDocument/2006/relationships/hyperlink" Target="https://fr.wikipedia.org/wiki/Bureau_centralisateur" TargetMode="External"/><Relationship Id="rId17" Type="http://schemas.openxmlformats.org/officeDocument/2006/relationships/hyperlink" Target="https://fr.wikipedia.org/wiki/Code_postal_en_France" TargetMode="External"/><Relationship Id="rId2" Type="http://schemas.openxmlformats.org/officeDocument/2006/relationships/hyperlink" Target="https://fr.wikipedia.org/wiki/Liste_des_pays_du_monde" TargetMode="External"/><Relationship Id="rId16" Type="http://schemas.openxmlformats.org/officeDocument/2006/relationships/hyperlink" Target="https://fr.wikipedia.org/wiki/Mandat_politique" TargetMode="External"/><Relationship Id="rId20" Type="http://schemas.openxmlformats.org/officeDocument/2006/relationships/hyperlink" Target="https://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s://fr.wikipedia.org/wiki/D%C3%A9partement_fran%C3%A7ais" TargetMode="External"/><Relationship Id="rId11" Type="http://schemas.openxmlformats.org/officeDocument/2006/relationships/hyperlink" Target="https://fr.wikipedia.org/wiki/Canton_des_Causses-Rougiers" TargetMode="External"/><Relationship Id="rId5" Type="http://schemas.openxmlformats.org/officeDocument/2006/relationships/hyperlink" Target="https://fr.wikipedia.org/wiki/Occitanie_(r%C3%A9gion_administrative)" TargetMode="External"/><Relationship Id="rId15" Type="http://schemas.openxmlformats.org/officeDocument/2006/relationships/hyperlink" Target="https://fr.wikipedia.org/wiki/Maire_(France)" TargetMode="External"/><Relationship Id="rId23" Type="http://schemas.openxmlformats.org/officeDocument/2006/relationships/image" Target="../media/image13.gif"/><Relationship Id="rId10" Type="http://schemas.openxmlformats.org/officeDocument/2006/relationships/hyperlink" Target="https://fr.wikipedia.org/wiki/Canton_fran%C3%A7ais" TargetMode="External"/><Relationship Id="rId19" Type="http://schemas.openxmlformats.org/officeDocument/2006/relationships/hyperlink" Target="https://fr.wikipedia.org/wiki/Gentil%C3%A9" TargetMode="External"/><Relationship Id="rId4" Type="http://schemas.openxmlformats.org/officeDocument/2006/relationships/hyperlink" Target="https://fr.wikipedia.org/wiki/R%C3%A9gion_fran%C3%A7aise" TargetMode="External"/><Relationship Id="rId9" Type="http://schemas.openxmlformats.org/officeDocument/2006/relationships/hyperlink" Target="https://fr.wikipedia.org/wiki/Arrondissement_de_Millau" TargetMode="External"/><Relationship Id="rId14" Type="http://schemas.openxmlformats.org/officeDocument/2006/relationships/hyperlink" Target="https://fr.wikipedia.org/wiki/Communaut%C3%A9_de_communes_Larzac_et_Vall%C3%A9es" TargetMode="External"/><Relationship Id="rId22"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hyperlink" Target="https://commons.wikimedia.org/wiki/File:LaCavalerieEglise.jpg?uselang=fr" TargetMode="Externa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hyperlink" Target="https://fr.wikipedia.org/wiki/Lavogne"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m/url?sa=i&amp;source=images&amp;cd=&amp;cad=rja&amp;uact=8&amp;ved=2ahUKEwjY2eHU0_LhAhWLx4UKHeSCC8IQjhx6BAgBEAM&amp;url=https%3A%2F%2Fwww.tourisme-aveyron.com%2Ffr%2Fdiffusio%2Fartisans-entreprises%2Fla-jasse-maison-du-larzac-millau_TFO145369543792&amp;psig=AOvVaw1sWvGBB0T7zKxL2a5VzutK&amp;ust=1556536239447521" TargetMode="External"/><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microsoft.com/office/2007/relationships/hdphoto" Target="../media/hdphoto8.wdp"/></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Image 2"/>
          <p:cNvPicPr>
            <a:picLocks noChangeAspect="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1568" y="0"/>
            <a:ext cx="3237257" cy="3237257"/>
          </a:xfrm>
          <a:prstGeom prst="rect">
            <a:avLst/>
          </a:prstGeom>
        </p:spPr>
      </p:pic>
      <p:pic>
        <p:nvPicPr>
          <p:cNvPr id="4" name="Imag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265095" y="4634630"/>
            <a:ext cx="1809970" cy="2066795"/>
          </a:xfrm>
          <a:prstGeom prst="rect">
            <a:avLst/>
          </a:prstGeom>
        </p:spPr>
      </p:pic>
    </p:spTree>
    <p:extLst>
      <p:ext uri="{BB962C8B-B14F-4D97-AF65-F5344CB8AC3E}">
        <p14:creationId xmlns:p14="http://schemas.microsoft.com/office/powerpoint/2010/main" val="163596084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ALOGERO - La Cavalerie - 20 Avril 2018.wav"/>
          </p:stSnd>
        </p:sndAc>
      </p:transition>
    </mc:Choice>
    <mc:Fallback xmlns="">
      <p:transition spd="slow">
        <p:sndAc>
          <p:stSnd>
            <p:snd r:embed="rId7" name="CALOGERO - La Cavalerie - 20 Avril 2018.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www.lacavalerie.fr/TOURISMEACCUEIL/03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7027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545" y="139020"/>
            <a:ext cx="11978640" cy="2308324"/>
          </a:xfrm>
          <a:prstGeom prst="rect">
            <a:avLst/>
          </a:prstGeom>
        </p:spPr>
        <p:txBody>
          <a:bodyPr wrap="square">
            <a:spAutoFit/>
          </a:bodyPr>
          <a:lstStyle/>
          <a:p>
            <a:pPr fontAlgn="base"/>
            <a:r>
              <a:rPr lang="fr-FR" sz="1600" dirty="0">
                <a:latin typeface="Roboto"/>
              </a:rPr>
              <a:t>Ce village du circuit Larzac Templier et Hospitalier mérite le détour : enceinte fortifiée et sa porte imposante, maisons du XVIIIème siècle, hôtels du XVIIème siècle, église du XVIIIème siècle se dévoilent au fil des vieilles ruelles.</a:t>
            </a:r>
            <a:br>
              <a:rPr lang="fr-FR" sz="1600" dirty="0">
                <a:latin typeface="Roboto"/>
              </a:rPr>
            </a:br>
            <a:endParaRPr lang="fr-FR" sz="1600" dirty="0">
              <a:latin typeface="Roboto"/>
            </a:endParaRPr>
          </a:p>
          <a:p>
            <a:pPr fontAlgn="base"/>
            <a:r>
              <a:rPr lang="fr-FR" sz="1600" dirty="0">
                <a:latin typeface="Roboto"/>
              </a:rPr>
              <a:t>Située à côté de l'antique voie de passage traversant du nord au sud le plateau et unissant ainsi l'Orient à l'Occident à partir des ports de la Méditerranée, La Cavalerie trouve sa vocation dans les terres cultivables de la plaine du Temple et les parcours immenses qui l'entourent. Le village des Hospitaliers existe toujours mais il ne s'offre pas au premier coup d'</a:t>
            </a:r>
            <a:r>
              <a:rPr lang="fr-FR" sz="1600" dirty="0" err="1">
                <a:latin typeface="Roboto"/>
              </a:rPr>
              <a:t>oeil</a:t>
            </a:r>
            <a:r>
              <a:rPr lang="fr-FR" sz="1600" dirty="0">
                <a:latin typeface="Roboto"/>
              </a:rPr>
              <a:t>. Le visiteur averti saura le découvrir avec toutes ses richesses : enceinte fortifiée et sa porte imposante, maisons du XVIIIème siècle, hôtels du XVIIème siècle. Dans l'étonnante église du XVIIIème siècle dont l'intérieur ressemble à celui des bergeries voûtées, les vestiges de l'église des Templiers sont pieusement conservés. Le chemin de ronde est accessible à la visite sur 220 mètres.</a:t>
            </a:r>
            <a:endParaRPr lang="fr-FR" sz="1600" b="0" i="0" dirty="0">
              <a:effectLst/>
              <a:latin typeface="Roboto"/>
            </a:endParaRPr>
          </a:p>
        </p:txBody>
      </p:sp>
      <p:pic>
        <p:nvPicPr>
          <p:cNvPr id="1026" name="Picture 2" descr="https://www.lacavalerie.fr/FR/bandeau-final.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02731" y="3818947"/>
            <a:ext cx="931545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6783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344539965"/>
              </p:ext>
            </p:extLst>
          </p:nvPr>
        </p:nvGraphicFramePr>
        <p:xfrm>
          <a:off x="3920647" y="100215"/>
          <a:ext cx="4033380" cy="6757784"/>
        </p:xfrm>
        <a:graphic>
          <a:graphicData uri="http://schemas.openxmlformats.org/drawingml/2006/table">
            <a:tbl>
              <a:tblPr/>
              <a:tblGrid>
                <a:gridCol w="2016690">
                  <a:extLst>
                    <a:ext uri="{9D8B030D-6E8A-4147-A177-3AD203B41FA5}">
                      <a16:colId xmlns:a16="http://schemas.microsoft.com/office/drawing/2014/main" val="2891388958"/>
                    </a:ext>
                  </a:extLst>
                </a:gridCol>
                <a:gridCol w="2016690">
                  <a:extLst>
                    <a:ext uri="{9D8B030D-6E8A-4147-A177-3AD203B41FA5}">
                      <a16:colId xmlns:a16="http://schemas.microsoft.com/office/drawing/2014/main" val="1196421006"/>
                    </a:ext>
                  </a:extLst>
                </a:gridCol>
              </a:tblGrid>
              <a:tr h="476294">
                <a:tc>
                  <a:txBody>
                    <a:bodyPr/>
                    <a:lstStyle/>
                    <a:p>
                      <a:pPr algn="l"/>
                      <a:r>
                        <a:rPr lang="fr-FR" sz="1600" u="none" strike="noStrike" baseline="30000">
                          <a:solidFill>
                            <a:srgbClr val="0B0080"/>
                          </a:solidFill>
                          <a:effectLst/>
                          <a:hlinkClick r:id="rId2" tooltip="Liste des pays du monde"/>
                        </a:rPr>
                        <a:t>Pays</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 </a:t>
                      </a:r>
                      <a:r>
                        <a:rPr lang="fr-FR" sz="1600" u="none" strike="noStrike">
                          <a:solidFill>
                            <a:srgbClr val="0B0080"/>
                          </a:solidFill>
                          <a:effectLst/>
                          <a:hlinkClick r:id="rId3" tooltip="France"/>
                        </a:rPr>
                        <a:t>France</a:t>
                      </a:r>
                      <a:endParaRPr lang="fr-FR" sz="16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803478444"/>
                  </a:ext>
                </a:extLst>
              </a:tr>
              <a:tr h="476294">
                <a:tc>
                  <a:txBody>
                    <a:bodyPr/>
                    <a:lstStyle/>
                    <a:p>
                      <a:pPr algn="l"/>
                      <a:r>
                        <a:rPr lang="fr-FR" sz="1600" u="sng" baseline="30000">
                          <a:solidFill>
                            <a:srgbClr val="0B0080"/>
                          </a:solidFill>
                          <a:effectLst/>
                          <a:hlinkClick r:id="rId4"/>
                        </a:rPr>
                        <a:t>Région</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5" tooltip="Occitanie (région administrative)"/>
                        </a:rPr>
                        <a:t>Occitanie</a:t>
                      </a:r>
                      <a:endParaRPr lang="fr-FR" sz="16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197419038"/>
                  </a:ext>
                </a:extLst>
              </a:tr>
              <a:tr h="476294">
                <a:tc>
                  <a:txBody>
                    <a:bodyPr/>
                    <a:lstStyle/>
                    <a:p>
                      <a:pPr algn="l"/>
                      <a:r>
                        <a:rPr lang="fr-FR" sz="1600" u="none" strike="noStrike" baseline="30000">
                          <a:solidFill>
                            <a:srgbClr val="0B0080"/>
                          </a:solidFill>
                          <a:effectLst/>
                          <a:hlinkClick r:id="rId6" tooltip="Département français"/>
                        </a:rPr>
                        <a:t>Département</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7" tooltip="Aveyron (département)"/>
                        </a:rPr>
                        <a:t>Aveyron</a:t>
                      </a:r>
                      <a:endParaRPr lang="fr-FR" sz="16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20561900"/>
                  </a:ext>
                </a:extLst>
              </a:tr>
              <a:tr h="476294">
                <a:tc>
                  <a:txBody>
                    <a:bodyPr/>
                    <a:lstStyle/>
                    <a:p>
                      <a:pPr algn="l"/>
                      <a:r>
                        <a:rPr lang="fr-FR" sz="1600" u="none" strike="noStrike" baseline="30000">
                          <a:solidFill>
                            <a:srgbClr val="0B0080"/>
                          </a:solidFill>
                          <a:effectLst/>
                          <a:hlinkClick r:id="rId8" tooltip="Arrondissement français"/>
                        </a:rPr>
                        <a:t>Arrondissement</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9" tooltip="Arrondissement de Millau"/>
                        </a:rPr>
                        <a:t>Millau</a:t>
                      </a:r>
                      <a:endParaRPr lang="fr-FR" sz="16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753504210"/>
                  </a:ext>
                </a:extLst>
              </a:tr>
              <a:tr h="830496">
                <a:tc>
                  <a:txBody>
                    <a:bodyPr/>
                    <a:lstStyle/>
                    <a:p>
                      <a:pPr algn="l"/>
                      <a:r>
                        <a:rPr lang="fr-FR" sz="1600" u="none" strike="noStrike" baseline="30000">
                          <a:solidFill>
                            <a:srgbClr val="0B0080"/>
                          </a:solidFill>
                          <a:effectLst/>
                          <a:hlinkClick r:id="rId10" tooltip="Canton français"/>
                        </a:rPr>
                        <a:t>Canton</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11" tooltip="Canton des Causses-Rougiers"/>
                        </a:rPr>
                        <a:t>Causses-Rougiers</a:t>
                      </a:r>
                      <a:r>
                        <a:rPr lang="fr-FR" sz="1600"/>
                        <a:t/>
                      </a:r>
                      <a:br>
                        <a:rPr lang="fr-FR" sz="1600"/>
                      </a:br>
                      <a:r>
                        <a:rPr lang="fr-FR" sz="1600"/>
                        <a:t>(</a:t>
                      </a:r>
                      <a:r>
                        <a:rPr lang="fr-FR" sz="1600" u="none" strike="noStrike">
                          <a:solidFill>
                            <a:srgbClr val="0B0080"/>
                          </a:solidFill>
                          <a:effectLst/>
                          <a:hlinkClick r:id="rId12" tooltip="Bureau centralisateur"/>
                        </a:rPr>
                        <a:t>bureau centralisateur</a:t>
                      </a:r>
                      <a:r>
                        <a:rPr lang="fr-FR" sz="1600"/>
                        <a:t>)</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53905162"/>
                  </a:ext>
                </a:extLst>
              </a:tr>
              <a:tr h="830496">
                <a:tc>
                  <a:txBody>
                    <a:bodyPr/>
                    <a:lstStyle/>
                    <a:p>
                      <a:pPr algn="l"/>
                      <a:r>
                        <a:rPr lang="fr-FR" sz="1600" u="none" strike="noStrike" baseline="30000">
                          <a:solidFill>
                            <a:srgbClr val="0B0080"/>
                          </a:solidFill>
                          <a:effectLst/>
                          <a:hlinkClick r:id="rId13" tooltip="Intercommunalité en France"/>
                        </a:rPr>
                        <a:t>Intercommunalité</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14" tooltip="Communauté de communes Larzac et Vallées"/>
                        </a:rPr>
                        <a:t>Communauté de communes Larzac et Vallées</a:t>
                      </a:r>
                      <a:endParaRPr lang="fr-FR" sz="16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151379589"/>
                  </a:ext>
                </a:extLst>
              </a:tr>
              <a:tr h="830496">
                <a:tc>
                  <a:txBody>
                    <a:bodyPr/>
                    <a:lstStyle/>
                    <a:p>
                      <a:pPr algn="l"/>
                      <a:r>
                        <a:rPr lang="fr-FR" sz="1600" u="none" strike="noStrike" baseline="30000" dirty="0">
                          <a:solidFill>
                            <a:srgbClr val="0B0080"/>
                          </a:solidFill>
                          <a:effectLst/>
                          <a:hlinkClick r:id="rId15" tooltip="Maire (France)"/>
                        </a:rPr>
                        <a:t>Maire</a:t>
                      </a:r>
                      <a:r>
                        <a:rPr lang="fr-FR" sz="1600" baseline="30000" dirty="0">
                          <a:effectLst/>
                        </a:rPr>
                        <a:t> </a:t>
                      </a:r>
                      <a:br>
                        <a:rPr lang="fr-FR" sz="1600" baseline="30000" dirty="0">
                          <a:effectLst/>
                        </a:rPr>
                      </a:br>
                      <a:r>
                        <a:rPr lang="fr-FR" sz="1600" u="none" strike="noStrike" baseline="30000" dirty="0">
                          <a:solidFill>
                            <a:srgbClr val="0B0080"/>
                          </a:solidFill>
                          <a:effectLst/>
                          <a:hlinkClick r:id="rId16" tooltip="Mandat politique"/>
                        </a:rPr>
                        <a:t>Mandat</a:t>
                      </a:r>
                      <a:endParaRPr lang="fr-FR" sz="1600" baseline="30000" dirty="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François Rodriguez </a:t>
                      </a:r>
                      <a:br>
                        <a:rPr lang="fr-FR" sz="1600"/>
                      </a:br>
                      <a:r>
                        <a:rPr lang="fr-FR" sz="1600"/>
                        <a:t>2015-2020</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711426145"/>
                  </a:ext>
                </a:extLst>
              </a:tr>
              <a:tr h="476294">
                <a:tc>
                  <a:txBody>
                    <a:bodyPr/>
                    <a:lstStyle/>
                    <a:p>
                      <a:pPr algn="l"/>
                      <a:r>
                        <a:rPr lang="fr-FR" sz="1600" u="none" strike="noStrike" baseline="30000">
                          <a:solidFill>
                            <a:srgbClr val="0B0080"/>
                          </a:solidFill>
                          <a:effectLst/>
                          <a:hlinkClick r:id="rId17" tooltip="Code postal en France"/>
                        </a:rPr>
                        <a:t>Code postal</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12230</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691552585"/>
                  </a:ext>
                </a:extLst>
              </a:tr>
              <a:tr h="476294">
                <a:tc>
                  <a:txBody>
                    <a:bodyPr/>
                    <a:lstStyle/>
                    <a:p>
                      <a:pPr algn="l"/>
                      <a:r>
                        <a:rPr lang="fr-FR" sz="1600" u="none" strike="noStrike" baseline="30000">
                          <a:solidFill>
                            <a:srgbClr val="0B0080"/>
                          </a:solidFill>
                          <a:effectLst/>
                          <a:hlinkClick r:id="rId18" tooltip="Code officiel géographique"/>
                        </a:rPr>
                        <a:t>Code commune</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12063</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61183924"/>
                  </a:ext>
                </a:extLst>
              </a:tr>
              <a:tr h="337877">
                <a:tc gridSpan="2">
                  <a:txBody>
                    <a:bodyPr/>
                    <a:lstStyle/>
                    <a:p>
                      <a:pPr algn="ctr"/>
                      <a:r>
                        <a:rPr lang="fr-FR" sz="1600" baseline="30000">
                          <a:solidFill>
                            <a:srgbClr val="000000"/>
                          </a:solidFill>
                          <a:effectLst/>
                        </a:rPr>
                        <a:t>Démographie</a:t>
                      </a:r>
                    </a:p>
                  </a:txBody>
                  <a:tcPr marL="21888" marR="21888" marT="21888" marB="2188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603227354"/>
                  </a:ext>
                </a:extLst>
              </a:tr>
              <a:tr h="476294">
                <a:tc>
                  <a:txBody>
                    <a:bodyPr/>
                    <a:lstStyle/>
                    <a:p>
                      <a:pPr algn="l"/>
                      <a:r>
                        <a:rPr lang="fr-FR" sz="1600" u="none" strike="noStrike" baseline="30000">
                          <a:solidFill>
                            <a:srgbClr val="0B0080"/>
                          </a:solidFill>
                          <a:effectLst/>
                          <a:hlinkClick r:id="rId19" tooltip="Gentilé"/>
                        </a:rPr>
                        <a:t>Gentilé</a:t>
                      </a:r>
                      <a:endParaRPr lang="fr-FR" sz="16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Cavalerien(ne)</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885591491"/>
                  </a:ext>
                </a:extLst>
              </a:tr>
              <a:tr h="594361">
                <a:tc>
                  <a:txBody>
                    <a:bodyPr/>
                    <a:lstStyle/>
                    <a:p>
                      <a:pPr algn="l"/>
                      <a:r>
                        <a:rPr lang="fr-FR" sz="1600" u="none" strike="noStrike" baseline="30000" dirty="0">
                          <a:solidFill>
                            <a:srgbClr val="0B0080"/>
                          </a:solidFill>
                          <a:effectLst/>
                          <a:hlinkClick r:id="rId20" tooltip="Chiffres de population de la France"/>
                        </a:rPr>
                        <a:t>Population</a:t>
                      </a:r>
                      <a:br>
                        <a:rPr lang="fr-FR" sz="1600" u="none" strike="noStrike" baseline="30000" dirty="0">
                          <a:solidFill>
                            <a:srgbClr val="0B0080"/>
                          </a:solidFill>
                          <a:effectLst/>
                          <a:hlinkClick r:id="rId20" tooltip="Chiffres de population de la France"/>
                        </a:rPr>
                      </a:br>
                      <a:r>
                        <a:rPr lang="fr-FR" sz="1600" u="none" strike="noStrike" baseline="30000" dirty="0">
                          <a:solidFill>
                            <a:srgbClr val="0B0080"/>
                          </a:solidFill>
                          <a:effectLst/>
                          <a:hlinkClick r:id="rId20" tooltip="Chiffres de population de la France"/>
                        </a:rPr>
                        <a:t>municipale</a:t>
                      </a:r>
                      <a:endParaRPr lang="fr-FR" sz="1600" baseline="30000" dirty="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1 075 hab. (2016 )</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094062882"/>
                  </a:ext>
                </a:extLst>
              </a:tr>
            </a:tbl>
          </a:graphicData>
        </a:graphic>
      </p:graphicFrame>
      <p:sp>
        <p:nvSpPr>
          <p:cNvPr id="3" name="Rectangle 2"/>
          <p:cNvSpPr/>
          <p:nvPr/>
        </p:nvSpPr>
        <p:spPr>
          <a:xfrm>
            <a:off x="964937" y="213035"/>
            <a:ext cx="1544012" cy="369332"/>
          </a:xfrm>
          <a:prstGeom prst="rect">
            <a:avLst/>
          </a:prstGeom>
        </p:spPr>
        <p:txBody>
          <a:bodyPr wrap="none">
            <a:spAutoFit/>
          </a:bodyPr>
          <a:lstStyle/>
          <a:p>
            <a:r>
              <a:rPr lang="fr-FR" b="1" dirty="0">
                <a:solidFill>
                  <a:srgbClr val="000000"/>
                </a:solidFill>
                <a:latin typeface="Arial" panose="020B0604020202020204" pitchFamily="34" charset="0"/>
              </a:rPr>
              <a:t>La Cavalerie</a:t>
            </a:r>
            <a:endParaRPr lang="fr-FR" dirty="0"/>
          </a:p>
        </p:txBody>
      </p:sp>
      <p:sp>
        <p:nvSpPr>
          <p:cNvPr id="4" name="Rectangle 3"/>
          <p:cNvSpPr/>
          <p:nvPr/>
        </p:nvSpPr>
        <p:spPr>
          <a:xfrm>
            <a:off x="8467594" y="2892894"/>
            <a:ext cx="3461359" cy="1200329"/>
          </a:xfrm>
          <a:prstGeom prst="rect">
            <a:avLst/>
          </a:prstGeom>
        </p:spPr>
        <p:txBody>
          <a:bodyPr wrap="square">
            <a:spAutoFit/>
          </a:bodyPr>
          <a:lstStyle/>
          <a:p>
            <a:r>
              <a:rPr lang="fr-FR" dirty="0">
                <a:solidFill>
                  <a:srgbClr val="222222"/>
                </a:solidFill>
                <a:latin typeface="arial" panose="020B0604020202020204" pitchFamily="34" charset="0"/>
              </a:rPr>
              <a:t>La Cavalerie est une commune française, située dans le département de l'Aveyron en région Occitanie.</a:t>
            </a:r>
            <a:endParaRPr lang="fr-FR" dirty="0"/>
          </a:p>
        </p:txBody>
      </p:sp>
      <p:pic>
        <p:nvPicPr>
          <p:cNvPr id="7" name="Picture 2" descr="https://www.lacavalerie.fr/FR/Logo-Conservatoire-3.png"/>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8655484" y="4722312"/>
            <a:ext cx="3068877" cy="1916483"/>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https://www.lacavalerie.fr/FR/Logo-Haut-105.png"/>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578502" y="964506"/>
            <a:ext cx="2316881" cy="205426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73477" y="3730710"/>
            <a:ext cx="3446961" cy="2031325"/>
          </a:xfrm>
          <a:prstGeom prst="rect">
            <a:avLst/>
          </a:prstGeom>
        </p:spPr>
        <p:txBody>
          <a:bodyPr wrap="square">
            <a:spAutoFit/>
          </a:bodyPr>
          <a:lstStyle/>
          <a:p>
            <a:r>
              <a:rPr lang="fr-FR" b="1" i="1" dirty="0" smtClean="0">
                <a:solidFill>
                  <a:srgbClr val="303031"/>
                </a:solidFill>
                <a:latin typeface="Roboto"/>
              </a:rPr>
              <a:t>Au </a:t>
            </a:r>
            <a:r>
              <a:rPr lang="fr-FR" b="1" i="1" dirty="0" err="1">
                <a:solidFill>
                  <a:srgbClr val="303031"/>
                </a:solidFill>
                <a:latin typeface="Roboto"/>
              </a:rPr>
              <a:t>coeur</a:t>
            </a:r>
            <a:r>
              <a:rPr lang="fr-FR" b="1" i="1" dirty="0">
                <a:solidFill>
                  <a:srgbClr val="303031"/>
                </a:solidFill>
                <a:latin typeface="Roboto"/>
              </a:rPr>
              <a:t> du Larzac, dans le Parc Naturel Régional des Grands Causses, se dresse La Cavalerie, ancienne Commanderie Templière édifiée par les moines soldats au XIIe siècle.</a:t>
            </a:r>
            <a:endParaRPr lang="fr-FR" dirty="0"/>
          </a:p>
        </p:txBody>
      </p:sp>
      <p:pic>
        <p:nvPicPr>
          <p:cNvPr id="10" name="Image 9"/>
          <p:cNvPicPr>
            <a:picLocks noChangeAspect="1"/>
          </p:cNvPicPr>
          <p:nvPr/>
        </p:nvPicPr>
        <p:blipFill>
          <a:blip r:embed="rId23">
            <a:extLst>
              <a:ext uri="{28A0092B-C50C-407E-A947-70E740481C1C}">
                <a14:useLocalDpi xmlns:a14="http://schemas.microsoft.com/office/drawing/2010/main"/>
              </a:ext>
            </a:extLst>
          </a:blip>
          <a:stretch>
            <a:fillRect/>
          </a:stretch>
        </p:blipFill>
        <p:spPr>
          <a:xfrm>
            <a:off x="9199258" y="213035"/>
            <a:ext cx="2337213" cy="2532043"/>
          </a:xfrm>
          <a:prstGeom prst="rect">
            <a:avLst/>
          </a:prstGeom>
        </p:spPr>
      </p:pic>
    </p:spTree>
    <p:extLst>
      <p:ext uri="{BB962C8B-B14F-4D97-AF65-F5344CB8AC3E}">
        <p14:creationId xmlns:p14="http://schemas.microsoft.com/office/powerpoint/2010/main" val="9109809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3009948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ZoneTexte 3"/>
          <p:cNvSpPr txBox="1"/>
          <p:nvPr/>
        </p:nvSpPr>
        <p:spPr>
          <a:xfrm>
            <a:off x="5661764" y="526093"/>
            <a:ext cx="1653436" cy="369332"/>
          </a:xfrm>
          <a:prstGeom prst="rect">
            <a:avLst/>
          </a:prstGeom>
          <a:noFill/>
        </p:spPr>
        <p:txBody>
          <a:bodyPr wrap="square" rtlCol="0">
            <a:spAutoFit/>
          </a:bodyPr>
          <a:lstStyle/>
          <a:p>
            <a:r>
              <a:rPr lang="fr-FR" dirty="0" smtClean="0"/>
              <a:t>Mairie</a:t>
            </a:r>
            <a:endParaRPr lang="fr-FR" dirty="0"/>
          </a:p>
        </p:txBody>
      </p:sp>
    </p:spTree>
    <p:extLst>
      <p:ext uri="{BB962C8B-B14F-4D97-AF65-F5344CB8AC3E}">
        <p14:creationId xmlns:p14="http://schemas.microsoft.com/office/powerpoint/2010/main" val="21455593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4822521" cy="6858000"/>
          </a:xfrm>
          <a:prstGeom prst="rect">
            <a:avLst/>
          </a:prstGeom>
        </p:spPr>
      </p:pic>
      <p:pic>
        <p:nvPicPr>
          <p:cNvPr id="3" name="Image 2"/>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l="15519"/>
          <a:stretch/>
        </p:blipFill>
        <p:spPr>
          <a:xfrm>
            <a:off x="4997885" y="0"/>
            <a:ext cx="7194115" cy="6858000"/>
          </a:xfrm>
          <a:prstGeom prst="rect">
            <a:avLst/>
          </a:prstGeom>
        </p:spPr>
      </p:pic>
    </p:spTree>
    <p:extLst>
      <p:ext uri="{BB962C8B-B14F-4D97-AF65-F5344CB8AC3E}">
        <p14:creationId xmlns:p14="http://schemas.microsoft.com/office/powerpoint/2010/main" val="2087454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Rectangle 2"/>
          <p:cNvSpPr/>
          <p:nvPr/>
        </p:nvSpPr>
        <p:spPr>
          <a:xfrm>
            <a:off x="204591" y="223422"/>
            <a:ext cx="6096000" cy="1200329"/>
          </a:xfrm>
          <a:prstGeom prst="rect">
            <a:avLst/>
          </a:prstGeom>
        </p:spPr>
        <p:txBody>
          <a:bodyPr>
            <a:spAutoFit/>
          </a:bodyPr>
          <a:lstStyle/>
          <a:p>
            <a:r>
              <a:rPr lang="fr-FR" dirty="0">
                <a:solidFill>
                  <a:schemeClr val="bg1"/>
                </a:solidFill>
                <a:latin typeface="helvetica" panose="020B0604020202020204" pitchFamily="34" charset="0"/>
              </a:rPr>
              <a:t>Les Templiers y ont développé un village que les Hospitaliers ont entouré d'une enceinte, en grande partie conservée aujourd'hui</a:t>
            </a:r>
            <a:r>
              <a:rPr lang="fr-FR" dirty="0"/>
              <a:t/>
            </a:r>
            <a:br>
              <a:rPr lang="fr-FR" dirty="0"/>
            </a:br>
            <a:endParaRPr lang="fr-FR" dirty="0"/>
          </a:p>
        </p:txBody>
      </p:sp>
    </p:spTree>
    <p:extLst>
      <p:ext uri="{BB962C8B-B14F-4D97-AF65-F5344CB8AC3E}">
        <p14:creationId xmlns:p14="http://schemas.microsoft.com/office/powerpoint/2010/main" val="39394507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7999"/>
          </a:xfrm>
          <a:prstGeom prst="rect">
            <a:avLst/>
          </a:prstGeom>
        </p:spPr>
      </p:pic>
      <p:sp>
        <p:nvSpPr>
          <p:cNvPr id="3" name="Rectangle 2"/>
          <p:cNvSpPr/>
          <p:nvPr/>
        </p:nvSpPr>
        <p:spPr>
          <a:xfrm>
            <a:off x="317326" y="724464"/>
            <a:ext cx="5344438" cy="1200329"/>
          </a:xfrm>
          <a:prstGeom prst="rect">
            <a:avLst/>
          </a:prstGeom>
        </p:spPr>
        <p:txBody>
          <a:bodyPr wrap="square">
            <a:spAutoFit/>
          </a:bodyPr>
          <a:lstStyle/>
          <a:p>
            <a:r>
              <a:rPr lang="fr-FR" b="1" dirty="0">
                <a:solidFill>
                  <a:schemeClr val="bg1"/>
                </a:solidFill>
                <a:latin typeface="helvetica" panose="020B0604020202020204" pitchFamily="34" charset="0"/>
              </a:rPr>
              <a:t>Les remparts restaurés de la Cavalerie. A l'intérieur de l'enceinte des maisons du XVème et des hôtels particuliers du XVIIème siècle</a:t>
            </a:r>
            <a:r>
              <a:rPr lang="fr-FR" dirty="0"/>
              <a:t/>
            </a:r>
            <a:br>
              <a:rPr lang="fr-FR" dirty="0"/>
            </a:br>
            <a:endParaRPr lang="fr-FR" dirty="0"/>
          </a:p>
        </p:txBody>
      </p:sp>
    </p:spTree>
    <p:extLst>
      <p:ext uri="{BB962C8B-B14F-4D97-AF65-F5344CB8AC3E}">
        <p14:creationId xmlns:p14="http://schemas.microsoft.com/office/powerpoint/2010/main" val="1572856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4560324" y="5524071"/>
            <a:ext cx="2219582" cy="369332"/>
          </a:xfrm>
          <a:prstGeom prst="rect">
            <a:avLst/>
          </a:prstGeom>
        </p:spPr>
        <p:txBody>
          <a:bodyPr wrap="none">
            <a:spAutoFit/>
          </a:bodyPr>
          <a:lstStyle/>
          <a:p>
            <a:r>
              <a:rPr lang="fr-FR" dirty="0">
                <a:solidFill>
                  <a:srgbClr val="000000"/>
                </a:solidFill>
                <a:latin typeface="Arial" panose="020B0604020202020204" pitchFamily="34" charset="0"/>
              </a:rPr>
              <a:t>place des Templiers</a:t>
            </a:r>
            <a:endParaRPr lang="fr-FR" dirty="0"/>
          </a:p>
        </p:txBody>
      </p:sp>
    </p:spTree>
    <p:extLst>
      <p:ext uri="{BB962C8B-B14F-4D97-AF65-F5344CB8AC3E}">
        <p14:creationId xmlns:p14="http://schemas.microsoft.com/office/powerpoint/2010/main" val="5548829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6075123"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63015" y="0"/>
            <a:ext cx="5928986" cy="6858000"/>
          </a:xfrm>
          <a:prstGeom prst="rect">
            <a:avLst/>
          </a:prstGeom>
        </p:spPr>
      </p:pic>
    </p:spTree>
    <p:extLst>
      <p:ext uri="{BB962C8B-B14F-4D97-AF65-F5344CB8AC3E}">
        <p14:creationId xmlns:p14="http://schemas.microsoft.com/office/powerpoint/2010/main" val="22788408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6175332"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63222" y="0"/>
            <a:ext cx="5828778" cy="6858000"/>
          </a:xfrm>
          <a:prstGeom prst="rect">
            <a:avLst/>
          </a:prstGeom>
        </p:spPr>
      </p:pic>
    </p:spTree>
    <p:extLst>
      <p:ext uri="{BB962C8B-B14F-4D97-AF65-F5344CB8AC3E}">
        <p14:creationId xmlns:p14="http://schemas.microsoft.com/office/powerpoint/2010/main" val="1908409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1503604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09168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6475616"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08619" y="0"/>
            <a:ext cx="5583382" cy="6858000"/>
          </a:xfrm>
          <a:prstGeom prst="rect">
            <a:avLst/>
          </a:prstGeom>
        </p:spPr>
      </p:pic>
      <p:sp>
        <p:nvSpPr>
          <p:cNvPr id="4" name="Rectangle 3"/>
          <p:cNvSpPr/>
          <p:nvPr/>
        </p:nvSpPr>
        <p:spPr>
          <a:xfrm>
            <a:off x="4260596" y="336157"/>
            <a:ext cx="4430038" cy="646331"/>
          </a:xfrm>
          <a:prstGeom prst="rect">
            <a:avLst/>
          </a:prstGeom>
        </p:spPr>
        <p:txBody>
          <a:bodyPr wrap="square">
            <a:spAutoFit/>
          </a:bodyPr>
          <a:lstStyle/>
          <a:p>
            <a:r>
              <a:rPr lang="fr-FR" b="1" dirty="0">
                <a:solidFill>
                  <a:srgbClr val="000000"/>
                </a:solidFill>
                <a:latin typeface="Arial" panose="020B0604020202020204" pitchFamily="34" charset="0"/>
              </a:rPr>
              <a:t>Église </a:t>
            </a:r>
            <a:r>
              <a:rPr lang="fr-FR" b="1" dirty="0" smtClean="0">
                <a:solidFill>
                  <a:srgbClr val="000000"/>
                </a:solidFill>
                <a:latin typeface="Arial" panose="020B0604020202020204" pitchFamily="34" charset="0"/>
              </a:rPr>
              <a:t>Notre-Dame-de-l 'Assomption</a:t>
            </a:r>
            <a:r>
              <a:rPr lang="fr-FR" dirty="0" smtClean="0">
                <a:solidFill>
                  <a:srgbClr val="54595D"/>
                </a:solidFill>
                <a:latin typeface="Arial" panose="020B0604020202020204" pitchFamily="34" charset="0"/>
              </a:rPr>
              <a:t>[</a:t>
            </a:r>
            <a:r>
              <a:rPr lang="fr-FR" dirty="0">
                <a:solidFill>
                  <a:srgbClr val="0B0080"/>
                </a:solidFill>
                <a:latin typeface="Arial" panose="020B0604020202020204" pitchFamily="34" charset="0"/>
                <a:hlinkClick r:id="rId4"/>
              </a:rPr>
              <a:t/>
            </a:r>
            <a:br>
              <a:rPr lang="fr-FR" dirty="0">
                <a:solidFill>
                  <a:srgbClr val="0B0080"/>
                </a:solidFill>
                <a:latin typeface="Arial" panose="020B0604020202020204" pitchFamily="34" charset="0"/>
                <a:hlinkClick r:id="rId4"/>
              </a:rPr>
            </a:br>
            <a:endParaRPr lang="fr-FR" dirty="0"/>
          </a:p>
        </p:txBody>
      </p:sp>
    </p:spTree>
    <p:extLst>
      <p:ext uri="{BB962C8B-B14F-4D97-AF65-F5344CB8AC3E}">
        <p14:creationId xmlns:p14="http://schemas.microsoft.com/office/powerpoint/2010/main" val="23071288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Cavalerie-Vaisseau de l'Ã©glise-30120623.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1291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16 1017 : L AVEYRON ILLUSTREE LA CAVALERIE LES REMPARTS - La Cavalerie"/>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0"/>
            <a:ext cx="12192000" cy="6751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7817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0"/>
            <a:ext cx="12192000" cy="6858000"/>
          </a:xfrm>
          <a:prstGeom prst="rect">
            <a:avLst/>
          </a:prstGeom>
        </p:spPr>
      </p:pic>
    </p:spTree>
    <p:extLst>
      <p:ext uri="{BB962C8B-B14F-4D97-AF65-F5344CB8AC3E}">
        <p14:creationId xmlns:p14="http://schemas.microsoft.com/office/powerpoint/2010/main" val="31589846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ZoneTexte 2"/>
          <p:cNvSpPr txBox="1"/>
          <p:nvPr/>
        </p:nvSpPr>
        <p:spPr>
          <a:xfrm>
            <a:off x="6012493" y="688932"/>
            <a:ext cx="2993721" cy="369332"/>
          </a:xfrm>
          <a:prstGeom prst="rect">
            <a:avLst/>
          </a:prstGeom>
          <a:noFill/>
        </p:spPr>
        <p:txBody>
          <a:bodyPr wrap="square" rtlCol="0">
            <a:spAutoFit/>
          </a:bodyPr>
          <a:lstStyle/>
          <a:p>
            <a:r>
              <a:rPr lang="fr-FR" dirty="0" smtClean="0"/>
              <a:t>Lou </a:t>
            </a:r>
            <a:r>
              <a:rPr lang="fr-FR" dirty="0" err="1" smtClean="0"/>
              <a:t>portalou</a:t>
            </a:r>
            <a:endParaRPr lang="fr-FR" dirty="0"/>
          </a:p>
        </p:txBody>
      </p:sp>
    </p:spTree>
    <p:extLst>
      <p:ext uri="{BB962C8B-B14F-4D97-AF65-F5344CB8AC3E}">
        <p14:creationId xmlns:p14="http://schemas.microsoft.com/office/powerpoint/2010/main" val="14601079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384" y="13671"/>
            <a:ext cx="6605391" cy="6858000"/>
          </a:xfrm>
          <a:prstGeom prst="rect">
            <a:avLst/>
          </a:prstGeom>
        </p:spPr>
      </p:pic>
      <p:pic>
        <p:nvPicPr>
          <p:cNvPr id="3074" name="Picture 2" descr="https://www.lacavalerie.fr/IMGARCHI/020-Lavogn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638795" y="13670"/>
            <a:ext cx="5553205" cy="68443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3671"/>
            <a:ext cx="6501007" cy="2308324"/>
          </a:xfrm>
          <a:prstGeom prst="rect">
            <a:avLst/>
          </a:prstGeom>
        </p:spPr>
        <p:txBody>
          <a:bodyPr wrap="square">
            <a:spAutoFit/>
          </a:bodyPr>
          <a:lstStyle/>
          <a:p>
            <a:r>
              <a:rPr lang="fr-FR" b="1" dirty="0"/>
              <a:t>La collecte de l’eau a toujours été un défi pour les populations vivant sur les Grands causses. La surface des plateaux absorbe les pluies sans jamais vraiment les retenir, malgré leur abondance au printemps et en </a:t>
            </a:r>
            <a:r>
              <a:rPr lang="fr-FR" b="1" dirty="0">
                <a:latin typeface="Calibri" panose="020F0502020204030204" pitchFamily="34" charset="0"/>
                <a:cs typeface="Calibri" panose="020F0502020204030204" pitchFamily="34" charset="0"/>
              </a:rPr>
              <a:t>automne, d’où la nécessité de les conserver</a:t>
            </a:r>
            <a:r>
              <a:rPr lang="fr-FR" b="1" dirty="0" smtClean="0">
                <a:latin typeface="Calibri" panose="020F0502020204030204" pitchFamily="34" charset="0"/>
                <a:cs typeface="Calibri" panose="020F0502020204030204" pitchFamily="34" charset="0"/>
              </a:rPr>
              <a:t>.</a:t>
            </a:r>
          </a:p>
          <a:p>
            <a:r>
              <a:rPr lang="fr-FR" b="1" dirty="0" smtClean="0">
                <a:latin typeface="Calibri" panose="020F0502020204030204" pitchFamily="34" charset="0"/>
                <a:cs typeface="Calibri" panose="020F0502020204030204" pitchFamily="34" charset="0"/>
              </a:rPr>
              <a:t>De </a:t>
            </a:r>
            <a:r>
              <a:rPr lang="fr-FR" b="1" dirty="0">
                <a:latin typeface="Calibri" panose="020F0502020204030204" pitchFamily="34" charset="0"/>
                <a:cs typeface="Calibri" panose="020F0502020204030204" pitchFamily="34" charset="0"/>
              </a:rPr>
              <a:t>la même manière, les troupeaux s’abreuvaient dans des </a:t>
            </a:r>
            <a:r>
              <a:rPr lang="fr-FR" b="1" i="1" dirty="0">
                <a:latin typeface="Calibri" panose="020F0502020204030204" pitchFamily="34" charset="0"/>
                <a:cs typeface="Calibri" panose="020F0502020204030204" pitchFamily="34" charset="0"/>
              </a:rPr>
              <a:t>« </a:t>
            </a:r>
            <a:r>
              <a:rPr lang="fr-FR" b="1" i="1" dirty="0" err="1">
                <a:latin typeface="Calibri" panose="020F0502020204030204" pitchFamily="34" charset="0"/>
                <a:cs typeface="Calibri" panose="020F0502020204030204" pitchFamily="34" charset="0"/>
              </a:rPr>
              <a:t>lavognes</a:t>
            </a:r>
            <a:r>
              <a:rPr lang="fr-FR" b="1" i="1" dirty="0">
                <a:latin typeface="Calibri" panose="020F0502020204030204" pitchFamily="34" charset="0"/>
                <a:cs typeface="Calibri" panose="020F0502020204030204" pitchFamily="34" charset="0"/>
              </a:rPr>
              <a:t> »,</a:t>
            </a:r>
            <a:r>
              <a:rPr lang="fr-FR" b="1" dirty="0">
                <a:latin typeface="Calibri" panose="020F0502020204030204" pitchFamily="34" charset="0"/>
                <a:cs typeface="Calibri" panose="020F0502020204030204" pitchFamily="34" charset="0"/>
              </a:rPr>
              <a:t> sorte de cuvette dont le fond est en argile, et les bords en pente douce et dallée.</a:t>
            </a:r>
          </a:p>
        </p:txBody>
      </p:sp>
      <p:sp>
        <p:nvSpPr>
          <p:cNvPr id="4" name="Rectangle 3"/>
          <p:cNvSpPr/>
          <p:nvPr/>
        </p:nvSpPr>
        <p:spPr>
          <a:xfrm>
            <a:off x="6638795" y="5559510"/>
            <a:ext cx="5553205" cy="1200329"/>
          </a:xfrm>
          <a:prstGeom prst="rect">
            <a:avLst/>
          </a:prstGeom>
        </p:spPr>
        <p:txBody>
          <a:bodyPr wrap="square">
            <a:spAutoFit/>
          </a:bodyPr>
          <a:lstStyle/>
          <a:p>
            <a:r>
              <a:rPr lang="fr-FR" dirty="0">
                <a:solidFill>
                  <a:srgbClr val="222222"/>
                </a:solidFill>
                <a:latin typeface="Arial" panose="020B0604020202020204" pitchFamily="34" charset="0"/>
              </a:rPr>
              <a:t> Les </a:t>
            </a:r>
            <a:r>
              <a:rPr lang="fr-FR" i="1" dirty="0" err="1">
                <a:solidFill>
                  <a:srgbClr val="0B0080"/>
                </a:solidFill>
                <a:latin typeface="Arial" panose="020B0604020202020204" pitchFamily="34" charset="0"/>
                <a:hlinkClick r:id="rId4" tooltip="Lavogne"/>
              </a:rPr>
              <a:t>lavognes</a:t>
            </a:r>
            <a:r>
              <a:rPr lang="fr-FR" dirty="0">
                <a:solidFill>
                  <a:srgbClr val="222222"/>
                </a:solidFill>
                <a:latin typeface="Arial" panose="020B0604020202020204" pitchFamily="34" charset="0"/>
              </a:rPr>
              <a:t> servent usuellement aux agriculteurs à récupérer l'eau de pluie pour la boisson du bétail. Beaucoup de ces aménagements de pierre ont perdu de leur efficacité car délaissés aujourd'hui.</a:t>
            </a:r>
            <a:endParaRPr lang="fr-FR" dirty="0"/>
          </a:p>
        </p:txBody>
      </p:sp>
    </p:spTree>
    <p:extLst>
      <p:ext uri="{BB962C8B-B14F-4D97-AF65-F5344CB8AC3E}">
        <p14:creationId xmlns:p14="http://schemas.microsoft.com/office/powerpoint/2010/main" val="35781983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70751" y="0"/>
            <a:ext cx="8221249" cy="6858000"/>
          </a:xfrm>
          <a:prstGeom prst="rect">
            <a:avLst/>
          </a:prstGeom>
        </p:spPr>
      </p:pic>
      <p:sp>
        <p:nvSpPr>
          <p:cNvPr id="3" name="Rectangle 2"/>
          <p:cNvSpPr/>
          <p:nvPr/>
        </p:nvSpPr>
        <p:spPr>
          <a:xfrm>
            <a:off x="229644" y="1525415"/>
            <a:ext cx="3640898" cy="4247317"/>
          </a:xfrm>
          <a:prstGeom prst="rect">
            <a:avLst/>
          </a:prstGeom>
        </p:spPr>
        <p:txBody>
          <a:bodyPr wrap="square">
            <a:spAutoFit/>
          </a:bodyPr>
          <a:lstStyle/>
          <a:p>
            <a:r>
              <a:rPr lang="fr-FR" dirty="0"/>
              <a:t>Les </a:t>
            </a:r>
            <a:r>
              <a:rPr lang="fr-FR" i="1" dirty="0" err="1"/>
              <a:t>jasses</a:t>
            </a:r>
            <a:r>
              <a:rPr lang="fr-FR" dirty="0"/>
              <a:t> (de l’occitan </a:t>
            </a:r>
            <a:r>
              <a:rPr lang="fr-FR" i="1" dirty="0" err="1"/>
              <a:t>jassia</a:t>
            </a:r>
            <a:r>
              <a:rPr lang="fr-FR" i="1" dirty="0"/>
              <a:t>)</a:t>
            </a:r>
            <a:r>
              <a:rPr lang="fr-FR" dirty="0"/>
              <a:t> sont des bergeries anciennes utilisées par les éleveurs pour abriter leur troupeau. Beaucoup de ces bâtiments de pierre sont affectés à d'autres fonction aujourd'hui.</a:t>
            </a:r>
          </a:p>
          <a:p>
            <a:r>
              <a:rPr lang="fr-FR" dirty="0" smtClean="0"/>
              <a:t>on </a:t>
            </a:r>
            <a:r>
              <a:rPr lang="fr-FR" dirty="0"/>
              <a:t>construisait des bergeries, appelées </a:t>
            </a:r>
            <a:r>
              <a:rPr lang="fr-FR" i="1" dirty="0"/>
              <a:t>« </a:t>
            </a:r>
            <a:r>
              <a:rPr lang="fr-FR" i="1" dirty="0" err="1"/>
              <a:t>jasses</a:t>
            </a:r>
            <a:r>
              <a:rPr lang="fr-FR" i="1" dirty="0"/>
              <a:t> »</a:t>
            </a:r>
            <a:r>
              <a:rPr lang="fr-FR" dirty="0"/>
              <a:t> pour abriter les troupeaux. Les fenêtres sont très étroites et donc  inaccessibles aux loups, nombreux sur le causse au milieu du XIXème siècle</a:t>
            </a:r>
            <a:r>
              <a:rPr lang="fr-FR" dirty="0" smtClean="0"/>
              <a:t>.</a:t>
            </a:r>
            <a:r>
              <a:rPr lang="fr-FR" dirty="0"/>
              <a:t> </a:t>
            </a:r>
          </a:p>
        </p:txBody>
      </p:sp>
    </p:spTree>
    <p:extLst>
      <p:ext uri="{BB962C8B-B14F-4D97-AF65-F5344CB8AC3E}">
        <p14:creationId xmlns:p14="http://schemas.microsoft.com/office/powerpoint/2010/main" val="3271086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12191999" cy="6858000"/>
          </a:xfrm>
          <a:prstGeom prst="rect">
            <a:avLst/>
          </a:prstGeom>
        </p:spPr>
      </p:pic>
      <p:sp>
        <p:nvSpPr>
          <p:cNvPr id="3" name="ZoneTexte 2"/>
          <p:cNvSpPr txBox="1"/>
          <p:nvPr/>
        </p:nvSpPr>
        <p:spPr>
          <a:xfrm>
            <a:off x="3519813" y="388307"/>
            <a:ext cx="6125227" cy="369332"/>
          </a:xfrm>
          <a:prstGeom prst="rect">
            <a:avLst/>
          </a:prstGeom>
          <a:noFill/>
        </p:spPr>
        <p:txBody>
          <a:bodyPr wrap="square" rtlCol="0">
            <a:spAutoFit/>
          </a:bodyPr>
          <a:lstStyle/>
          <a:p>
            <a:r>
              <a:rPr lang="fr-FR" b="1" dirty="0"/>
              <a:t>Espace Robert </a:t>
            </a:r>
            <a:r>
              <a:rPr lang="fr-FR" b="1" dirty="0" smtClean="0"/>
              <a:t>Muret </a:t>
            </a:r>
            <a:r>
              <a:rPr lang="fr-FR" dirty="0" smtClean="0"/>
              <a:t>la Cavalerie Aveyron</a:t>
            </a:r>
            <a:endParaRPr lang="fr-FR" dirty="0"/>
          </a:p>
        </p:txBody>
      </p:sp>
    </p:spTree>
    <p:extLst>
      <p:ext uri="{BB962C8B-B14F-4D97-AF65-F5344CB8AC3E}">
        <p14:creationId xmlns:p14="http://schemas.microsoft.com/office/powerpoint/2010/main" val="8071443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Ã©sultat de recherche d'images pour &quot;les bergeries du larzac&quot;"/>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48768" y="588816"/>
            <a:ext cx="3942105" cy="369332"/>
          </a:xfrm>
          <a:prstGeom prst="rect">
            <a:avLst/>
          </a:prstGeom>
        </p:spPr>
        <p:txBody>
          <a:bodyPr wrap="none">
            <a:spAutoFit/>
          </a:bodyPr>
          <a:lstStyle/>
          <a:p>
            <a:r>
              <a:rPr lang="fr-FR" b="1" u="sng" dirty="0">
                <a:solidFill>
                  <a:schemeClr val="bg1"/>
                </a:solidFill>
                <a:latin typeface="arial" panose="020B0604020202020204" pitchFamily="34" charset="0"/>
                <a:hlinkClick r:id="rId3"/>
              </a:rPr>
              <a:t>La </a:t>
            </a:r>
            <a:r>
              <a:rPr lang="fr-FR" b="1" u="sng" dirty="0" err="1">
                <a:solidFill>
                  <a:schemeClr val="bg1"/>
                </a:solidFill>
                <a:latin typeface="arial" panose="020B0604020202020204" pitchFamily="34" charset="0"/>
                <a:hlinkClick r:id="rId3"/>
              </a:rPr>
              <a:t>Jasse</a:t>
            </a:r>
            <a:r>
              <a:rPr lang="fr-FR" b="1" u="sng" dirty="0">
                <a:solidFill>
                  <a:schemeClr val="bg1"/>
                </a:solidFill>
                <a:latin typeface="arial" panose="020B0604020202020204" pitchFamily="34" charset="0"/>
                <a:hlinkClick r:id="rId3"/>
              </a:rPr>
              <a:t> Maison du Larzac, Millau</a:t>
            </a:r>
            <a:endParaRPr lang="fr-FR" b="1" dirty="0">
              <a:solidFill>
                <a:schemeClr val="bg1"/>
              </a:solidFill>
            </a:endParaRPr>
          </a:p>
        </p:txBody>
      </p:sp>
    </p:spTree>
    <p:extLst>
      <p:ext uri="{BB962C8B-B14F-4D97-AF65-F5344CB8AC3E}">
        <p14:creationId xmlns:p14="http://schemas.microsoft.com/office/powerpoint/2010/main" val="7528595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Ã©sultat de recherche d'images pour &quot;les bergeries du larzac&quo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599134" y="0"/>
            <a:ext cx="659286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Ã©sultat de recherche d'images pour &quot;les bergeries du larzac&quo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54864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3949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63908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56994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8378" y="0"/>
            <a:ext cx="5753622" cy="6858000"/>
          </a:xfrm>
          <a:prstGeom prst="rect">
            <a:avLst/>
          </a:prstGeom>
        </p:spPr>
      </p:pic>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1"/>
            <a:ext cx="6125227" cy="6858001"/>
          </a:xfrm>
          <a:prstGeom prst="rect">
            <a:avLst/>
          </a:prstGeom>
        </p:spPr>
      </p:pic>
    </p:spTree>
    <p:extLst>
      <p:ext uri="{BB962C8B-B14F-4D97-AF65-F5344CB8AC3E}">
        <p14:creationId xmlns:p14="http://schemas.microsoft.com/office/powerpoint/2010/main" val="20386672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7525794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39950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6735041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20557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40051" y="593812"/>
            <a:ext cx="2266820" cy="2914650"/>
          </a:xfrm>
          <a:prstGeom prst="rect">
            <a:avLst/>
          </a:prstGeom>
        </p:spPr>
      </p:pic>
      <p:sp>
        <p:nvSpPr>
          <p:cNvPr id="5" name="Rectangle 4"/>
          <p:cNvSpPr/>
          <p:nvPr/>
        </p:nvSpPr>
        <p:spPr>
          <a:xfrm>
            <a:off x="1460220" y="2051137"/>
            <a:ext cx="4049185" cy="923330"/>
          </a:xfrm>
          <a:prstGeom prst="rect">
            <a:avLst/>
          </a:prstGeom>
          <a:noFill/>
        </p:spPr>
        <p:txBody>
          <a:bodyPr wrap="none" lIns="91440" tIns="45720" rIns="91440" bIns="45720">
            <a:prstTxWarp prst="textWave4">
              <a:avLst/>
            </a:prstTxWarp>
            <a:spAutoFit/>
            <a:scene3d>
              <a:camera prst="orthographicFront"/>
              <a:lightRig rig="soft" dir="t">
                <a:rot lat="0" lon="0" rev="15600000"/>
              </a:lightRig>
            </a:scene3d>
            <a:sp3d extrusionH="57150" prstMaterial="softEdge">
              <a:bevelT w="25400" h="38100"/>
            </a:sp3d>
          </a:bodyPr>
          <a:lstStyle/>
          <a:p>
            <a:pPr algn="ctr"/>
            <a:r>
              <a:rPr lang="fr-FR" sz="5400" b="1" cap="none" spc="0" dirty="0" smtClean="0">
                <a:ln/>
                <a:solidFill>
                  <a:srgbClr val="FFC000"/>
                </a:solidFill>
                <a:effectLst/>
              </a:rPr>
              <a:t>A Bientôt…!!!</a:t>
            </a:r>
            <a:endParaRPr lang="fr-FR" sz="5400" b="1" cap="none" spc="0" dirty="0">
              <a:ln/>
              <a:solidFill>
                <a:srgbClr val="FFC000"/>
              </a:solidFill>
              <a:effectLst/>
            </a:endParaRPr>
          </a:p>
        </p:txBody>
      </p:sp>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70301" y="4597052"/>
            <a:ext cx="1809970" cy="2066795"/>
          </a:xfrm>
          <a:prstGeom prst="rect">
            <a:avLst/>
          </a:prstGeom>
        </p:spPr>
      </p:pic>
      <p:sp>
        <p:nvSpPr>
          <p:cNvPr id="7" name="ZoneTexte 6"/>
          <p:cNvSpPr txBox="1"/>
          <p:nvPr/>
        </p:nvSpPr>
        <p:spPr>
          <a:xfrm>
            <a:off x="776614" y="4334005"/>
            <a:ext cx="6087649" cy="369332"/>
          </a:xfrm>
          <a:prstGeom prst="rect">
            <a:avLst/>
          </a:prstGeom>
          <a:noFill/>
        </p:spPr>
        <p:txBody>
          <a:bodyPr wrap="square" rtlCol="0">
            <a:spAutoFit/>
          </a:bodyPr>
          <a:lstStyle/>
          <a:p>
            <a:r>
              <a:rPr lang="fr-FR" dirty="0" smtClean="0"/>
              <a:t>Commentaires du NET et sur place: photos perso</a:t>
            </a:r>
            <a:endParaRPr lang="fr-FR" dirty="0"/>
          </a:p>
        </p:txBody>
      </p:sp>
      <p:pic>
        <p:nvPicPr>
          <p:cNvPr id="8196" name="Picture 4" descr="RÃ©sultat de recherche d'images pour &quot;croix templiere&quot;"/>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13585" y="301633"/>
            <a:ext cx="3761701" cy="421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02133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483</TotalTime>
  <Words>557</Words>
  <Application>Microsoft Office PowerPoint</Application>
  <PresentationFormat>Grand écran</PresentationFormat>
  <Paragraphs>43</Paragraphs>
  <Slides>32</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32</vt:i4>
      </vt:variant>
    </vt:vector>
  </HeadingPairs>
  <TitlesOfParts>
    <vt:vector size="40" baseType="lpstr">
      <vt:lpstr>arial</vt:lpstr>
      <vt:lpstr>arial</vt:lpstr>
      <vt:lpstr>Calibri</vt:lpstr>
      <vt:lpstr>Century Gothic</vt:lpstr>
      <vt:lpstr>helvetica</vt:lpstr>
      <vt:lpstr>Roboto</vt:lpstr>
      <vt:lpstr>Wingdings 3</vt:lpstr>
      <vt:lpstr>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2019-04-27T19:45:06Z</dcterms:created>
  <dcterms:modified xsi:type="dcterms:W3CDTF">2024-12-27T22:02:10Z</dcterms:modified>
</cp:coreProperties>
</file>