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84" r:id="rId3"/>
    <p:sldId id="273" r:id="rId4"/>
    <p:sldId id="272" r:id="rId5"/>
    <p:sldId id="271" r:id="rId6"/>
    <p:sldId id="270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62" r:id="rId15"/>
    <p:sldId id="261" r:id="rId16"/>
    <p:sldId id="260" r:id="rId17"/>
    <p:sldId id="257" r:id="rId18"/>
    <p:sldId id="258" r:id="rId19"/>
    <p:sldId id="259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48" autoAdjust="0"/>
    <p:restoredTop sz="94660"/>
  </p:normalViewPr>
  <p:slideViewPr>
    <p:cSldViewPr snapToGrid="0">
      <p:cViewPr varScale="1">
        <p:scale>
          <a:sx n="89" d="100"/>
          <a:sy n="89" d="100"/>
        </p:scale>
        <p:origin x="30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A8B99A-B3E4-4F8A-BF40-DBE34BFA78C8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3B601-1FED-4B41-8756-166B966B40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4574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D3B601-1FED-4B41-8756-166B966B408D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65439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9F9360-3EE0-3EC6-6823-93ACEDE4B2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3C174FF-1DC9-1A1F-D785-A21586D74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BC61759-8EDF-F909-A393-E6C136942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8F48DE-DF82-5508-6795-84F9530B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C97848-5C45-8A84-6A2F-E5B424F25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543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E7B1CD-7FF5-1067-A6C4-FCCA81F39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6FBF780-68E1-9087-C65B-790995E180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2B345C-08C1-EA4D-69E4-0AFA0EA32C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1BFAEF-1604-F2F3-AB60-80D62BF1E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BE4E8F-71C8-F420-2B0C-25BE4B9B8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84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D933A8-FDA3-4546-3615-2E231CF0B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F97BDF5-16CC-F445-5220-1A44D73328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E1D8EA-E9D3-4B31-890D-943D30521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542A07-926F-5BB8-7459-833E8B7CDB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F15D45C-064B-CCCF-1BF1-20C04F744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483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522B36-650C-97C7-01D0-DFDE7FBDD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1FBD609-1C6E-9B55-C48D-BA01E7BB6E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A6CB1E4-90D6-292D-B675-D2C646C81A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C8FB15F-9BB1-82E2-28F7-41EE65F8F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85C9CA3-4A22-B52E-F162-8749263C6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2D90CB1-41B4-E1DC-686C-7247D027F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457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674B1E-3711-2A82-8B57-5CD4D9385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174D2F-E1BC-C554-B1B9-064BF2CF5A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A10EE70-D246-B2E9-6DFC-70E7F53964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BD2480D-1831-C423-97A8-CCAB667A1F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5DA091A-C8D4-38D5-C5E3-5D37496199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13CC110-33BB-645D-92EF-A5AF9D2CF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C161E89-43BB-4726-CCDC-C7342D301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6D8D1CA-0D7D-0A0E-1CCF-4F69EC609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80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44BC9D-69C4-3C39-381D-AAD0D05C8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7A191C2-BADB-FDD0-6919-7503DC3B1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C71AD90-0600-13EC-9256-1FF15D6BD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0FA4C44-4817-27E2-654F-C4896F8F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987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23EA6B0-7CCA-4A22-113F-1A07463B4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B24A909-8684-3BE5-B371-05A57E25D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62A5122-14AC-BCF7-C140-F67296CB9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4994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0E9AFC-E839-C24C-16BC-9843AAC4E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B613C3-C074-1FD8-E0C7-5143C3D848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AC702A5-D57F-77F4-F56A-BB1B8787FB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888BDC9-F084-0139-65B7-13D1073D4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F976A62-FBA5-405F-39E4-F20FDA666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A9E8AD9-3333-1F0A-2A94-7C403D59C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828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6BAE83-1330-C9B3-6861-4D49FBC38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58867A6-CCCC-B295-1478-0DB82D8F3B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456D271-4BC5-6CEF-856D-748A57D4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4CEB303-EDA6-0E1B-A8C0-B933277EE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5C3FC46-9E1D-0CDE-5D13-DE86D0886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19FA33-4E85-7C93-6D80-041141C35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95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23C152-8FE6-D058-F500-DB1EBB4D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38739A4-ABE2-5A6B-6D80-ADEC41F7F3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4E7B6C-A913-6681-4D27-3BAB12623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F15F7BC-8D3D-0D9D-A8A6-BB19C80B6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E11E89-D79B-1130-3EC6-3BEADB6EF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224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565AC93-D90C-1967-91E3-49A7A77F46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4EF03B9-EAE2-4A41-F4CA-2AE3569A1E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06C144-7B20-C60B-CC64-DDFFDEB2A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FE153A-FEF5-115D-414D-FE9576885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4C3ABA-568B-E912-81D6-70B33FB70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37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BFC9D51-87C3-737B-521D-D91023C36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E85E850-E06F-76AE-B4B8-2732FA766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86383B-D391-EE17-DF24-859A745AAC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725ECE-6B68-4701-B055-A318E9257A2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B34BF7-BD2D-E8B3-1E5E-906F81ADB0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5524CA-1FF5-D81A-CE14-B7B694491D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8490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Zone résidentielle, Voisinage&#10;&#10;Description générée automatiquement">
            <a:extLst>
              <a:ext uri="{FF2B5EF4-FFF2-40B4-BE49-F238E27FC236}">
                <a16:creationId xmlns:a16="http://schemas.microsoft.com/office/drawing/2014/main" id="{BFCDA87D-FCDF-06B1-668E-FFE319125FC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3816" y="279000"/>
            <a:ext cx="843514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7DC801-4EC6-C334-C9E8-C3E3100E9A45}"/>
              </a:ext>
            </a:extLst>
          </p:cNvPr>
          <p:cNvSpPr txBox="1"/>
          <p:nvPr/>
        </p:nvSpPr>
        <p:spPr>
          <a:xfrm>
            <a:off x="3839279" y="161364"/>
            <a:ext cx="8951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Plus  Beaux Paysages  Des Pays - Bas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A5756B5-B7A0-6E14-86A7-856467FBFCB6}"/>
              </a:ext>
            </a:extLst>
          </p:cNvPr>
          <p:cNvSpPr txBox="1"/>
          <p:nvPr/>
        </p:nvSpPr>
        <p:spPr>
          <a:xfrm>
            <a:off x="402170" y="1911745"/>
            <a:ext cx="240971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depuis la tour de l'église de l'Ouest sur le canal du Prince, Amsterdam, province de Hollande-Septentrionale, Pays-Bas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33FA705E-A0AC-4CD7-5BCC-B0D7A3B6C075}"/>
              </a:ext>
            </a:extLst>
          </p:cNvPr>
          <p:cNvSpPr txBox="1"/>
          <p:nvPr/>
        </p:nvSpPr>
        <p:spPr>
          <a:xfrm>
            <a:off x="8315060" y="4772239"/>
            <a:ext cx="226991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Cliquer Droit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PPS En Manuelle</a:t>
            </a:r>
          </a:p>
        </p:txBody>
      </p:sp>
    </p:spTree>
    <p:extLst>
      <p:ext uri="{BB962C8B-B14F-4D97-AF65-F5344CB8AC3E}">
        <p14:creationId xmlns:p14="http://schemas.microsoft.com/office/powerpoint/2010/main" val="406624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  <p:sndAc>
          <p:stSnd loop="1">
            <p:snd r:embed="rId2" name="Benny Neyman - Waarom Fluister Ik Je Naam Nog (Lyrics Video).wav"/>
          </p:stSnd>
        </p:sndAc>
      </p:transition>
    </mc:Choice>
    <mc:Fallback xmlns="">
      <p:transition spd="slow">
        <p:fade/>
        <p:sndAc>
          <p:stSnd loop="1">
            <p:snd r:embed="rId4" name="Benny Neyman - Waarom Fluister Ik Je Naam Nog (Lyrics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21CFEE-104D-88D1-207A-FCEE45CAB2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89175BF-ED3C-BEFB-C47C-29CB7FA1F4F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solidFill>
                  <a:srgbClr val="FFFF00"/>
                </a:solidFill>
              </a:rPr>
              <a:t>Les Pays-Bas (en néerlandais : Nederland), en forme longue le royaume des Pays-Bas (</a:t>
            </a:r>
            <a:r>
              <a:rPr lang="fr-FR" sz="2800" b="1" dirty="0" err="1">
                <a:solidFill>
                  <a:srgbClr val="FFFF00"/>
                </a:solidFill>
              </a:rPr>
              <a:t>Koninkrijk</a:t>
            </a:r>
            <a:r>
              <a:rPr lang="fr-FR" sz="2800" b="1" dirty="0">
                <a:solidFill>
                  <a:srgbClr val="FFFF00"/>
                </a:solidFill>
              </a:rPr>
              <a:t> der </a:t>
            </a:r>
            <a:r>
              <a:rPr lang="fr-FR" sz="2800" b="1" dirty="0" err="1">
                <a:solidFill>
                  <a:srgbClr val="FFFF00"/>
                </a:solidFill>
              </a:rPr>
              <a:t>Nederlanden</a:t>
            </a:r>
            <a:r>
              <a:rPr lang="fr-FR" sz="2800" b="1" dirty="0">
                <a:solidFill>
                  <a:srgbClr val="FFFF00"/>
                </a:solidFill>
              </a:rPr>
              <a:t>), parfois appelé Hollande par métonymie, sont un pays transcontinental dont le territoire métropolitain est situé en Europe de l'Ouest (ou, d'après certaines interprétations, en Europe du Nord).</a:t>
            </a:r>
          </a:p>
          <a:p>
            <a:pPr algn="ctr"/>
            <a:endParaRPr lang="fr-FR" sz="2800" b="1" dirty="0">
              <a:solidFill>
                <a:srgbClr val="FFFF00"/>
              </a:solidFill>
            </a:endParaRP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Frontaliers de la Belgique au sud et de l'Allemagne à l'est, les Pays-Bas possèdent également une frontière avec la France sur l'île de Saint-Martin (Caraïbes).</a:t>
            </a:r>
          </a:p>
          <a:p>
            <a:pPr algn="ctr"/>
            <a:endParaRPr lang="fr-FR" sz="2800" b="1" dirty="0">
              <a:solidFill>
                <a:srgbClr val="FFFF00"/>
              </a:solidFill>
            </a:endParaRP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Les Pays-Bas sont une monarchie constitutionnelle comptant 17,8 millions d'habitants en 2023. La ville d'Amsterdam est la capitale du royaume (plus précisément la capitale constitutionnelle)1, bien que les institutions gouvernementales — exécutives, législatives et judiciaires — siègent à La Haye, sur la côte de la mer du Nord9.</a:t>
            </a:r>
          </a:p>
        </p:txBody>
      </p:sp>
    </p:spTree>
    <p:extLst>
      <p:ext uri="{BB962C8B-B14F-4D97-AF65-F5344CB8AC3E}">
        <p14:creationId xmlns:p14="http://schemas.microsoft.com/office/powerpoint/2010/main" val="2489570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D61AB6-F0B2-D2B9-4752-DA8B015D71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horizon&#10;&#10;Description générée automatiquement">
            <a:extLst>
              <a:ext uri="{FF2B5EF4-FFF2-40B4-BE49-F238E27FC236}">
                <a16:creationId xmlns:a16="http://schemas.microsoft.com/office/drawing/2014/main" id="{F612E8FD-AC16-C358-7406-4A5A9784C1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4000" y="790401"/>
            <a:ext cx="8244000" cy="52771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C4A569-7EAA-FEEF-7130-EDB9E506FB9F}"/>
              </a:ext>
            </a:extLst>
          </p:cNvPr>
          <p:cNvSpPr txBox="1"/>
          <p:nvPr/>
        </p:nvSpPr>
        <p:spPr>
          <a:xfrm>
            <a:off x="2678654" y="6153373"/>
            <a:ext cx="994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400" b="1"/>
              <a:t> Rotterdam, pont (Erasmusbrug) et le Kop van Zuid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083308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D83AEA-0315-56D0-2590-F45FCF4CF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our de grande hauteur, horizon&#10;&#10;Description générée automatiquement">
            <a:extLst>
              <a:ext uri="{FF2B5EF4-FFF2-40B4-BE49-F238E27FC236}">
                <a16:creationId xmlns:a16="http://schemas.microsoft.com/office/drawing/2014/main" id="{1763467D-0B69-968E-47CA-DFB623B6B0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3185" y="729000"/>
            <a:ext cx="8945627" cy="54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ACCEC9-A96C-7681-4BE4-156E7853E417}"/>
              </a:ext>
            </a:extLst>
          </p:cNvPr>
          <p:cNvSpPr txBox="1"/>
          <p:nvPr/>
        </p:nvSpPr>
        <p:spPr>
          <a:xfrm>
            <a:off x="2492188" y="6117335"/>
            <a:ext cx="7207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aérienne du centre-ville de La Haye, Pays-Bas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8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A11C4B-FA5F-3B11-57B7-8BD9B56A99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canal&#10;&#10;Description générée automatiquement">
            <a:extLst>
              <a:ext uri="{FF2B5EF4-FFF2-40B4-BE49-F238E27FC236}">
                <a16:creationId xmlns:a16="http://schemas.microsoft.com/office/drawing/2014/main" id="{5B9AFBE8-FDD0-C227-C32B-206819407C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6800" y="603000"/>
            <a:ext cx="8038399" cy="5652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7069B6-C6A4-5D13-3791-3E84EDE12934}"/>
              </a:ext>
            </a:extLst>
          </p:cNvPr>
          <p:cNvSpPr txBox="1"/>
          <p:nvPr/>
        </p:nvSpPr>
        <p:spPr>
          <a:xfrm>
            <a:off x="2452744" y="6164131"/>
            <a:ext cx="7863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: </a:t>
            </a:r>
            <a:r>
              <a:rPr lang="fr-FR" sz="2400" b="1" dirty="0">
                <a:solidFill>
                  <a:srgbClr val="FFFF00"/>
                </a:solidFill>
              </a:rPr>
              <a:t>Ancien canal, Utrecht, province d'Utrecht, Pays-Bas</a:t>
            </a:r>
          </a:p>
        </p:txBody>
      </p:sp>
    </p:spTree>
    <p:extLst>
      <p:ext uri="{BB962C8B-B14F-4D97-AF65-F5344CB8AC3E}">
        <p14:creationId xmlns:p14="http://schemas.microsoft.com/office/powerpoint/2010/main" val="390416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CE665D5-2E6D-A4D7-F221-B40BAFEA3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plante&#10;&#10;Description générée automatiquement">
            <a:extLst>
              <a:ext uri="{FF2B5EF4-FFF2-40B4-BE49-F238E27FC236}">
                <a16:creationId xmlns:a16="http://schemas.microsoft.com/office/drawing/2014/main" id="{ABFB8402-9B8A-F7FC-149B-F657FA2361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8616" y="639000"/>
            <a:ext cx="8314767" cy="55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D059F7-38DD-8470-5C21-20935AFCC782}"/>
              </a:ext>
            </a:extLst>
          </p:cNvPr>
          <p:cNvSpPr txBox="1"/>
          <p:nvPr/>
        </p:nvSpPr>
        <p:spPr>
          <a:xfrm>
            <a:off x="3442447" y="6115895"/>
            <a:ext cx="81973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Binnenstad</a:t>
            </a:r>
            <a:r>
              <a:rPr lang="fr-FR" sz="2400" b="1" dirty="0">
                <a:solidFill>
                  <a:srgbClr val="FFFF00"/>
                </a:solidFill>
              </a:rPr>
              <a:t>, 5611 Eindhoven, Pays-Bas</a:t>
            </a:r>
          </a:p>
        </p:txBody>
      </p:sp>
    </p:spTree>
    <p:extLst>
      <p:ext uri="{BB962C8B-B14F-4D97-AF65-F5344CB8AC3E}">
        <p14:creationId xmlns:p14="http://schemas.microsoft.com/office/powerpoint/2010/main" val="4044701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5E4F-DE3F-A6CF-9BEE-9083E18C6A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ville&#10;&#10;Description générée automatiquement">
            <a:extLst>
              <a:ext uri="{FF2B5EF4-FFF2-40B4-BE49-F238E27FC236}">
                <a16:creationId xmlns:a16="http://schemas.microsoft.com/office/drawing/2014/main" id="{2F547B1E-A661-77AD-B937-05B8E0FD15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9685" y="459000"/>
            <a:ext cx="889263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8D62B9-38A0-1A1F-6652-0C048E8DA54F}"/>
              </a:ext>
            </a:extLst>
          </p:cNvPr>
          <p:cNvSpPr txBox="1"/>
          <p:nvPr/>
        </p:nvSpPr>
        <p:spPr>
          <a:xfrm>
            <a:off x="5876550" y="5463766"/>
            <a:ext cx="88950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 err="1">
                <a:solidFill>
                  <a:srgbClr val="FFFF00"/>
                </a:solidFill>
              </a:rPr>
              <a:t>Tilbourg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31775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3023D9-DCAC-A061-DD63-DDE37A2110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bateau&#10;&#10;Description générée automatiquement">
            <a:extLst>
              <a:ext uri="{FF2B5EF4-FFF2-40B4-BE49-F238E27FC236}">
                <a16:creationId xmlns:a16="http://schemas.microsoft.com/office/drawing/2014/main" id="{79ACAD85-43FA-EFCD-0585-55BB6451EB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5799" y="459000"/>
            <a:ext cx="862040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35CB93-4EBF-D485-9293-C6BEAF5B9A44}"/>
              </a:ext>
            </a:extLst>
          </p:cNvPr>
          <p:cNvSpPr txBox="1"/>
          <p:nvPr/>
        </p:nvSpPr>
        <p:spPr>
          <a:xfrm>
            <a:off x="1965063" y="6226794"/>
            <a:ext cx="8261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Canaux à Groningue, province de Groningue, Pays-Bas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470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E798C6-9E2B-1C94-9200-56BE47F28C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ysage, eau&#10;&#10;Description générée automatiquement">
            <a:extLst>
              <a:ext uri="{FF2B5EF4-FFF2-40B4-BE49-F238E27FC236}">
                <a16:creationId xmlns:a16="http://schemas.microsoft.com/office/drawing/2014/main" id="{ACCCE7D2-6439-CC6C-6FE0-1DA0DDAB78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341" y="279699"/>
            <a:ext cx="4540406" cy="302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herbe, plein air, nuage, ciel&#10;&#10;Description générée automatiquement">
            <a:extLst>
              <a:ext uri="{FF2B5EF4-FFF2-40B4-BE49-F238E27FC236}">
                <a16:creationId xmlns:a16="http://schemas.microsoft.com/office/drawing/2014/main" id="{6440B577-AAC3-9B86-D003-5E20C18724F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9088" y="3554302"/>
            <a:ext cx="4594498" cy="30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34B406C-6947-C262-6B61-7CC7582412D8}"/>
              </a:ext>
            </a:extLst>
          </p:cNvPr>
          <p:cNvSpPr txBox="1"/>
          <p:nvPr/>
        </p:nvSpPr>
        <p:spPr>
          <a:xfrm>
            <a:off x="8514565" y="3093737"/>
            <a:ext cx="44213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L’île de Marken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C64CD52-73A4-778E-3AB4-93A45CDEF109}"/>
              </a:ext>
            </a:extLst>
          </p:cNvPr>
          <p:cNvSpPr txBox="1"/>
          <p:nvPr/>
        </p:nvSpPr>
        <p:spPr>
          <a:xfrm>
            <a:off x="1527522" y="4078003"/>
            <a:ext cx="5761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plus beaux paysages des Pays-Bas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59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E970E9-E9F1-42C3-5C6B-21DCC1FE7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moulin à vent&#10;&#10;Description générée automatiquement">
            <a:extLst>
              <a:ext uri="{FF2B5EF4-FFF2-40B4-BE49-F238E27FC236}">
                <a16:creationId xmlns:a16="http://schemas.microsoft.com/office/drawing/2014/main" id="{9971ABAA-943A-930C-5EAC-A9FCAC4CBE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3685" y="281406"/>
            <a:ext cx="4896000" cy="316519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9CBD08-5757-F424-718F-2F177CEEAC97}"/>
              </a:ext>
            </a:extLst>
          </p:cNvPr>
          <p:cNvSpPr txBox="1"/>
          <p:nvPr/>
        </p:nvSpPr>
        <p:spPr>
          <a:xfrm>
            <a:off x="8326812" y="3446602"/>
            <a:ext cx="4979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moulin De Rat</a:t>
            </a:r>
          </a:p>
        </p:txBody>
      </p:sp>
      <p:pic>
        <p:nvPicPr>
          <p:cNvPr id="6" name="Image 5" descr="Une image contenant plein air, arbre, printemps, Jardin botanique&#10;&#10;Description générée automatiquement">
            <a:extLst>
              <a:ext uri="{FF2B5EF4-FFF2-40B4-BE49-F238E27FC236}">
                <a16:creationId xmlns:a16="http://schemas.microsoft.com/office/drawing/2014/main" id="{A2CF0F6D-5352-696E-6E71-F70C216A4EC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501" y="3429000"/>
            <a:ext cx="4824000" cy="32200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AD45ED1C-ADBB-A23C-C0AD-0BA93556B63C}"/>
              </a:ext>
            </a:extLst>
          </p:cNvPr>
          <p:cNvSpPr txBox="1"/>
          <p:nvPr/>
        </p:nvSpPr>
        <p:spPr>
          <a:xfrm>
            <a:off x="928339" y="2967335"/>
            <a:ext cx="66517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Jardins de </a:t>
            </a:r>
            <a:r>
              <a:rPr lang="fr-FR" sz="2400" b="1" dirty="0" err="1">
                <a:solidFill>
                  <a:srgbClr val="FFFF00"/>
                </a:solidFill>
              </a:rPr>
              <a:t>Keukenhof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2494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A7B683-A6FA-7E92-573D-CEF93115A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maison, Vue plongeante&#10;&#10;Description générée automatiquement">
            <a:extLst>
              <a:ext uri="{FF2B5EF4-FFF2-40B4-BE49-F238E27FC236}">
                <a16:creationId xmlns:a16="http://schemas.microsoft.com/office/drawing/2014/main" id="{475C0A85-C1BB-FE2F-736D-59DA8C9107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673" y="280685"/>
            <a:ext cx="4085328" cy="30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D48A59-F7E8-E85B-9E80-9DEB7ED649F1}"/>
              </a:ext>
            </a:extLst>
          </p:cNvPr>
          <p:cNvSpPr txBox="1"/>
          <p:nvPr/>
        </p:nvSpPr>
        <p:spPr>
          <a:xfrm>
            <a:off x="-10758" y="3469852"/>
            <a:ext cx="51851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Hindeloopen, village de bord de lac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nuage, ciel, bateau&#10;&#10;Description générée automatiquement">
            <a:extLst>
              <a:ext uri="{FF2B5EF4-FFF2-40B4-BE49-F238E27FC236}">
                <a16:creationId xmlns:a16="http://schemas.microsoft.com/office/drawing/2014/main" id="{D6D32F77-21DB-4946-01FF-8D9EE10BDCF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77051" y="3700685"/>
            <a:ext cx="4378281" cy="291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7586B66-AC4A-A86C-B5B9-D6FE5E482348}"/>
              </a:ext>
            </a:extLst>
          </p:cNvPr>
          <p:cNvSpPr txBox="1"/>
          <p:nvPr/>
        </p:nvSpPr>
        <p:spPr>
          <a:xfrm>
            <a:off x="7006815" y="3157315"/>
            <a:ext cx="51851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Langweer</a:t>
            </a:r>
            <a:r>
              <a:rPr lang="fr-FR" sz="2400" b="1" dirty="0">
                <a:solidFill>
                  <a:srgbClr val="FFFF00"/>
                </a:solidFill>
              </a:rPr>
              <a:t>, dans la province de Frise</a:t>
            </a:r>
          </a:p>
        </p:txBody>
      </p:sp>
    </p:spTree>
    <p:extLst>
      <p:ext uri="{BB962C8B-B14F-4D97-AF65-F5344CB8AC3E}">
        <p14:creationId xmlns:p14="http://schemas.microsoft.com/office/powerpoint/2010/main" val="2455314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A90DB9-0B60-54AC-06EE-B16CD0C877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ysage, eau&#10;&#10;Description générée automatiquement">
            <a:extLst>
              <a:ext uri="{FF2B5EF4-FFF2-40B4-BE49-F238E27FC236}">
                <a16:creationId xmlns:a16="http://schemas.microsoft.com/office/drawing/2014/main" id="{2CA4D6EF-3725-F943-7DE9-91183A152D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6908" y="216149"/>
            <a:ext cx="4824000" cy="3212851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CCA5527-AF03-7068-D898-23A08E15649B}"/>
              </a:ext>
            </a:extLst>
          </p:cNvPr>
          <p:cNvSpPr txBox="1"/>
          <p:nvPr/>
        </p:nvSpPr>
        <p:spPr>
          <a:xfrm>
            <a:off x="7368000" y="3429000"/>
            <a:ext cx="48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moulins à vent de </a:t>
            </a:r>
            <a:r>
              <a:rPr lang="fr-FR" sz="2400" b="1" dirty="0" err="1">
                <a:solidFill>
                  <a:srgbClr val="FFFF00"/>
                </a:solidFill>
              </a:rPr>
              <a:t>Kinderdijk</a:t>
            </a:r>
            <a:r>
              <a:rPr lang="fr-FR" sz="2400" b="1" dirty="0">
                <a:solidFill>
                  <a:srgbClr val="FFFF00"/>
                </a:solidFill>
              </a:rPr>
              <a:t>, </a:t>
            </a:r>
          </a:p>
        </p:txBody>
      </p:sp>
      <p:pic>
        <p:nvPicPr>
          <p:cNvPr id="8" name="Image 7" descr="Une image contenant plein air, ciel, eau, bâtiment&#10;&#10;Description générée automatiquement">
            <a:extLst>
              <a:ext uri="{FF2B5EF4-FFF2-40B4-BE49-F238E27FC236}">
                <a16:creationId xmlns:a16="http://schemas.microsoft.com/office/drawing/2014/main" id="{96C54703-5715-78C3-5DEF-F9F607C65FD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707" y="3458583"/>
            <a:ext cx="4788000" cy="319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26861833-7BF7-955F-6961-476F1EA8D087}"/>
              </a:ext>
            </a:extLst>
          </p:cNvPr>
          <p:cNvSpPr txBox="1"/>
          <p:nvPr/>
        </p:nvSpPr>
        <p:spPr>
          <a:xfrm>
            <a:off x="1673262" y="3055171"/>
            <a:ext cx="50395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Maastricht</a:t>
            </a:r>
          </a:p>
        </p:txBody>
      </p:sp>
    </p:spTree>
    <p:extLst>
      <p:ext uri="{BB962C8B-B14F-4D97-AF65-F5344CB8AC3E}">
        <p14:creationId xmlns:p14="http://schemas.microsoft.com/office/powerpoint/2010/main" val="321758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2E812A-8E19-03FC-3FE9-0FDA269471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3F1B49CC-3F92-AD11-37BB-DB109EFDE9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53" y="258246"/>
            <a:ext cx="4566774" cy="2988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4D83B9-DF96-D110-3188-D819AD89DE88}"/>
              </a:ext>
            </a:extLst>
          </p:cNvPr>
          <p:cNvSpPr txBox="1"/>
          <p:nvPr/>
        </p:nvSpPr>
        <p:spPr>
          <a:xfrm>
            <a:off x="1427876" y="3246246"/>
            <a:ext cx="52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sur Utrecht</a:t>
            </a:r>
          </a:p>
        </p:txBody>
      </p:sp>
      <p:pic>
        <p:nvPicPr>
          <p:cNvPr id="6" name="Image 5" descr="Une image contenant plante, plein air, arbre, nuage&#10;&#10;Description générée automatiquement">
            <a:extLst>
              <a:ext uri="{FF2B5EF4-FFF2-40B4-BE49-F238E27FC236}">
                <a16:creationId xmlns:a16="http://schemas.microsoft.com/office/drawing/2014/main" id="{70BE5649-14B6-7820-A2A7-D551A33698F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0582" y="3429000"/>
            <a:ext cx="5137072" cy="3204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BE1F4F1-E450-CF6B-3A27-5D322602E1D0}"/>
              </a:ext>
            </a:extLst>
          </p:cNvPr>
          <p:cNvSpPr txBox="1"/>
          <p:nvPr/>
        </p:nvSpPr>
        <p:spPr>
          <a:xfrm>
            <a:off x="8598624" y="2967335"/>
            <a:ext cx="5137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Giethoorn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37098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CE2615-F1BF-0CC8-3885-D1DC415173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rintemps&#10;&#10;Description générée automatiquement">
            <a:extLst>
              <a:ext uri="{FF2B5EF4-FFF2-40B4-BE49-F238E27FC236}">
                <a16:creationId xmlns:a16="http://schemas.microsoft.com/office/drawing/2014/main" id="{7AFED1BC-E39B-CE54-1DF3-F0C8285C59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769" y="3517750"/>
            <a:ext cx="4644000" cy="3096000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9894DC-A2B3-4389-D02C-CCBE3AD15E64}"/>
              </a:ext>
            </a:extLst>
          </p:cNvPr>
          <p:cNvSpPr txBox="1"/>
          <p:nvPr/>
        </p:nvSpPr>
        <p:spPr>
          <a:xfrm>
            <a:off x="930985" y="3061464"/>
            <a:ext cx="53729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Jardin de </a:t>
            </a:r>
            <a:r>
              <a:rPr lang="fr-FR" sz="2400" b="1" dirty="0" err="1"/>
              <a:t>Keukenhof</a:t>
            </a:r>
            <a:endParaRPr lang="fr-FR" sz="2400" b="1" dirty="0"/>
          </a:p>
        </p:txBody>
      </p:sp>
      <p:pic>
        <p:nvPicPr>
          <p:cNvPr id="6" name="Image 5" descr="Une image contenant plein air, ciel, eau, bateau&#10;&#10;Description générée automatiquement">
            <a:extLst>
              <a:ext uri="{FF2B5EF4-FFF2-40B4-BE49-F238E27FC236}">
                <a16:creationId xmlns:a16="http://schemas.microsoft.com/office/drawing/2014/main" id="{1212AA14-A053-50E4-C648-06FFAE7315D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0197" y="240804"/>
            <a:ext cx="4932000" cy="3188196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312207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2459DB-4D3A-A6D4-B193-546F25CB7D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uage, plein air, arbre&#10;&#10;Description générée automatiquement">
            <a:extLst>
              <a:ext uri="{FF2B5EF4-FFF2-40B4-BE49-F238E27FC236}">
                <a16:creationId xmlns:a16="http://schemas.microsoft.com/office/drawing/2014/main" id="{68AE494D-88F1-70B5-8769-A043DCE6EC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804" y="281070"/>
            <a:ext cx="4716000" cy="314793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030A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E09B26-DC49-6462-C256-443D82C823F3}"/>
              </a:ext>
            </a:extLst>
          </p:cNvPr>
          <p:cNvSpPr txBox="1"/>
          <p:nvPr/>
        </p:nvSpPr>
        <p:spPr>
          <a:xfrm>
            <a:off x="1688950" y="3459040"/>
            <a:ext cx="49688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. </a:t>
            </a:r>
            <a:r>
              <a:rPr lang="fr-FR" sz="2400" b="1" dirty="0"/>
              <a:t>Utrecht</a:t>
            </a:r>
          </a:p>
        </p:txBody>
      </p:sp>
      <p:pic>
        <p:nvPicPr>
          <p:cNvPr id="6" name="Image 5" descr="Une image contenant ciel, plein air, arbre, plante&#10;&#10;Description générée automatiquement">
            <a:extLst>
              <a:ext uri="{FF2B5EF4-FFF2-40B4-BE49-F238E27FC236}">
                <a16:creationId xmlns:a16="http://schemas.microsoft.com/office/drawing/2014/main" id="{7B7583FB-A403-8FB3-BC64-8654CE0F741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2099" y="3572771"/>
            <a:ext cx="4618858" cy="30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030A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88BEA7E-6328-8D8E-8B3E-88D1BC0BC715}"/>
              </a:ext>
            </a:extLst>
          </p:cNvPr>
          <p:cNvSpPr txBox="1"/>
          <p:nvPr/>
        </p:nvSpPr>
        <p:spPr>
          <a:xfrm>
            <a:off x="7244957" y="3054396"/>
            <a:ext cx="49900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jardin botanique de </a:t>
            </a:r>
            <a:r>
              <a:rPr lang="fr-FR" sz="2400" b="1" dirty="0" err="1"/>
              <a:t>Keukenhof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235061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936C0D-A323-B991-ED79-7A2BC0D7BC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ateau&#10;&#10;Description générée automatiquement">
            <a:extLst>
              <a:ext uri="{FF2B5EF4-FFF2-40B4-BE49-F238E27FC236}">
                <a16:creationId xmlns:a16="http://schemas.microsoft.com/office/drawing/2014/main" id="{EF56E6C8-7C08-72BB-08BF-39BF95137F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3508634"/>
            <a:ext cx="4176000" cy="314766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E26387-211D-695B-D9DE-982BCAE440A5}"/>
              </a:ext>
            </a:extLst>
          </p:cNvPr>
          <p:cNvSpPr txBox="1"/>
          <p:nvPr/>
        </p:nvSpPr>
        <p:spPr>
          <a:xfrm>
            <a:off x="1559859" y="3046969"/>
            <a:ext cx="46473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Dordrecht</a:t>
            </a:r>
            <a:endParaRPr lang="fr-FR" sz="2400" b="1" dirty="0"/>
          </a:p>
        </p:txBody>
      </p:sp>
      <p:pic>
        <p:nvPicPr>
          <p:cNvPr id="6" name="Image 5" descr="Une image contenant mammifère, chevreuil, plein air, arbre&#10;&#10;Description générée automatiquement">
            <a:extLst>
              <a:ext uri="{FF2B5EF4-FFF2-40B4-BE49-F238E27FC236}">
                <a16:creationId xmlns:a16="http://schemas.microsoft.com/office/drawing/2014/main" id="{CD3FF480-13A2-62FE-11C1-1562E09D83A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02969"/>
            <a:ext cx="5688000" cy="284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690F277-D06E-8A07-BB9F-94611C9A1B5D}"/>
              </a:ext>
            </a:extLst>
          </p:cNvPr>
          <p:cNvSpPr txBox="1"/>
          <p:nvPr/>
        </p:nvSpPr>
        <p:spPr>
          <a:xfrm>
            <a:off x="6895652" y="3046969"/>
            <a:ext cx="6112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parc national de </a:t>
            </a:r>
            <a:r>
              <a:rPr lang="fr-FR" sz="2400" b="1" dirty="0" err="1"/>
              <a:t>Hoge</a:t>
            </a:r>
            <a:r>
              <a:rPr lang="fr-FR" sz="2400" b="1" dirty="0"/>
              <a:t> Veluwe</a:t>
            </a:r>
          </a:p>
        </p:txBody>
      </p:sp>
    </p:spTree>
    <p:extLst>
      <p:ext uri="{BB962C8B-B14F-4D97-AF65-F5344CB8AC3E}">
        <p14:creationId xmlns:p14="http://schemas.microsoft.com/office/powerpoint/2010/main" val="183334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0BF542-9FBB-3005-9C48-1EC6D7BFFD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Roue de vélo, roue&#10;&#10;Description générée automatiquement">
            <a:extLst>
              <a:ext uri="{FF2B5EF4-FFF2-40B4-BE49-F238E27FC236}">
                <a16:creationId xmlns:a16="http://schemas.microsoft.com/office/drawing/2014/main" id="{E75CC11B-50FF-E3DC-0CC3-C405D5B16A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962" y="1794960"/>
            <a:ext cx="4422469" cy="295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62DC1D-F329-782B-4F98-1347A6EA3440}"/>
              </a:ext>
            </a:extLst>
          </p:cNvPr>
          <p:cNvSpPr txBox="1"/>
          <p:nvPr/>
        </p:nvSpPr>
        <p:spPr>
          <a:xfrm>
            <a:off x="2468879" y="4948127"/>
            <a:ext cx="58037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Gouda</a:t>
            </a:r>
          </a:p>
        </p:txBody>
      </p:sp>
      <p:pic>
        <p:nvPicPr>
          <p:cNvPr id="6" name="Image 5" descr="Une image contenant arbre, plein air, plante, herbe&#10;&#10;Description générée automatiquement">
            <a:extLst>
              <a:ext uri="{FF2B5EF4-FFF2-40B4-BE49-F238E27FC236}">
                <a16:creationId xmlns:a16="http://schemas.microsoft.com/office/drawing/2014/main" id="{9742CA5F-8DE0-80B5-EB14-914AF808A54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1031" y="1787544"/>
            <a:ext cx="4590000" cy="306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0C0ADAA-2ADF-4979-B894-9E8720D8A9FF}"/>
              </a:ext>
            </a:extLst>
          </p:cNvPr>
          <p:cNvSpPr txBox="1"/>
          <p:nvPr/>
        </p:nvSpPr>
        <p:spPr>
          <a:xfrm>
            <a:off x="7983163" y="781591"/>
            <a:ext cx="41058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spectacle floral enchanteur de </a:t>
            </a:r>
            <a:r>
              <a:rPr lang="fr-FR" sz="2400" b="1" dirty="0" err="1"/>
              <a:t>Keukenhof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55174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D89CD3-3BBB-8759-E7A6-3519385A3D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âtiment&#10;&#10;Description générée automatiquement">
            <a:extLst>
              <a:ext uri="{FF2B5EF4-FFF2-40B4-BE49-F238E27FC236}">
                <a16:creationId xmlns:a16="http://schemas.microsoft.com/office/drawing/2014/main" id="{E2BEB419-20BF-3E5F-B5A9-B1E92B229C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203" y="3429000"/>
            <a:ext cx="4752000" cy="316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1FD010-04EA-3E8A-9B3A-2928D462B4B7}"/>
              </a:ext>
            </a:extLst>
          </p:cNvPr>
          <p:cNvSpPr txBox="1"/>
          <p:nvPr/>
        </p:nvSpPr>
        <p:spPr>
          <a:xfrm>
            <a:off x="1067481" y="2511942"/>
            <a:ext cx="38164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Immergez-vous dans le rythme de </a:t>
            </a:r>
            <a:r>
              <a:rPr lang="fr-FR" sz="2400" b="1" dirty="0" err="1">
                <a:solidFill>
                  <a:srgbClr val="FFFF00"/>
                </a:solidFill>
              </a:rPr>
              <a:t>Volendam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35638FAB-CB22-C207-5788-AB68A4C626C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2797" y="333000"/>
            <a:ext cx="4644000" cy="3096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1D6AEA6-C53A-9930-B20C-A3568D4BC86C}"/>
              </a:ext>
            </a:extLst>
          </p:cNvPr>
          <p:cNvSpPr txBox="1"/>
          <p:nvPr/>
        </p:nvSpPr>
        <p:spPr>
          <a:xfrm>
            <a:off x="7416027" y="3429000"/>
            <a:ext cx="50023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Haarlem en toute spontanéité</a:t>
            </a:r>
          </a:p>
        </p:txBody>
      </p:sp>
    </p:spTree>
    <p:extLst>
      <p:ext uri="{BB962C8B-B14F-4D97-AF65-F5344CB8AC3E}">
        <p14:creationId xmlns:p14="http://schemas.microsoft.com/office/powerpoint/2010/main" val="179690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C2DFA4-07D4-99A0-201A-734A81B627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oue de vélo&#10;&#10;Description générée automatiquement">
            <a:extLst>
              <a:ext uri="{FF2B5EF4-FFF2-40B4-BE49-F238E27FC236}">
                <a16:creationId xmlns:a16="http://schemas.microsoft.com/office/drawing/2014/main" id="{0EF73197-3E78-F877-71DA-CCDBD759CE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869" y="213000"/>
            <a:ext cx="4824000" cy="321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84D5FC-BB36-8C9B-1F44-CB44253CB13E}"/>
              </a:ext>
            </a:extLst>
          </p:cNvPr>
          <p:cNvSpPr txBox="1"/>
          <p:nvPr/>
        </p:nvSpPr>
        <p:spPr>
          <a:xfrm>
            <a:off x="2107263" y="4139005"/>
            <a:ext cx="4526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Explorer de nouveaux horizons à La Haye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arbre, ciel, eau&#10;&#10;Description générée automatiquement">
            <a:extLst>
              <a:ext uri="{FF2B5EF4-FFF2-40B4-BE49-F238E27FC236}">
                <a16:creationId xmlns:a16="http://schemas.microsoft.com/office/drawing/2014/main" id="{FD393070-965B-FC52-D48A-4C5BDA08865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4013" y="3587233"/>
            <a:ext cx="4644000" cy="309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1331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11E469-27D7-7F0F-26A8-A1A4380D9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ciel&#10;&#10;Description générée automatiquement">
            <a:extLst>
              <a:ext uri="{FF2B5EF4-FFF2-40B4-BE49-F238E27FC236}">
                <a16:creationId xmlns:a16="http://schemas.microsoft.com/office/drawing/2014/main" id="{5E83149D-BFE4-4278-DC53-779DDE9DF7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173" y="3511930"/>
            <a:ext cx="4644000" cy="309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E6C6CC-F693-7A5E-D5BC-A89796DCF794}"/>
              </a:ext>
            </a:extLst>
          </p:cNvPr>
          <p:cNvSpPr txBox="1"/>
          <p:nvPr/>
        </p:nvSpPr>
        <p:spPr>
          <a:xfrm>
            <a:off x="1228846" y="2949393"/>
            <a:ext cx="46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En selle à Breda</a:t>
            </a:r>
          </a:p>
        </p:txBody>
      </p:sp>
      <p:pic>
        <p:nvPicPr>
          <p:cNvPr id="6" name="Image 5" descr="Une image contenant plein air, arbre, plante, ciel&#10;&#10;Description générée automatiquement">
            <a:extLst>
              <a:ext uri="{FF2B5EF4-FFF2-40B4-BE49-F238E27FC236}">
                <a16:creationId xmlns:a16="http://schemas.microsoft.com/office/drawing/2014/main" id="{DA2A5FDB-3328-6BB0-FF0A-7E9E2ED1905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2543" y="215152"/>
            <a:ext cx="4608000" cy="307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1947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FBAE00-F75F-2696-5547-730E3CD2FD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eau&#10;&#10;Description générée automatiquement">
            <a:extLst>
              <a:ext uri="{FF2B5EF4-FFF2-40B4-BE49-F238E27FC236}">
                <a16:creationId xmlns:a16="http://schemas.microsoft.com/office/drawing/2014/main" id="{6EA3BE33-6F72-E39A-1037-BCF3D62C9E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1459" y="1303581"/>
            <a:ext cx="2976000" cy="4464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lein air, arbre, eau, ciel&#10;&#10;Description générée automatiquement">
            <a:extLst>
              <a:ext uri="{FF2B5EF4-FFF2-40B4-BE49-F238E27FC236}">
                <a16:creationId xmlns:a16="http://schemas.microsoft.com/office/drawing/2014/main" id="{5B4EC110-B790-EE5C-84A9-DB393CE3F39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8541" y="1303581"/>
            <a:ext cx="3072000" cy="4608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7B88436-E613-D591-9DF8-ABE0CDF68F2F}"/>
              </a:ext>
            </a:extLst>
          </p:cNvPr>
          <p:cNvSpPr txBox="1"/>
          <p:nvPr/>
        </p:nvSpPr>
        <p:spPr>
          <a:xfrm>
            <a:off x="4303058" y="370593"/>
            <a:ext cx="40663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Hindeloopen</a:t>
            </a:r>
            <a:r>
              <a:rPr lang="fr-FR" sz="2400" b="1" dirty="0">
                <a:solidFill>
                  <a:srgbClr val="FFFF00"/>
                </a:solidFill>
              </a:rPr>
              <a:t> : un village sur l’eau aux Pays Bas</a:t>
            </a:r>
          </a:p>
        </p:txBody>
      </p:sp>
    </p:spTree>
    <p:extLst>
      <p:ext uri="{BB962C8B-B14F-4D97-AF65-F5344CB8AC3E}">
        <p14:creationId xmlns:p14="http://schemas.microsoft.com/office/powerpoint/2010/main" val="3699672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88783B-1976-41B4-E538-28BAF8E094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arbre, bâtiment, fleur&#10;&#10;Description générée automatiquement">
            <a:extLst>
              <a:ext uri="{FF2B5EF4-FFF2-40B4-BE49-F238E27FC236}">
                <a16:creationId xmlns:a16="http://schemas.microsoft.com/office/drawing/2014/main" id="{2F444E55-A1F4-55A6-D999-3CC0956C04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51" y="3429000"/>
            <a:ext cx="4788000" cy="310468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AC7F3DE-4D81-C2E7-E7A0-9576F8117472}"/>
              </a:ext>
            </a:extLst>
          </p:cNvPr>
          <p:cNvSpPr txBox="1"/>
          <p:nvPr/>
        </p:nvSpPr>
        <p:spPr>
          <a:xfrm>
            <a:off x="2054710" y="2690336"/>
            <a:ext cx="432457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Utrecht </a:t>
            </a:r>
          </a:p>
        </p:txBody>
      </p:sp>
      <p:pic>
        <p:nvPicPr>
          <p:cNvPr id="10" name="Image 9" descr="Une image contenant plein air, eau, arbre, ciel&#10;&#10;Description générée automatiquement">
            <a:extLst>
              <a:ext uri="{FF2B5EF4-FFF2-40B4-BE49-F238E27FC236}">
                <a16:creationId xmlns:a16="http://schemas.microsoft.com/office/drawing/2014/main" id="{F47CBCCF-4F86-4C15-D855-4B9045A3358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6653" y="233279"/>
            <a:ext cx="4719077" cy="30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035E3356-EFCD-E390-AD20-12309F07142D}"/>
              </a:ext>
            </a:extLst>
          </p:cNvPr>
          <p:cNvSpPr txBox="1"/>
          <p:nvPr/>
        </p:nvSpPr>
        <p:spPr>
          <a:xfrm>
            <a:off x="8549460" y="3333889"/>
            <a:ext cx="52919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. </a:t>
            </a:r>
            <a:r>
              <a:rPr lang="fr-FR" sz="2400" b="1" dirty="0" err="1">
                <a:solidFill>
                  <a:srgbClr val="FFFF00"/>
                </a:solidFill>
              </a:rPr>
              <a:t>Giethoorn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708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010348-C616-62C7-B8DA-171D583CE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orizon, ville, paysage urbain, plein air&#10;&#10;Description générée automatiquement">
            <a:extLst>
              <a:ext uri="{FF2B5EF4-FFF2-40B4-BE49-F238E27FC236}">
                <a16:creationId xmlns:a16="http://schemas.microsoft.com/office/drawing/2014/main" id="{EDDBDD28-D16F-6B92-BEB8-5E08FD6F96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4432" y="1719000"/>
            <a:ext cx="8440110" cy="34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DA5793-EEE9-9291-DAA0-3EEE15525EF1}"/>
              </a:ext>
            </a:extLst>
          </p:cNvPr>
          <p:cNvSpPr txBox="1"/>
          <p:nvPr/>
        </p:nvSpPr>
        <p:spPr>
          <a:xfrm>
            <a:off x="999009" y="5319451"/>
            <a:ext cx="118528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Erasmusbrug</a:t>
            </a:r>
            <a:r>
              <a:rPr lang="fr-FR" sz="2400" b="1" dirty="0">
                <a:solidFill>
                  <a:srgbClr val="FFFF00"/>
                </a:solidFill>
              </a:rPr>
              <a:t> et le 'Kop van </a:t>
            </a:r>
            <a:r>
              <a:rPr lang="fr-FR" sz="2400" b="1" dirty="0" err="1">
                <a:solidFill>
                  <a:srgbClr val="FFFF00"/>
                </a:solidFill>
              </a:rPr>
              <a:t>Zuid</a:t>
            </a:r>
            <a:r>
              <a:rPr lang="fr-FR" sz="2400" b="1" dirty="0">
                <a:solidFill>
                  <a:srgbClr val="FFFF00"/>
                </a:solidFill>
              </a:rPr>
              <a:t>' (Rotterdam) vus depuis la tour </a:t>
            </a:r>
            <a:r>
              <a:rPr lang="fr-FR" sz="2400" b="1" dirty="0" err="1">
                <a:solidFill>
                  <a:srgbClr val="FFFF00"/>
                </a:solidFill>
              </a:rPr>
              <a:t>Euromast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0172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D11CDE-2808-6E46-FF23-4B22019E7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e, arbre, bâtiment&#10;&#10;Description générée automatiquement">
            <a:extLst>
              <a:ext uri="{FF2B5EF4-FFF2-40B4-BE49-F238E27FC236}">
                <a16:creationId xmlns:a16="http://schemas.microsoft.com/office/drawing/2014/main" id="{79FD6BDB-146D-8A97-AEED-04ED3BC08A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766" y="3429000"/>
            <a:ext cx="4680000" cy="31215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EA0B7C-889D-5B32-E2CB-516310A85414}"/>
              </a:ext>
            </a:extLst>
          </p:cNvPr>
          <p:cNvSpPr txBox="1"/>
          <p:nvPr/>
        </p:nvSpPr>
        <p:spPr>
          <a:xfrm>
            <a:off x="451372" y="2967335"/>
            <a:ext cx="4938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quartier Witte de </a:t>
            </a:r>
            <a:r>
              <a:rPr lang="fr-FR" sz="2400" b="1" dirty="0" err="1">
                <a:solidFill>
                  <a:srgbClr val="FFFF00"/>
                </a:solidFill>
              </a:rPr>
              <a:t>Withstraat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nuage, eau, bâtiment&#10;&#10;Description générée automatiquement">
            <a:extLst>
              <a:ext uri="{FF2B5EF4-FFF2-40B4-BE49-F238E27FC236}">
                <a16:creationId xmlns:a16="http://schemas.microsoft.com/office/drawing/2014/main" id="{8571EDE7-F443-110B-66B7-9D018B3C7E1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1234" y="317448"/>
            <a:ext cx="4619928" cy="30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62004F5-881F-C69E-0846-59089D749218}"/>
              </a:ext>
            </a:extLst>
          </p:cNvPr>
          <p:cNvSpPr txBox="1"/>
          <p:nvPr/>
        </p:nvSpPr>
        <p:spPr>
          <a:xfrm>
            <a:off x="6745045" y="3480553"/>
            <a:ext cx="504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quartier le plus ancien et le plus historique de Rotterdam est </a:t>
            </a:r>
            <a:r>
              <a:rPr lang="fr-FR" sz="2400" b="1" dirty="0" err="1">
                <a:solidFill>
                  <a:srgbClr val="FFFF00"/>
                </a:solidFill>
              </a:rPr>
              <a:t>Delfshaven</a:t>
            </a:r>
            <a:r>
              <a:rPr lang="fr-FR" sz="2400" b="1" dirty="0">
                <a:solidFill>
                  <a:srgbClr val="FFFF00"/>
                </a:solidFill>
              </a:rPr>
              <a:t> - /</a:t>
            </a:r>
          </a:p>
        </p:txBody>
      </p:sp>
    </p:spTree>
    <p:extLst>
      <p:ext uri="{BB962C8B-B14F-4D97-AF65-F5344CB8AC3E}">
        <p14:creationId xmlns:p14="http://schemas.microsoft.com/office/powerpoint/2010/main" val="1284897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6FA3B68-15B2-E628-948A-82CB0F2BA5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C4519378-8D12-994A-E362-D7B7BBCDA61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764" y="251909"/>
            <a:ext cx="4572000" cy="3048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870536-D9C4-5CC6-08B1-3F7B298CCDD5}"/>
              </a:ext>
            </a:extLst>
          </p:cNvPr>
          <p:cNvSpPr txBox="1"/>
          <p:nvPr/>
        </p:nvSpPr>
        <p:spPr>
          <a:xfrm>
            <a:off x="1839558" y="3327259"/>
            <a:ext cx="55294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/>
              <a:t>La Haye </a:t>
            </a:r>
          </a:p>
        </p:txBody>
      </p:sp>
      <p:pic>
        <p:nvPicPr>
          <p:cNvPr id="6" name="Image 5" descr="Une image contenant plein air, bâtiment, eau, ciel&#10;&#10;Description générée automatiquement">
            <a:extLst>
              <a:ext uri="{FF2B5EF4-FFF2-40B4-BE49-F238E27FC236}">
                <a16:creationId xmlns:a16="http://schemas.microsoft.com/office/drawing/2014/main" id="{DEC667FE-30A0-ABDF-74EF-9B9CC39DAEB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3451" y="3558091"/>
            <a:ext cx="4572000" cy="3048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EC990F4-681D-F94B-BD7A-5BDC8D7677DC}"/>
              </a:ext>
            </a:extLst>
          </p:cNvPr>
          <p:cNvSpPr txBox="1"/>
          <p:nvPr/>
        </p:nvSpPr>
        <p:spPr>
          <a:xfrm>
            <a:off x="7493150" y="1542716"/>
            <a:ext cx="449086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château de </a:t>
            </a:r>
            <a:r>
              <a:rPr lang="fr-FR" sz="2400" b="1" dirty="0" err="1"/>
              <a:t>Binnenhof</a:t>
            </a:r>
            <a:r>
              <a:rPr lang="fr-FR" sz="2400" b="1" dirty="0"/>
              <a:t> (Parlement néerlandais) paysage urbain du centre-ville de La Haye aux Pays-Bas au coucher du soleil</a:t>
            </a:r>
          </a:p>
        </p:txBody>
      </p:sp>
    </p:spTree>
    <p:extLst>
      <p:ext uri="{BB962C8B-B14F-4D97-AF65-F5344CB8AC3E}">
        <p14:creationId xmlns:p14="http://schemas.microsoft.com/office/powerpoint/2010/main" val="388817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F24291-4CD5-5F90-D1CF-418A4F5D62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érien, Photographie aérienne, plein air, Vue plongeante&#10;&#10;Description générée automatiquement">
            <a:extLst>
              <a:ext uri="{FF2B5EF4-FFF2-40B4-BE49-F238E27FC236}">
                <a16:creationId xmlns:a16="http://schemas.microsoft.com/office/drawing/2014/main" id="{4CD2947B-7CDB-CA25-8C3C-083708A590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6388" y="251114"/>
            <a:ext cx="5307744" cy="30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051CB97-E9AB-75A4-B4C5-89A9FF482BE9}"/>
              </a:ext>
            </a:extLst>
          </p:cNvPr>
          <p:cNvSpPr txBox="1"/>
          <p:nvPr/>
        </p:nvSpPr>
        <p:spPr>
          <a:xfrm>
            <a:off x="7225705" y="3311114"/>
            <a:ext cx="5555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la ville du parlement La Haye</a:t>
            </a:r>
          </a:p>
        </p:txBody>
      </p:sp>
      <p:pic>
        <p:nvPicPr>
          <p:cNvPr id="8" name="Image 7" descr="Une image contenant plein air, arbre, ciel, personnes&#10;&#10;Description générée automatiquement">
            <a:extLst>
              <a:ext uri="{FF2B5EF4-FFF2-40B4-BE49-F238E27FC236}">
                <a16:creationId xmlns:a16="http://schemas.microsoft.com/office/drawing/2014/main" id="{17900CD0-81A7-96DD-4094-4A5F9FCA246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339" y="3624517"/>
            <a:ext cx="5174982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E3627873-795C-77F5-D237-0B8FB03B39BF}"/>
              </a:ext>
            </a:extLst>
          </p:cNvPr>
          <p:cNvSpPr txBox="1"/>
          <p:nvPr/>
        </p:nvSpPr>
        <p:spPr>
          <a:xfrm>
            <a:off x="416738" y="1233622"/>
            <a:ext cx="483018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Haye est une ville qui pétille, et pas seulement grâce à ses nombreux (et bons !) restaurants, pubs et bars dansants, bien que vous puissiez y passer quelques soirées divertissantes,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57816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CE62052-CF18-813B-969A-29573A1290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mammifère&#10;&#10;Description générée automatiquement">
            <a:extLst>
              <a:ext uri="{FF2B5EF4-FFF2-40B4-BE49-F238E27FC236}">
                <a16:creationId xmlns:a16="http://schemas.microsoft.com/office/drawing/2014/main" id="{3F4E5C1B-A93B-5E14-806F-F64D2AFCC4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154" y="208340"/>
            <a:ext cx="5245299" cy="302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5EE2F2-AA2A-35BE-D39F-3DAE6E848E15}"/>
              </a:ext>
            </a:extLst>
          </p:cNvPr>
          <p:cNvSpPr txBox="1"/>
          <p:nvPr/>
        </p:nvSpPr>
        <p:spPr>
          <a:xfrm>
            <a:off x="1101170" y="3232340"/>
            <a:ext cx="4555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Haye possède aussi de beaux parcs comme le </a:t>
            </a:r>
            <a:r>
              <a:rPr lang="fr-FR" sz="2400" b="1" dirty="0" err="1">
                <a:solidFill>
                  <a:srgbClr val="FFFF00"/>
                </a:solidFill>
              </a:rPr>
              <a:t>Clingendael</a:t>
            </a:r>
            <a:r>
              <a:rPr lang="fr-FR" sz="2400" b="1" dirty="0">
                <a:solidFill>
                  <a:srgbClr val="FFFF00"/>
                </a:solidFill>
              </a:rPr>
              <a:t> et le parc </a:t>
            </a:r>
            <a:r>
              <a:rPr lang="fr-FR" sz="2400" b="1" dirty="0" err="1">
                <a:solidFill>
                  <a:srgbClr val="FFFF00"/>
                </a:solidFill>
              </a:rPr>
              <a:t>Sorghvliet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FE6796DE-5873-5839-06B3-436C8DC0D82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4894" y="3937631"/>
            <a:ext cx="5649242" cy="27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4D7A91A-8ADA-033A-A8A0-F804F1A16389}"/>
              </a:ext>
            </a:extLst>
          </p:cNvPr>
          <p:cNvSpPr txBox="1"/>
          <p:nvPr/>
        </p:nvSpPr>
        <p:spPr>
          <a:xfrm>
            <a:off x="6662822" y="3186173"/>
            <a:ext cx="56561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Grote</a:t>
            </a:r>
            <a:r>
              <a:rPr lang="fr-FR" sz="2400" b="1" dirty="0">
                <a:solidFill>
                  <a:srgbClr val="FFFF00"/>
                </a:solidFill>
              </a:rPr>
              <a:t> Markt signifie Grande Place en néerlandais. </a:t>
            </a:r>
          </a:p>
        </p:txBody>
      </p:sp>
    </p:spTree>
    <p:extLst>
      <p:ext uri="{BB962C8B-B14F-4D97-AF65-F5344CB8AC3E}">
        <p14:creationId xmlns:p14="http://schemas.microsoft.com/office/powerpoint/2010/main" val="284004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752DB7-810C-AD8F-8953-501C388982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ue de vélo, bâtiment&#10;&#10;Description générée automatiquement">
            <a:extLst>
              <a:ext uri="{FF2B5EF4-FFF2-40B4-BE49-F238E27FC236}">
                <a16:creationId xmlns:a16="http://schemas.microsoft.com/office/drawing/2014/main" id="{2BA82161-6D6F-2EFA-5B03-D513C934BF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4376" y="276113"/>
            <a:ext cx="5292000" cy="302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scène, bâtiment, personne, marché&#10;&#10;Description générée automatiquement">
            <a:extLst>
              <a:ext uri="{FF2B5EF4-FFF2-40B4-BE49-F238E27FC236}">
                <a16:creationId xmlns:a16="http://schemas.microsoft.com/office/drawing/2014/main" id="{43BF0C2F-3A30-9F86-67B3-F93436266D0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749" y="3503728"/>
            <a:ext cx="5544000" cy="31185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DDF763A-3581-8D9F-C0EE-F3D26EA9AB7E}"/>
              </a:ext>
            </a:extLst>
          </p:cNvPr>
          <p:cNvSpPr txBox="1"/>
          <p:nvPr/>
        </p:nvSpPr>
        <p:spPr>
          <a:xfrm>
            <a:off x="3070749" y="2231754"/>
            <a:ext cx="47010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Haye  1 Et 2</a:t>
            </a:r>
          </a:p>
        </p:txBody>
      </p:sp>
    </p:spTree>
    <p:extLst>
      <p:ext uri="{BB962C8B-B14F-4D97-AF65-F5344CB8AC3E}">
        <p14:creationId xmlns:p14="http://schemas.microsoft.com/office/powerpoint/2010/main" val="4253808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B7F6C96-6CC6-2CEC-0FEB-B73BE37EAC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FA89DD34-180B-F60D-CEE2-3256CD5D90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426" y="239050"/>
            <a:ext cx="5328000" cy="299490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75ACB74D-BD9F-D488-8031-A47F00D2129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1012" y="3657600"/>
            <a:ext cx="3996000" cy="2997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955D83B-4387-0F92-0F5C-8B7ECE87D473}"/>
              </a:ext>
            </a:extLst>
          </p:cNvPr>
          <p:cNvSpPr txBox="1"/>
          <p:nvPr/>
        </p:nvSpPr>
        <p:spPr>
          <a:xfrm>
            <a:off x="4485938" y="4131850"/>
            <a:ext cx="4776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Haye 1 Et 2</a:t>
            </a:r>
          </a:p>
        </p:txBody>
      </p:sp>
    </p:spTree>
    <p:extLst>
      <p:ext uri="{BB962C8B-B14F-4D97-AF65-F5344CB8AC3E}">
        <p14:creationId xmlns:p14="http://schemas.microsoft.com/office/powerpoint/2010/main" val="3596621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39A716-35C2-4A6E-BCC5-589254B068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bateau&#10;&#10;Description générée automatiquement">
            <a:extLst>
              <a:ext uri="{FF2B5EF4-FFF2-40B4-BE49-F238E27FC236}">
                <a16:creationId xmlns:a16="http://schemas.microsoft.com/office/drawing/2014/main" id="{D7B5EABC-8F99-EDAF-996B-74083C797F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0000" y="1280161"/>
            <a:ext cx="6552000" cy="451476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60D4FA-4DEF-7C95-500E-EBFEBA8E1461}"/>
              </a:ext>
            </a:extLst>
          </p:cNvPr>
          <p:cNvSpPr txBox="1"/>
          <p:nvPr/>
        </p:nvSpPr>
        <p:spPr>
          <a:xfrm>
            <a:off x="2904565" y="279699"/>
            <a:ext cx="65520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 Les Plus Beaux Paysages Des Pays - Bas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6143F2D-FB71-1F19-47C3-927817F05A06}"/>
              </a:ext>
            </a:extLst>
          </p:cNvPr>
          <p:cNvSpPr txBox="1"/>
          <p:nvPr/>
        </p:nvSpPr>
        <p:spPr>
          <a:xfrm>
            <a:off x="3571539" y="5577839"/>
            <a:ext cx="6788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9D23AC5-CC98-2AD6-D94E-4950717BBFAB}"/>
              </a:ext>
            </a:extLst>
          </p:cNvPr>
          <p:cNvSpPr txBox="1"/>
          <p:nvPr/>
        </p:nvSpPr>
        <p:spPr>
          <a:xfrm>
            <a:off x="5690796" y="6162614"/>
            <a:ext cx="5518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92984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478</Words>
  <Application>Microsoft Office PowerPoint</Application>
  <PresentationFormat>Grand écran</PresentationFormat>
  <Paragraphs>57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2024-12-16T06:24:40Z</dcterms:created>
  <dcterms:modified xsi:type="dcterms:W3CDTF">2024-12-22T08:09:38Z</dcterms:modified>
</cp:coreProperties>
</file>