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60" r:id="rId5"/>
    <p:sldId id="267" r:id="rId6"/>
    <p:sldId id="276" r:id="rId7"/>
    <p:sldId id="268" r:id="rId8"/>
    <p:sldId id="275" r:id="rId9"/>
    <p:sldId id="269" r:id="rId10"/>
    <p:sldId id="261" r:id="rId11"/>
    <p:sldId id="263" r:id="rId12"/>
    <p:sldId id="264" r:id="rId13"/>
    <p:sldId id="262" r:id="rId14"/>
    <p:sldId id="280" r:id="rId15"/>
    <p:sldId id="265" r:id="rId16"/>
    <p:sldId id="266" r:id="rId17"/>
    <p:sldId id="270" r:id="rId18"/>
    <p:sldId id="271" r:id="rId19"/>
    <p:sldId id="272" r:id="rId20"/>
    <p:sldId id="273" r:id="rId21"/>
    <p:sldId id="274" r:id="rId22"/>
    <p:sldId id="277" r:id="rId23"/>
    <p:sldId id="279" r:id="rId24"/>
    <p:sldId id="278" r:id="rId25"/>
    <p:sldId id="281"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7" autoAdjust="0"/>
    <p:restoredTop sz="94660"/>
  </p:normalViewPr>
  <p:slideViewPr>
    <p:cSldViewPr snapToGrid="0">
      <p:cViewPr varScale="1">
        <p:scale>
          <a:sx n="77" d="100"/>
          <a:sy n="77" d="100"/>
        </p:scale>
        <p:origin x="15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fr-FR" smtClean="0"/>
              <a:t>Modifiez le style du titre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Modifier le style des sous-titres du masque</a:t>
            </a:r>
            <a:endParaRPr lang="en-US" dirty="0"/>
          </a:p>
        </p:txBody>
      </p:sp>
      <p:sp>
        <p:nvSpPr>
          <p:cNvPr id="4" name="Date Placeholder 3"/>
          <p:cNvSpPr>
            <a:spLocks noGrp="1"/>
          </p:cNvSpPr>
          <p:nvPr>
            <p:ph type="dt" sz="half" idx="10"/>
          </p:nvPr>
        </p:nvSpPr>
        <p:spPr/>
        <p:txBody>
          <a:bodyPr/>
          <a:lstStyle/>
          <a:p>
            <a:fld id="{350023A9-05A8-4C73-A85B-6121F600CB11}" type="datetimeFigureOut">
              <a:rPr lang="fr-FR" smtClean="0"/>
              <a:t>23/12/2024</a:t>
            </a:fld>
            <a:endParaRPr lang="fr-FR"/>
          </a:p>
        </p:txBody>
      </p:sp>
      <p:sp>
        <p:nvSpPr>
          <p:cNvPr id="5" name="Footer Placeholder 4"/>
          <p:cNvSpPr>
            <a:spLocks noGrp="1"/>
          </p:cNvSpPr>
          <p:nvPr>
            <p:ph type="ftr" sz="quarter" idx="11"/>
          </p:nvPr>
        </p:nvSpPr>
        <p:spPr/>
        <p:txBody>
          <a:bodyPr/>
          <a:lstStyle/>
          <a:p>
            <a:endParaRPr lang="fr-FR"/>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F8639DCA-16D5-4417-A123-3255CB89D678}" type="slidenum">
              <a:rPr lang="fr-FR" smtClean="0"/>
              <a:t>‹N°›</a:t>
            </a:fld>
            <a:endParaRPr lang="fr-FR"/>
          </a:p>
        </p:txBody>
      </p:sp>
    </p:spTree>
    <p:extLst>
      <p:ext uri="{BB962C8B-B14F-4D97-AF65-F5344CB8AC3E}">
        <p14:creationId xmlns:p14="http://schemas.microsoft.com/office/powerpoint/2010/main" val="19223482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fr-FR" smtClean="0"/>
              <a:t>Modifiez le style du titre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350023A9-05A8-4C73-A85B-6121F600CB11}" type="datetimeFigureOut">
              <a:rPr lang="fr-FR" smtClean="0"/>
              <a:t>23/12/2024</a:t>
            </a:fld>
            <a:endParaRPr lang="fr-FR"/>
          </a:p>
        </p:txBody>
      </p:sp>
      <p:sp>
        <p:nvSpPr>
          <p:cNvPr id="5" name="Footer Placeholder 4"/>
          <p:cNvSpPr>
            <a:spLocks noGrp="1"/>
          </p:cNvSpPr>
          <p:nvPr>
            <p:ph type="ftr" sz="quarter" idx="11"/>
          </p:nvPr>
        </p:nvSpPr>
        <p:spPr/>
        <p:txBody>
          <a:bodyPr/>
          <a:lstStyle/>
          <a:p>
            <a:endParaRPr lang="fr-F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F8639DCA-16D5-4417-A123-3255CB89D678}" type="slidenum">
              <a:rPr lang="fr-FR" smtClean="0"/>
              <a:t>‹N°›</a:t>
            </a:fld>
            <a:endParaRPr lang="fr-FR"/>
          </a:p>
        </p:txBody>
      </p:sp>
    </p:spTree>
    <p:extLst>
      <p:ext uri="{BB962C8B-B14F-4D97-AF65-F5344CB8AC3E}">
        <p14:creationId xmlns:p14="http://schemas.microsoft.com/office/powerpoint/2010/main" val="1616727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fr-FR" smtClean="0"/>
              <a:t>Modifiez le style du titre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350023A9-05A8-4C73-A85B-6121F600CB11}" type="datetimeFigureOut">
              <a:rPr lang="fr-FR" smtClean="0"/>
              <a:t>23/12/2024</a:t>
            </a:fld>
            <a:endParaRPr lang="fr-FR"/>
          </a:p>
        </p:txBody>
      </p:sp>
      <p:sp>
        <p:nvSpPr>
          <p:cNvPr id="5" name="Footer Placeholder 4"/>
          <p:cNvSpPr>
            <a:spLocks noGrp="1"/>
          </p:cNvSpPr>
          <p:nvPr>
            <p:ph type="ftr" sz="quarter" idx="11"/>
          </p:nvPr>
        </p:nvSpPr>
        <p:spPr/>
        <p:txBody>
          <a:bodyPr/>
          <a:lstStyle/>
          <a:p>
            <a:endParaRPr lang="fr-FR"/>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F8639DCA-16D5-4417-A123-3255CB89D678}" type="slidenum">
              <a:rPr lang="fr-FR" smtClean="0"/>
              <a:t>‹N°›</a:t>
            </a:fld>
            <a:endParaRPr lang="fr-FR"/>
          </a:p>
        </p:txBody>
      </p:sp>
    </p:spTree>
    <p:extLst>
      <p:ext uri="{BB962C8B-B14F-4D97-AF65-F5344CB8AC3E}">
        <p14:creationId xmlns:p14="http://schemas.microsoft.com/office/powerpoint/2010/main" val="17327308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350023A9-05A8-4C73-A85B-6121F600CB11}" type="datetimeFigureOut">
              <a:rPr lang="fr-FR" smtClean="0"/>
              <a:t>23/12/2024</a:t>
            </a:fld>
            <a:endParaRPr lang="fr-FR"/>
          </a:p>
        </p:txBody>
      </p:sp>
      <p:sp>
        <p:nvSpPr>
          <p:cNvPr id="6" name="Footer Placeholder 5"/>
          <p:cNvSpPr>
            <a:spLocks noGrp="1"/>
          </p:cNvSpPr>
          <p:nvPr>
            <p:ph type="ftr" sz="quarter" idx="11"/>
          </p:nvPr>
        </p:nvSpPr>
        <p:spPr/>
        <p:txBody>
          <a:bodyPr/>
          <a:lstStyle/>
          <a:p>
            <a:endParaRPr lang="fr-FR"/>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F8639DCA-16D5-4417-A123-3255CB89D678}" type="slidenum">
              <a:rPr lang="fr-FR" smtClean="0"/>
              <a:t>‹N°›</a:t>
            </a:fld>
            <a:endParaRPr lang="fr-FR"/>
          </a:p>
        </p:txBody>
      </p:sp>
    </p:spTree>
    <p:extLst>
      <p:ext uri="{BB962C8B-B14F-4D97-AF65-F5344CB8AC3E}">
        <p14:creationId xmlns:p14="http://schemas.microsoft.com/office/powerpoint/2010/main" val="41206735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fr-FR" smtClean="0"/>
              <a:t>Modifiez le style du titre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350023A9-05A8-4C73-A85B-6121F600CB11}" type="datetimeFigureOut">
              <a:rPr lang="fr-FR" smtClean="0"/>
              <a:t>23/12/2024</a:t>
            </a:fld>
            <a:endParaRPr lang="fr-FR"/>
          </a:p>
        </p:txBody>
      </p:sp>
      <p:sp>
        <p:nvSpPr>
          <p:cNvPr id="8" name="Footer Placeholder 7"/>
          <p:cNvSpPr>
            <a:spLocks noGrp="1"/>
          </p:cNvSpPr>
          <p:nvPr>
            <p:ph type="ftr" sz="quarter" idx="11"/>
          </p:nvPr>
        </p:nvSpPr>
        <p:spPr/>
        <p:txBody>
          <a:bodyPr/>
          <a:lstStyle/>
          <a:p>
            <a:endParaRPr lang="fr-FR"/>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F8639DCA-16D5-4417-A123-3255CB89D678}" type="slidenum">
              <a:rPr lang="fr-FR" smtClean="0"/>
              <a:t>‹N°›</a:t>
            </a:fld>
            <a:endParaRPr lang="fr-FR"/>
          </a:p>
        </p:txBody>
      </p:sp>
    </p:spTree>
    <p:extLst>
      <p:ext uri="{BB962C8B-B14F-4D97-AF65-F5344CB8AC3E}">
        <p14:creationId xmlns:p14="http://schemas.microsoft.com/office/powerpoint/2010/main" val="14149861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350023A9-05A8-4C73-A85B-6121F600CB11}" type="datetimeFigureOut">
              <a:rPr lang="fr-FR" smtClean="0"/>
              <a:t>23/12/2024</a:t>
            </a:fld>
            <a:endParaRPr lang="fr-FR"/>
          </a:p>
        </p:txBody>
      </p:sp>
      <p:sp>
        <p:nvSpPr>
          <p:cNvPr id="4" name="Footer Placeholder 3"/>
          <p:cNvSpPr>
            <a:spLocks noGrp="1"/>
          </p:cNvSpPr>
          <p:nvPr>
            <p:ph type="ftr" sz="quarter" idx="11"/>
          </p:nvPr>
        </p:nvSpPr>
        <p:spPr/>
        <p:txBody>
          <a:bodyPr/>
          <a:lstStyle/>
          <a:p>
            <a:endParaRPr lang="fr-FR"/>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F8639DCA-16D5-4417-A123-3255CB89D678}" type="slidenum">
              <a:rPr lang="fr-FR" smtClean="0"/>
              <a:t>‹N°›</a:t>
            </a:fld>
            <a:endParaRPr lang="fr-FR"/>
          </a:p>
        </p:txBody>
      </p:sp>
    </p:spTree>
    <p:extLst>
      <p:ext uri="{BB962C8B-B14F-4D97-AF65-F5344CB8AC3E}">
        <p14:creationId xmlns:p14="http://schemas.microsoft.com/office/powerpoint/2010/main" val="30016839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50023A9-05A8-4C73-A85B-6121F600CB11}" type="datetimeFigureOut">
              <a:rPr lang="fr-FR" smtClean="0"/>
              <a:t>23/12/2024</a:t>
            </a:fld>
            <a:endParaRPr lang="fr-FR"/>
          </a:p>
        </p:txBody>
      </p:sp>
      <p:sp>
        <p:nvSpPr>
          <p:cNvPr id="3" name="Footer Placeholder 2"/>
          <p:cNvSpPr>
            <a:spLocks noGrp="1"/>
          </p:cNvSpPr>
          <p:nvPr>
            <p:ph type="ftr" sz="quarter" idx="11"/>
          </p:nvPr>
        </p:nvSpPr>
        <p:spPr/>
        <p:txBody>
          <a:bodyPr/>
          <a:lstStyle/>
          <a:p>
            <a:endParaRPr lang="fr-FR"/>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F8639DCA-16D5-4417-A123-3255CB89D678}" type="slidenum">
              <a:rPr lang="fr-FR" smtClean="0"/>
              <a:t>‹N°›</a:t>
            </a:fld>
            <a:endParaRPr lang="fr-FR"/>
          </a:p>
        </p:txBody>
      </p:sp>
    </p:spTree>
    <p:extLst>
      <p:ext uri="{BB962C8B-B14F-4D97-AF65-F5344CB8AC3E}">
        <p14:creationId xmlns:p14="http://schemas.microsoft.com/office/powerpoint/2010/main" val="24713944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fr-FR" smtClean="0"/>
              <a:t>Modifiez le style du titre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350023A9-05A8-4C73-A85B-6121F600CB11}" type="datetimeFigureOut">
              <a:rPr lang="fr-FR" smtClean="0"/>
              <a:t>23/12/2024</a:t>
            </a:fld>
            <a:endParaRPr lang="fr-FR"/>
          </a:p>
        </p:txBody>
      </p:sp>
      <p:sp>
        <p:nvSpPr>
          <p:cNvPr id="6" name="Footer Placeholder 5"/>
          <p:cNvSpPr>
            <a:spLocks noGrp="1"/>
          </p:cNvSpPr>
          <p:nvPr>
            <p:ph type="ftr" sz="quarter" idx="11"/>
          </p:nvPr>
        </p:nvSpPr>
        <p:spPr/>
        <p:txBody>
          <a:bodyPr/>
          <a:lstStyle/>
          <a:p>
            <a:endParaRPr lang="fr-FR"/>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F8639DCA-16D5-4417-A123-3255CB89D678}" type="slidenum">
              <a:rPr lang="fr-FR" smtClean="0"/>
              <a:t>‹N°›</a:t>
            </a:fld>
            <a:endParaRPr lang="fr-FR"/>
          </a:p>
        </p:txBody>
      </p:sp>
    </p:spTree>
    <p:extLst>
      <p:ext uri="{BB962C8B-B14F-4D97-AF65-F5344CB8AC3E}">
        <p14:creationId xmlns:p14="http://schemas.microsoft.com/office/powerpoint/2010/main" val="27861267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350023A9-05A8-4C73-A85B-6121F600CB11}" type="datetimeFigureOut">
              <a:rPr lang="fr-FR" smtClean="0"/>
              <a:t>23/12/2024</a:t>
            </a:fld>
            <a:endParaRPr lang="fr-FR"/>
          </a:p>
        </p:txBody>
      </p:sp>
      <p:sp>
        <p:nvSpPr>
          <p:cNvPr id="6" name="Footer Placeholder 5"/>
          <p:cNvSpPr>
            <a:spLocks noGrp="1"/>
          </p:cNvSpPr>
          <p:nvPr>
            <p:ph type="ftr" sz="quarter" idx="11"/>
          </p:nvPr>
        </p:nvSpPr>
        <p:spPr/>
        <p:txBody>
          <a:bodyPr/>
          <a:lstStyle/>
          <a:p>
            <a:endParaRPr lang="fr-F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F8639DCA-16D5-4417-A123-3255CB89D678}" type="slidenum">
              <a:rPr lang="fr-FR" smtClean="0"/>
              <a:t>‹N°›</a:t>
            </a:fld>
            <a:endParaRPr lang="fr-FR"/>
          </a:p>
        </p:txBody>
      </p:sp>
    </p:spTree>
    <p:extLst>
      <p:ext uri="{BB962C8B-B14F-4D97-AF65-F5344CB8AC3E}">
        <p14:creationId xmlns:p14="http://schemas.microsoft.com/office/powerpoint/2010/main" val="18330498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fr-FR" smtClean="0"/>
              <a:t>Modifiez le style du titre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350023A9-05A8-4C73-A85B-6121F600CB11}" type="datetimeFigureOut">
              <a:rPr lang="fr-FR" smtClean="0"/>
              <a:t>23/12/2024</a:t>
            </a:fld>
            <a:endParaRPr lang="fr-FR"/>
          </a:p>
        </p:txBody>
      </p:sp>
      <p:sp>
        <p:nvSpPr>
          <p:cNvPr id="5" name="Footer Placeholder 4"/>
          <p:cNvSpPr>
            <a:spLocks noGrp="1"/>
          </p:cNvSpPr>
          <p:nvPr>
            <p:ph type="ftr" sz="quarter" idx="11"/>
          </p:nvPr>
        </p:nvSpPr>
        <p:spPr/>
        <p:txBody>
          <a:bodyPr/>
          <a:lstStyle/>
          <a:p>
            <a:endParaRPr lang="fr-FR"/>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F8639DCA-16D5-4417-A123-3255CB89D678}" type="slidenum">
              <a:rPr lang="fr-FR" smtClean="0"/>
              <a:t>‹N°›</a:t>
            </a:fld>
            <a:endParaRPr lang="fr-FR"/>
          </a:p>
        </p:txBody>
      </p:sp>
    </p:spTree>
    <p:extLst>
      <p:ext uri="{BB962C8B-B14F-4D97-AF65-F5344CB8AC3E}">
        <p14:creationId xmlns:p14="http://schemas.microsoft.com/office/powerpoint/2010/main" val="18213242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fr-FR" smtClean="0"/>
              <a:t>Modifiez le style du titre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Modifier les styles du texte du masque</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350023A9-05A8-4C73-A85B-6121F600CB11}" type="datetimeFigureOut">
              <a:rPr lang="fr-FR" smtClean="0"/>
              <a:t>23/12/2024</a:t>
            </a:fld>
            <a:endParaRPr lang="fr-FR"/>
          </a:p>
        </p:txBody>
      </p:sp>
      <p:sp>
        <p:nvSpPr>
          <p:cNvPr id="5" name="Footer Placeholder 4"/>
          <p:cNvSpPr>
            <a:spLocks noGrp="1"/>
          </p:cNvSpPr>
          <p:nvPr>
            <p:ph type="ftr" sz="quarter" idx="11"/>
          </p:nvPr>
        </p:nvSpPr>
        <p:spPr/>
        <p:txBody>
          <a:bodyPr/>
          <a:lstStyle/>
          <a:p>
            <a:endParaRPr lang="fr-FR"/>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F8639DCA-16D5-4417-A123-3255CB89D678}" type="slidenum">
              <a:rPr lang="fr-FR" smtClean="0"/>
              <a:t>‹N°›</a:t>
            </a:fld>
            <a:endParaRPr lang="fr-FR"/>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7186514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fr-FR" smtClean="0"/>
              <a:t>Modifiez le style du titre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Modifier les styles du texte du masque</a:t>
            </a:r>
          </a:p>
        </p:txBody>
      </p:sp>
      <p:sp>
        <p:nvSpPr>
          <p:cNvPr id="5" name="Date Placeholder 4"/>
          <p:cNvSpPr>
            <a:spLocks noGrp="1"/>
          </p:cNvSpPr>
          <p:nvPr>
            <p:ph type="dt" sz="half" idx="10"/>
          </p:nvPr>
        </p:nvSpPr>
        <p:spPr/>
        <p:txBody>
          <a:bodyPr/>
          <a:lstStyle/>
          <a:p>
            <a:fld id="{350023A9-05A8-4C73-A85B-6121F600CB11}" type="datetimeFigureOut">
              <a:rPr lang="fr-FR" smtClean="0"/>
              <a:t>23/12/2024</a:t>
            </a:fld>
            <a:endParaRPr lang="fr-FR"/>
          </a:p>
        </p:txBody>
      </p:sp>
      <p:sp>
        <p:nvSpPr>
          <p:cNvPr id="6" name="Footer Placeholder 5"/>
          <p:cNvSpPr>
            <a:spLocks noGrp="1"/>
          </p:cNvSpPr>
          <p:nvPr>
            <p:ph type="ftr" sz="quarter" idx="11"/>
          </p:nvPr>
        </p:nvSpPr>
        <p:spPr/>
        <p:txBody>
          <a:bodyPr/>
          <a:lstStyle/>
          <a:p>
            <a:endParaRPr lang="fr-F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F8639DCA-16D5-4417-A123-3255CB89D678}" type="slidenum">
              <a:rPr lang="fr-FR" smtClean="0"/>
              <a:t>‹N°›</a:t>
            </a:fld>
            <a:endParaRPr lang="fr-FR"/>
          </a:p>
        </p:txBody>
      </p:sp>
    </p:spTree>
    <p:extLst>
      <p:ext uri="{BB962C8B-B14F-4D97-AF65-F5344CB8AC3E}">
        <p14:creationId xmlns:p14="http://schemas.microsoft.com/office/powerpoint/2010/main" val="6998212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fr-FR" smtClean="0"/>
              <a:t>Modifiez le style du titre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Modifier les styles du texte du masque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Modifier les styles du texte du masque</a:t>
            </a:r>
          </a:p>
        </p:txBody>
      </p:sp>
      <p:sp>
        <p:nvSpPr>
          <p:cNvPr id="5" name="Date Placeholder 4"/>
          <p:cNvSpPr>
            <a:spLocks noGrp="1"/>
          </p:cNvSpPr>
          <p:nvPr>
            <p:ph type="dt" sz="half" idx="10"/>
          </p:nvPr>
        </p:nvSpPr>
        <p:spPr/>
        <p:txBody>
          <a:bodyPr/>
          <a:lstStyle/>
          <a:p>
            <a:fld id="{350023A9-05A8-4C73-A85B-6121F600CB11}" type="datetimeFigureOut">
              <a:rPr lang="fr-FR" smtClean="0"/>
              <a:t>23/12/2024</a:t>
            </a:fld>
            <a:endParaRPr lang="fr-FR"/>
          </a:p>
        </p:txBody>
      </p:sp>
      <p:sp>
        <p:nvSpPr>
          <p:cNvPr id="6" name="Footer Placeholder 5"/>
          <p:cNvSpPr>
            <a:spLocks noGrp="1"/>
          </p:cNvSpPr>
          <p:nvPr>
            <p:ph type="ftr" sz="quarter" idx="11"/>
          </p:nvPr>
        </p:nvSpPr>
        <p:spPr/>
        <p:txBody>
          <a:bodyPr/>
          <a:lstStyle/>
          <a:p>
            <a:endParaRPr lang="fr-FR"/>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F8639DCA-16D5-4417-A123-3255CB89D678}" type="slidenum">
              <a:rPr lang="fr-FR" smtClean="0"/>
              <a:t>‹N°›</a:t>
            </a:fld>
            <a:endParaRPr lang="fr-FR"/>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3276316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fr-FR" smtClean="0"/>
              <a:t>Modifiez le style du titre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Modifier les styles du texte du masque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Modifier les styles du texte du masque</a:t>
            </a:r>
          </a:p>
        </p:txBody>
      </p:sp>
      <p:sp>
        <p:nvSpPr>
          <p:cNvPr id="5" name="Date Placeholder 4"/>
          <p:cNvSpPr>
            <a:spLocks noGrp="1"/>
          </p:cNvSpPr>
          <p:nvPr>
            <p:ph type="dt" sz="half" idx="10"/>
          </p:nvPr>
        </p:nvSpPr>
        <p:spPr/>
        <p:txBody>
          <a:bodyPr/>
          <a:lstStyle/>
          <a:p>
            <a:fld id="{350023A9-05A8-4C73-A85B-6121F600CB11}" type="datetimeFigureOut">
              <a:rPr lang="fr-FR" smtClean="0"/>
              <a:t>23/12/2024</a:t>
            </a:fld>
            <a:endParaRPr lang="fr-FR"/>
          </a:p>
        </p:txBody>
      </p:sp>
      <p:sp>
        <p:nvSpPr>
          <p:cNvPr id="6" name="Footer Placeholder 5"/>
          <p:cNvSpPr>
            <a:spLocks noGrp="1"/>
          </p:cNvSpPr>
          <p:nvPr>
            <p:ph type="ftr" sz="quarter" idx="11"/>
          </p:nvPr>
        </p:nvSpPr>
        <p:spPr/>
        <p:txBody>
          <a:bodyPr/>
          <a:lstStyle/>
          <a:p>
            <a:endParaRPr lang="fr-F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F8639DCA-16D5-4417-A123-3255CB89D678}" type="slidenum">
              <a:rPr lang="fr-FR" smtClean="0"/>
              <a:t>‹N°›</a:t>
            </a:fld>
            <a:endParaRPr lang="fr-FR"/>
          </a:p>
        </p:txBody>
      </p:sp>
    </p:spTree>
    <p:extLst>
      <p:ext uri="{BB962C8B-B14F-4D97-AF65-F5344CB8AC3E}">
        <p14:creationId xmlns:p14="http://schemas.microsoft.com/office/powerpoint/2010/main" val="38322081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ncho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350023A9-05A8-4C73-A85B-6121F600CB11}" type="datetimeFigureOut">
              <a:rPr lang="fr-FR" smtClean="0"/>
              <a:t>23/12/2024</a:t>
            </a:fld>
            <a:endParaRPr lang="fr-FR"/>
          </a:p>
        </p:txBody>
      </p:sp>
      <p:sp>
        <p:nvSpPr>
          <p:cNvPr id="5" name="Footer Placeholder 4"/>
          <p:cNvSpPr>
            <a:spLocks noGrp="1"/>
          </p:cNvSpPr>
          <p:nvPr>
            <p:ph type="ftr" sz="quarter" idx="11"/>
          </p:nvPr>
        </p:nvSpPr>
        <p:spPr/>
        <p:txBody>
          <a:bodyPr/>
          <a:lstStyle/>
          <a:p>
            <a:endParaRPr lang="fr-F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F8639DCA-16D5-4417-A123-3255CB89D678}" type="slidenum">
              <a:rPr lang="fr-FR" smtClean="0"/>
              <a:t>‹N°›</a:t>
            </a:fld>
            <a:endParaRPr lang="fr-FR"/>
          </a:p>
        </p:txBody>
      </p:sp>
    </p:spTree>
    <p:extLst>
      <p:ext uri="{BB962C8B-B14F-4D97-AF65-F5344CB8AC3E}">
        <p14:creationId xmlns:p14="http://schemas.microsoft.com/office/powerpoint/2010/main" val="14139813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fr-FR" smtClean="0"/>
              <a:t>Modifiez le style du titre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350023A9-05A8-4C73-A85B-6121F600CB11}" type="datetimeFigureOut">
              <a:rPr lang="fr-FR" smtClean="0"/>
              <a:t>23/12/2024</a:t>
            </a:fld>
            <a:endParaRPr lang="fr-FR"/>
          </a:p>
        </p:txBody>
      </p:sp>
      <p:sp>
        <p:nvSpPr>
          <p:cNvPr id="5" name="Footer Placeholder 4"/>
          <p:cNvSpPr>
            <a:spLocks noGrp="1"/>
          </p:cNvSpPr>
          <p:nvPr>
            <p:ph type="ftr" sz="quarter" idx="11"/>
          </p:nvPr>
        </p:nvSpPr>
        <p:spPr/>
        <p:txBody>
          <a:bodyPr/>
          <a:lstStyle/>
          <a:p>
            <a:endParaRPr lang="fr-F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F8639DCA-16D5-4417-A123-3255CB89D678}" type="slidenum">
              <a:rPr lang="fr-FR" smtClean="0"/>
              <a:t>‹N°›</a:t>
            </a:fld>
            <a:endParaRPr lang="fr-FR"/>
          </a:p>
        </p:txBody>
      </p:sp>
    </p:spTree>
    <p:extLst>
      <p:ext uri="{BB962C8B-B14F-4D97-AF65-F5344CB8AC3E}">
        <p14:creationId xmlns:p14="http://schemas.microsoft.com/office/powerpoint/2010/main" val="15426138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fr-FR" smtClean="0"/>
              <a:t>Modifiez le style du titre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350023A9-05A8-4C73-A85B-6121F600CB11}" type="datetimeFigureOut">
              <a:rPr lang="fr-FR" smtClean="0"/>
              <a:t>23/12/2024</a:t>
            </a:fld>
            <a:endParaRPr lang="fr-FR"/>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fr-FR"/>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F8639DCA-16D5-4417-A123-3255CB89D678}" type="slidenum">
              <a:rPr lang="fr-FR" smtClean="0"/>
              <a:t>‹N°›</a:t>
            </a:fld>
            <a:endParaRPr lang="fr-FR"/>
          </a:p>
        </p:txBody>
      </p:sp>
    </p:spTree>
    <p:extLst>
      <p:ext uri="{BB962C8B-B14F-4D97-AF65-F5344CB8AC3E}">
        <p14:creationId xmlns:p14="http://schemas.microsoft.com/office/powerpoint/2010/main" val="420744252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audio" Target="../media/audio1.wav"/><Relationship Id="rId5" Type="http://schemas.openxmlformats.org/officeDocument/2006/relationships/image" Target="../media/image3.jp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8" Type="http://schemas.openxmlformats.org/officeDocument/2006/relationships/hyperlink" Target="https://fr.wikipedia.org/wiki/D%C3%A9partement_fran%C3%A7ais" TargetMode="External"/><Relationship Id="rId13" Type="http://schemas.openxmlformats.org/officeDocument/2006/relationships/hyperlink" Target="https://fr.wikipedia.org/wiki/Canton_de_la_Vall%C3%A9e_Dordogne" TargetMode="External"/><Relationship Id="rId18" Type="http://schemas.openxmlformats.org/officeDocument/2006/relationships/hyperlink" Target="https://fr.wikipedia.org/wiki/%C3%89lections_municipales_fran%C3%A7aises_de_2014" TargetMode="External"/><Relationship Id="rId3" Type="http://schemas.openxmlformats.org/officeDocument/2006/relationships/image" Target="../media/image5.gif"/><Relationship Id="rId21" Type="http://schemas.openxmlformats.org/officeDocument/2006/relationships/hyperlink" Target="https://fr.wikipedia.org/wiki/Gentil%C3%A9" TargetMode="External"/><Relationship Id="rId7" Type="http://schemas.openxmlformats.org/officeDocument/2006/relationships/hyperlink" Target="https://fr.wikipedia.org/wiki/Nouvelle-Aquitaine" TargetMode="External"/><Relationship Id="rId12" Type="http://schemas.openxmlformats.org/officeDocument/2006/relationships/hyperlink" Target="https://fr.wikipedia.org/wiki/Canton_fran%C3%A7ais" TargetMode="External"/><Relationship Id="rId17" Type="http://schemas.openxmlformats.org/officeDocument/2006/relationships/hyperlink" Target="https://fr.wikipedia.org/wiki/Mandat_politique" TargetMode="External"/><Relationship Id="rId2" Type="http://schemas.openxmlformats.org/officeDocument/2006/relationships/image" Target="../media/image4.jpeg"/><Relationship Id="rId16" Type="http://schemas.openxmlformats.org/officeDocument/2006/relationships/hyperlink" Target="https://fr.wikipedia.org/wiki/Maire_(France)" TargetMode="External"/><Relationship Id="rId20" Type="http://schemas.openxmlformats.org/officeDocument/2006/relationships/hyperlink" Target="https://fr.wikipedia.org/wiki/Code_officiel_g%C3%A9ographique#Code_commune" TargetMode="External"/><Relationship Id="rId1" Type="http://schemas.openxmlformats.org/officeDocument/2006/relationships/slideLayout" Target="../slideLayouts/slideLayout7.xml"/><Relationship Id="rId6" Type="http://schemas.openxmlformats.org/officeDocument/2006/relationships/hyperlink" Target="https://fr.wikipedia.org/wiki/R%C3%A9gion_fran%C3%A7aise" TargetMode="External"/><Relationship Id="rId11" Type="http://schemas.openxmlformats.org/officeDocument/2006/relationships/hyperlink" Target="https://fr.wikipedia.org/wiki/Arrondissement_de_Sarlat-la-Can%C3%A9da" TargetMode="External"/><Relationship Id="rId5" Type="http://schemas.openxmlformats.org/officeDocument/2006/relationships/hyperlink" Target="https://fr.wikipedia.org/wiki/France" TargetMode="External"/><Relationship Id="rId15" Type="http://schemas.openxmlformats.org/officeDocument/2006/relationships/hyperlink" Target="https://fr.wikipedia.org/wiki/Communaut%C3%A9_de_communes_de_Domme-Villefranche_du_P%C3%A9rigord" TargetMode="External"/><Relationship Id="rId23" Type="http://schemas.openxmlformats.org/officeDocument/2006/relationships/image" Target="../media/image6.jpeg"/><Relationship Id="rId10" Type="http://schemas.openxmlformats.org/officeDocument/2006/relationships/hyperlink" Target="https://fr.wikipedia.org/wiki/Arrondissement_fran%C3%A7ais" TargetMode="External"/><Relationship Id="rId19" Type="http://schemas.openxmlformats.org/officeDocument/2006/relationships/hyperlink" Target="https://fr.wikipedia.org/wiki/Code_postal_en_France" TargetMode="External"/><Relationship Id="rId4" Type="http://schemas.openxmlformats.org/officeDocument/2006/relationships/hyperlink" Target="https://fr.wikipedia.org/wiki/Liste_des_pays_du_monde" TargetMode="External"/><Relationship Id="rId9" Type="http://schemas.openxmlformats.org/officeDocument/2006/relationships/hyperlink" Target="https://fr.wikipedia.org/wiki/Dordogne_(d%C3%A9partement)" TargetMode="External"/><Relationship Id="rId14" Type="http://schemas.openxmlformats.org/officeDocument/2006/relationships/hyperlink" Target="https://fr.wikipedia.org/wiki/Intercommunalit%C3%A9_en_France" TargetMode="External"/><Relationship Id="rId22" Type="http://schemas.openxmlformats.org/officeDocument/2006/relationships/hyperlink" Target="https://fr.wikipedia.org/wiki/Chiffres_de_population_de_la_France"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hyperlink" Target="http://idata.over-blog.com/1/21/32/35/24-dordogne-2/domme/domme-bastide-40.jpg" TargetMode="External"/><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hyperlink" Target="http://idata.over-blog.com/1/21/32/35/24-dordogne-2/domme/domme-bastide-43.jpg"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 Id="rId6" Type="http://schemas.microsoft.com/office/2007/relationships/hdphoto" Target="../media/hdphoto2.wdp"/><Relationship Id="rId5" Type="http://schemas.openxmlformats.org/officeDocument/2006/relationships/image" Target="../media/image13.png"/><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http://idata.over-blog.com/1/21/32/35/24-dordogne-2/domme/domme-bastide-47.jpg" TargetMode="External"/><Relationship Id="rId2" Type="http://schemas.openxmlformats.org/officeDocument/2006/relationships/image" Target="../media/image15.jpeg"/><Relationship Id="rId1" Type="http://schemas.openxmlformats.org/officeDocument/2006/relationships/slideLayout" Target="../slideLayouts/slideLayout7.xml"/><Relationship Id="rId5" Type="http://schemas.openxmlformats.org/officeDocument/2006/relationships/hyperlink" Target="http://idata.over-blog.com/1/21/32/35/24-dordogne-2/domme/domme-bastide-45.jpg" TargetMode="External"/><Relationship Id="rId4" Type="http://schemas.openxmlformats.org/officeDocument/2006/relationships/hyperlink" Target="http://idata.over-blog.com/1/21/32/35/24-dordogne-2/domme/domme-bastide-44.jpg"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hyperlink" Target="http://idata.over-blog.com/1/21/32/35/24-dordogne-2/domme/domme-bastide-15.jpg" TargetMode="External"/><Relationship Id="rId2" Type="http://schemas.openxmlformats.org/officeDocument/2006/relationships/image" Target="../media/image17.jpeg"/><Relationship Id="rId1" Type="http://schemas.openxmlformats.org/officeDocument/2006/relationships/slideLayout" Target="../slideLayouts/slideLayout7.xml"/><Relationship Id="rId4" Type="http://schemas.openxmlformats.org/officeDocument/2006/relationships/hyperlink" Target="http://idata.over-blog.com/1/21/32/35/24-dordogne-2/domme/domme-bastide-21.jpg" TargetMode="External"/></Relationships>
</file>

<file path=ppt/slides/_rels/slide12.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hyperlink" Target="http://idata.over-blog.com/1/21/32/35/24-dordogne-2/domme/domme-bastide-25.jpg" TargetMode="External"/><Relationship Id="rId2" Type="http://schemas.openxmlformats.org/officeDocument/2006/relationships/image" Target="../media/image21.jpeg"/><Relationship Id="rId1" Type="http://schemas.openxmlformats.org/officeDocument/2006/relationships/slideLayout" Target="../slideLayouts/slideLayout7.xml"/><Relationship Id="rId4" Type="http://schemas.openxmlformats.org/officeDocument/2006/relationships/image" Target="../media/image22.jpg"/></Relationships>
</file>

<file path=ppt/slides/_rels/slide16.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35.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24-DOMME-NÂ°R-2008-A/0217 - France"/>
          <p:cNvPicPr>
            <a:picLocks noChangeAspect="1" noChangeArrowheads="1"/>
          </p:cNvPicPr>
          <p:nvPr/>
        </p:nvPicPr>
        <p:blipFill rotWithShape="1">
          <a:blip r:embed="rId3">
            <a:extLst>
              <a:ext uri="{28A0092B-C50C-407E-A947-70E740481C1C}">
                <a14:useLocalDpi xmlns:a14="http://schemas.microsoft.com/office/drawing/2010/main" val="0"/>
              </a:ext>
            </a:extLst>
          </a:blip>
          <a:srcRect b="4317"/>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72824" y="2893512"/>
            <a:ext cx="2227936" cy="1425879"/>
          </a:xfrm>
          <a:prstGeom prst="rect">
            <a:avLst/>
          </a:prstGeom>
          <a:effectLst>
            <a:softEdge rad="63500"/>
          </a:effectLst>
        </p:spPr>
      </p:pic>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24026" y="4835047"/>
            <a:ext cx="1571974" cy="1834061"/>
          </a:xfrm>
          <a:prstGeom prst="rect">
            <a:avLst/>
          </a:prstGeom>
        </p:spPr>
      </p:pic>
    </p:spTree>
    <p:extLst>
      <p:ext uri="{BB962C8B-B14F-4D97-AF65-F5344CB8AC3E}">
        <p14:creationId xmlns:p14="http://schemas.microsoft.com/office/powerpoint/2010/main" val="1705580380"/>
      </p:ext>
    </p:extLst>
  </p:cSld>
  <p:clrMapOvr>
    <a:masterClrMapping/>
  </p:clrMapOvr>
  <mc:AlternateContent xmlns:mc="http://schemas.openxmlformats.org/markup-compatibility/2006" xmlns:p14="http://schemas.microsoft.com/office/powerpoint/2010/main">
    <mc:Choice Requires="p14">
      <p:transition spd="slow" p14:dur="2000">
        <p:sndAc>
          <p:stSnd>
            <p:snd r:embed="rId2" name="Entre Périgord et Quercy.wav"/>
          </p:stSnd>
        </p:sndAc>
      </p:transition>
    </mc:Choice>
    <mc:Fallback xmlns="">
      <p:transition spd="slow">
        <p:sndAc>
          <p:stSnd>
            <p:snd r:embed="rId6" name="Entre Périgord et Quercy.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7979079" y="2490629"/>
            <a:ext cx="3908121" cy="2308324"/>
          </a:xfrm>
          <a:prstGeom prst="rect">
            <a:avLst/>
          </a:prstGeom>
        </p:spPr>
        <p:txBody>
          <a:bodyPr wrap="square">
            <a:spAutoFit/>
          </a:bodyPr>
          <a:lstStyle/>
          <a:p>
            <a:r>
              <a:rPr lang="fr-FR" b="0" i="0" dirty="0" smtClean="0">
                <a:solidFill>
                  <a:srgbClr val="222222"/>
                </a:solidFill>
                <a:effectLst/>
                <a:latin typeface="arial" panose="020B0604020202020204" pitchFamily="34" charset="0"/>
              </a:rPr>
              <a:t>Domme est une commune française située dans le département de la Dordogne, en région Nouvelle-Aquitaine. Ancienne bastide médiévale, la commune était le chef-lieu du canton de Domme de 1790 à 2015. Elle fait partie de l'association Les Plus Beaux Villages de France</a:t>
            </a:r>
            <a:endParaRPr lang="fr-FR" dirty="0"/>
          </a:p>
        </p:txBody>
      </p:sp>
      <p:pic>
        <p:nvPicPr>
          <p:cNvPr id="1026" name="Picture 2" descr="http://www.domme.fr/images/logodomme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31474" y="4946431"/>
            <a:ext cx="1302707" cy="142931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www.domme.fr/images/blasontransp.gi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6305" y="986796"/>
            <a:ext cx="1973850" cy="213218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79541" y="3381035"/>
            <a:ext cx="3540690" cy="3416320"/>
          </a:xfrm>
          <a:prstGeom prst="rect">
            <a:avLst/>
          </a:prstGeom>
        </p:spPr>
        <p:txBody>
          <a:bodyPr wrap="square">
            <a:spAutoFit/>
          </a:bodyPr>
          <a:lstStyle/>
          <a:p>
            <a:r>
              <a:rPr lang="fr-FR" b="1" i="0" dirty="0" smtClean="0">
                <a:solidFill>
                  <a:srgbClr val="000000"/>
                </a:solidFill>
                <a:effectLst/>
                <a:latin typeface="Raleway"/>
              </a:rPr>
              <a:t>LES ARMES DE DOMME</a:t>
            </a:r>
            <a:r>
              <a:rPr lang="fr-FR" dirty="0" smtClean="0"/>
              <a:t/>
            </a:r>
            <a:br>
              <a:rPr lang="fr-FR" dirty="0" smtClean="0"/>
            </a:br>
            <a:r>
              <a:rPr lang="fr-FR" b="0" i="0" dirty="0" smtClean="0">
                <a:solidFill>
                  <a:srgbClr val="000000"/>
                </a:solidFill>
                <a:effectLst/>
                <a:latin typeface="Raleway"/>
              </a:rPr>
              <a:t>D'azur à un château d'argent donjonné de trois pièces crénelées et maçonnées de sable.</a:t>
            </a:r>
            <a:r>
              <a:rPr lang="fr-FR" dirty="0" smtClean="0"/>
              <a:t/>
            </a:r>
            <a:br>
              <a:rPr lang="fr-FR" dirty="0" smtClean="0"/>
            </a:br>
            <a:r>
              <a:rPr lang="fr-FR" b="0" i="0" dirty="0" smtClean="0">
                <a:solidFill>
                  <a:srgbClr val="000000"/>
                </a:solidFill>
                <a:effectLst/>
                <a:latin typeface="Raleway"/>
              </a:rPr>
              <a:t>Le donjon du milieu est plus élevé que les deux autres. </a:t>
            </a:r>
            <a:r>
              <a:rPr lang="fr-FR" dirty="0" smtClean="0"/>
              <a:t/>
            </a:r>
            <a:br>
              <a:rPr lang="fr-FR" dirty="0" smtClean="0"/>
            </a:br>
            <a:r>
              <a:rPr lang="fr-FR" b="0" i="0" dirty="0" smtClean="0">
                <a:solidFill>
                  <a:srgbClr val="000000"/>
                </a:solidFill>
                <a:effectLst/>
                <a:latin typeface="Raleway"/>
              </a:rPr>
              <a:t>Entouré de six fleurs de lys rangées en orbe, accompagnées en point de trois gueules croisetées et remontées d'or rangé, un et deux.</a:t>
            </a:r>
            <a:endParaRPr lang="fr-FR" dirty="0"/>
          </a:p>
        </p:txBody>
      </p:sp>
      <p:sp>
        <p:nvSpPr>
          <p:cNvPr id="4" name="Rectangle 3"/>
          <p:cNvSpPr/>
          <p:nvPr/>
        </p:nvSpPr>
        <p:spPr>
          <a:xfrm>
            <a:off x="958468" y="486437"/>
            <a:ext cx="1069524" cy="369332"/>
          </a:xfrm>
          <a:prstGeom prst="rect">
            <a:avLst/>
          </a:prstGeom>
        </p:spPr>
        <p:txBody>
          <a:bodyPr wrap="none">
            <a:spAutoFit/>
          </a:bodyPr>
          <a:lstStyle/>
          <a:p>
            <a:r>
              <a:rPr lang="fr-FR" b="1" i="0" dirty="0" smtClean="0">
                <a:solidFill>
                  <a:srgbClr val="000000"/>
                </a:solidFill>
                <a:effectLst/>
                <a:latin typeface="Raleway"/>
              </a:rPr>
              <a:t>DOMME</a:t>
            </a:r>
            <a:endParaRPr lang="fr-FR" dirty="0"/>
          </a:p>
        </p:txBody>
      </p:sp>
      <p:graphicFrame>
        <p:nvGraphicFramePr>
          <p:cNvPr id="5" name="Tableau 4"/>
          <p:cNvGraphicFramePr>
            <a:graphicFrameLocks noGrp="1"/>
          </p:cNvGraphicFramePr>
          <p:nvPr>
            <p:extLst>
              <p:ext uri="{D42A27DB-BD31-4B8C-83A1-F6EECF244321}">
                <p14:modId xmlns:p14="http://schemas.microsoft.com/office/powerpoint/2010/main" val="958455373"/>
              </p:ext>
            </p:extLst>
          </p:nvPr>
        </p:nvGraphicFramePr>
        <p:xfrm>
          <a:off x="3720231" y="94970"/>
          <a:ext cx="3964606" cy="6898897"/>
        </p:xfrm>
        <a:graphic>
          <a:graphicData uri="http://schemas.openxmlformats.org/drawingml/2006/table">
            <a:tbl>
              <a:tblPr/>
              <a:tblGrid>
                <a:gridCol w="1982303">
                  <a:extLst>
                    <a:ext uri="{9D8B030D-6E8A-4147-A177-3AD203B41FA5}">
                      <a16:colId xmlns:a16="http://schemas.microsoft.com/office/drawing/2014/main" val="2311132369"/>
                    </a:ext>
                  </a:extLst>
                </a:gridCol>
                <a:gridCol w="1982303">
                  <a:extLst>
                    <a:ext uri="{9D8B030D-6E8A-4147-A177-3AD203B41FA5}">
                      <a16:colId xmlns:a16="http://schemas.microsoft.com/office/drawing/2014/main" val="2533433215"/>
                    </a:ext>
                  </a:extLst>
                </a:gridCol>
              </a:tblGrid>
              <a:tr h="139325">
                <a:tc gridSpan="2">
                  <a:txBody>
                    <a:bodyPr/>
                    <a:lstStyle/>
                    <a:p>
                      <a:pPr algn="ctr"/>
                      <a:r>
                        <a:rPr lang="fr-FR" sz="1000" baseline="30000" dirty="0">
                          <a:solidFill>
                            <a:srgbClr val="000000"/>
                          </a:solidFill>
                          <a:effectLst/>
                        </a:rPr>
                        <a:t>Administration</a:t>
                      </a:r>
                    </a:p>
                  </a:txBody>
                  <a:tcPr marL="21164" marR="21164" marT="21164" marB="21164"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DDFFDD"/>
                    </a:solidFill>
                  </a:tcPr>
                </a:tc>
                <a:tc hMerge="1">
                  <a:txBody>
                    <a:bodyPr/>
                    <a:lstStyle/>
                    <a:p>
                      <a:endParaRPr lang="fr-FR"/>
                    </a:p>
                  </a:txBody>
                  <a:tcPr/>
                </a:tc>
                <a:extLst>
                  <a:ext uri="{0D108BD9-81ED-4DB2-BD59-A6C34878D82A}">
                    <a16:rowId xmlns:a16="http://schemas.microsoft.com/office/drawing/2014/main" val="1677254586"/>
                  </a:ext>
                </a:extLst>
              </a:tr>
              <a:tr h="322276">
                <a:tc>
                  <a:txBody>
                    <a:bodyPr/>
                    <a:lstStyle/>
                    <a:p>
                      <a:pPr algn="l"/>
                      <a:r>
                        <a:rPr lang="fr-FR" sz="1800" u="none" strike="noStrike" baseline="30000">
                          <a:solidFill>
                            <a:srgbClr val="0B0080"/>
                          </a:solidFill>
                          <a:effectLst/>
                          <a:hlinkClick r:id="rId4" tooltip="Liste des pays du monde"/>
                        </a:rPr>
                        <a:t>Pays</a:t>
                      </a:r>
                      <a:endParaRPr lang="fr-FR" sz="1800" baseline="30000">
                        <a:effectLst/>
                      </a:endParaRPr>
                    </a:p>
                  </a:txBody>
                  <a:tcPr marL="50794" marR="50794" marT="25397" marB="25397"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800" dirty="0"/>
                        <a:t> </a:t>
                      </a:r>
                      <a:r>
                        <a:rPr lang="fr-FR" sz="1800" u="none" strike="noStrike" dirty="0">
                          <a:solidFill>
                            <a:srgbClr val="0B0080"/>
                          </a:solidFill>
                          <a:effectLst/>
                          <a:hlinkClick r:id="rId5" tooltip="France"/>
                        </a:rPr>
                        <a:t>France</a:t>
                      </a:r>
                      <a:endParaRPr lang="fr-FR" sz="1800" dirty="0"/>
                    </a:p>
                  </a:txBody>
                  <a:tcPr marL="50794" marR="50794" marT="25397" marB="25397"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2436212590"/>
                  </a:ext>
                </a:extLst>
              </a:tr>
              <a:tr h="542447">
                <a:tc>
                  <a:txBody>
                    <a:bodyPr/>
                    <a:lstStyle/>
                    <a:p>
                      <a:pPr algn="l"/>
                      <a:r>
                        <a:rPr lang="fr-FR" sz="1800" u="none" strike="noStrike" baseline="30000">
                          <a:solidFill>
                            <a:srgbClr val="0B0080"/>
                          </a:solidFill>
                          <a:effectLst/>
                          <a:hlinkClick r:id="rId6" tooltip="Région française"/>
                        </a:rPr>
                        <a:t>Région</a:t>
                      </a:r>
                      <a:endParaRPr lang="fr-FR" sz="1800" baseline="30000">
                        <a:effectLst/>
                      </a:endParaRPr>
                    </a:p>
                  </a:txBody>
                  <a:tcPr marL="50794" marR="50794" marT="25397" marB="25397"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800" u="none" strike="noStrike">
                          <a:solidFill>
                            <a:srgbClr val="0B0080"/>
                          </a:solidFill>
                          <a:effectLst/>
                          <a:hlinkClick r:id="rId7" tooltip="Nouvelle-Aquitaine"/>
                        </a:rPr>
                        <a:t>Nouvelle-Aquitaine</a:t>
                      </a:r>
                      <a:endParaRPr lang="fr-FR" sz="1800"/>
                    </a:p>
                  </a:txBody>
                  <a:tcPr marL="50794" marR="50794" marT="25397" marB="25397"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3517909374"/>
                  </a:ext>
                </a:extLst>
              </a:tr>
              <a:tr h="322276">
                <a:tc>
                  <a:txBody>
                    <a:bodyPr/>
                    <a:lstStyle/>
                    <a:p>
                      <a:pPr algn="l"/>
                      <a:r>
                        <a:rPr lang="fr-FR" sz="1800" u="none" strike="noStrike" baseline="30000">
                          <a:solidFill>
                            <a:srgbClr val="0B0080"/>
                          </a:solidFill>
                          <a:effectLst/>
                          <a:hlinkClick r:id="rId8" tooltip="Département français"/>
                        </a:rPr>
                        <a:t>Département</a:t>
                      </a:r>
                      <a:endParaRPr lang="fr-FR" sz="1800" baseline="30000">
                        <a:effectLst/>
                      </a:endParaRPr>
                    </a:p>
                  </a:txBody>
                  <a:tcPr marL="50794" marR="50794" marT="25397" marB="25397"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800" u="none" strike="noStrike">
                          <a:solidFill>
                            <a:srgbClr val="0B0080"/>
                          </a:solidFill>
                          <a:effectLst/>
                          <a:hlinkClick r:id="rId9" tooltip="Dordogne (département)"/>
                        </a:rPr>
                        <a:t>Dordogne</a:t>
                      </a:r>
                      <a:endParaRPr lang="fr-FR" sz="1800"/>
                    </a:p>
                  </a:txBody>
                  <a:tcPr marL="50794" marR="50794" marT="25397" marB="25397"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2661346065"/>
                  </a:ext>
                </a:extLst>
              </a:tr>
              <a:tr h="542447">
                <a:tc>
                  <a:txBody>
                    <a:bodyPr/>
                    <a:lstStyle/>
                    <a:p>
                      <a:pPr algn="l"/>
                      <a:r>
                        <a:rPr lang="fr-FR" sz="1800" u="none" strike="noStrike" baseline="30000">
                          <a:solidFill>
                            <a:srgbClr val="0B0080"/>
                          </a:solidFill>
                          <a:effectLst/>
                          <a:hlinkClick r:id="rId10" tooltip="Arrondissement français"/>
                        </a:rPr>
                        <a:t>Arrondissement</a:t>
                      </a:r>
                      <a:endParaRPr lang="fr-FR" sz="1800" baseline="30000">
                        <a:effectLst/>
                      </a:endParaRPr>
                    </a:p>
                  </a:txBody>
                  <a:tcPr marL="50794" marR="50794" marT="25397" marB="25397"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800" u="none" strike="noStrike">
                          <a:solidFill>
                            <a:srgbClr val="0B0080"/>
                          </a:solidFill>
                          <a:effectLst/>
                          <a:hlinkClick r:id="rId11" tooltip="Arrondissement de Sarlat-la-Canéda"/>
                        </a:rPr>
                        <a:t>Sarlat-la-Canéda</a:t>
                      </a:r>
                      <a:endParaRPr lang="fr-FR" sz="1800"/>
                    </a:p>
                  </a:txBody>
                  <a:tcPr marL="50794" marR="50794" marT="25397" marB="25397"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2213899675"/>
                  </a:ext>
                </a:extLst>
              </a:tr>
              <a:tr h="542447">
                <a:tc>
                  <a:txBody>
                    <a:bodyPr/>
                    <a:lstStyle/>
                    <a:p>
                      <a:pPr algn="l"/>
                      <a:r>
                        <a:rPr lang="fr-FR" sz="1800" u="none" strike="noStrike" baseline="30000">
                          <a:solidFill>
                            <a:srgbClr val="0B0080"/>
                          </a:solidFill>
                          <a:effectLst/>
                          <a:hlinkClick r:id="rId12" tooltip="Canton français"/>
                        </a:rPr>
                        <a:t>Canton</a:t>
                      </a:r>
                      <a:endParaRPr lang="fr-FR" sz="1800" baseline="30000">
                        <a:effectLst/>
                      </a:endParaRPr>
                    </a:p>
                  </a:txBody>
                  <a:tcPr marL="50794" marR="50794" marT="25397" marB="25397"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800" u="none" strike="noStrike">
                          <a:solidFill>
                            <a:srgbClr val="0B0080"/>
                          </a:solidFill>
                          <a:effectLst/>
                          <a:hlinkClick r:id="rId13" tooltip="Canton de la Vallée Dordogne"/>
                        </a:rPr>
                        <a:t>Vallée Dordogne</a:t>
                      </a:r>
                      <a:endParaRPr lang="fr-FR" sz="1800"/>
                    </a:p>
                  </a:txBody>
                  <a:tcPr marL="50794" marR="50794" marT="25397" marB="25397"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2679771156"/>
                  </a:ext>
                </a:extLst>
              </a:tr>
              <a:tr h="1472355">
                <a:tc>
                  <a:txBody>
                    <a:bodyPr/>
                    <a:lstStyle/>
                    <a:p>
                      <a:pPr algn="l"/>
                      <a:r>
                        <a:rPr lang="fr-FR" sz="1800" u="none" strike="noStrike" baseline="30000">
                          <a:solidFill>
                            <a:srgbClr val="0B0080"/>
                          </a:solidFill>
                          <a:effectLst/>
                          <a:hlinkClick r:id="rId14" tooltip="Intercommunalité en France"/>
                        </a:rPr>
                        <a:t>Intercommunalité</a:t>
                      </a:r>
                      <a:endParaRPr lang="fr-FR" sz="1800" baseline="30000">
                        <a:effectLst/>
                      </a:endParaRPr>
                    </a:p>
                  </a:txBody>
                  <a:tcPr marL="50794" marR="50794" marT="25397" marB="25397"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800" u="none" strike="noStrike">
                          <a:solidFill>
                            <a:srgbClr val="0B0080"/>
                          </a:solidFill>
                          <a:effectLst/>
                          <a:hlinkClick r:id="rId15" tooltip="Communauté de communes de Domme-Villefranche du Périgord"/>
                        </a:rPr>
                        <a:t>Communauté de communes de Domme-Villefranche du Périgord</a:t>
                      </a:r>
                      <a:endParaRPr lang="fr-FR" sz="1800"/>
                    </a:p>
                  </a:txBody>
                  <a:tcPr marL="50794" marR="50794" marT="25397" marB="25397"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934763200"/>
                  </a:ext>
                </a:extLst>
              </a:tr>
              <a:tr h="866125">
                <a:tc>
                  <a:txBody>
                    <a:bodyPr/>
                    <a:lstStyle/>
                    <a:p>
                      <a:pPr algn="l"/>
                      <a:r>
                        <a:rPr lang="fr-FR" sz="1800" u="none" strike="noStrike" baseline="30000">
                          <a:solidFill>
                            <a:srgbClr val="0B0080"/>
                          </a:solidFill>
                          <a:effectLst/>
                          <a:hlinkClick r:id="rId16" tooltip="Maire (France)"/>
                        </a:rPr>
                        <a:t>Maire</a:t>
                      </a:r>
                      <a:r>
                        <a:rPr lang="fr-FR" sz="1800" baseline="30000">
                          <a:effectLst/>
                        </a:rPr>
                        <a:t> </a:t>
                      </a:r>
                      <a:br>
                        <a:rPr lang="fr-FR" sz="1800" baseline="30000">
                          <a:effectLst/>
                        </a:rPr>
                      </a:br>
                      <a:r>
                        <a:rPr lang="fr-FR" sz="1800" u="none" strike="noStrike" baseline="30000">
                          <a:solidFill>
                            <a:srgbClr val="0B0080"/>
                          </a:solidFill>
                          <a:effectLst/>
                          <a:hlinkClick r:id="rId17" tooltip="Mandat politique"/>
                        </a:rPr>
                        <a:t>Mandat</a:t>
                      </a:r>
                      <a:endParaRPr lang="fr-FR" sz="1800" baseline="30000">
                        <a:effectLst/>
                      </a:endParaRPr>
                    </a:p>
                  </a:txBody>
                  <a:tcPr marL="50794" marR="50794" marT="25397" marB="25397"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800"/>
                        <a:t>Jean-Claude Cassagnole </a:t>
                      </a:r>
                      <a:br>
                        <a:rPr lang="fr-FR" sz="1800"/>
                      </a:br>
                      <a:r>
                        <a:rPr lang="fr-FR" sz="1800" u="none" strike="noStrike">
                          <a:solidFill>
                            <a:srgbClr val="0B0080"/>
                          </a:solidFill>
                          <a:effectLst/>
                          <a:hlinkClick r:id="rId18" tooltip="Élections municipales françaises de 2014"/>
                        </a:rPr>
                        <a:t>2014</a:t>
                      </a:r>
                      <a:r>
                        <a:rPr lang="fr-FR" sz="1800"/>
                        <a:t>-2020</a:t>
                      </a:r>
                    </a:p>
                  </a:txBody>
                  <a:tcPr marL="50794" marR="50794" marT="25397" marB="25397"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1522386308"/>
                  </a:ext>
                </a:extLst>
              </a:tr>
              <a:tr h="322276">
                <a:tc>
                  <a:txBody>
                    <a:bodyPr/>
                    <a:lstStyle/>
                    <a:p>
                      <a:pPr algn="l"/>
                      <a:r>
                        <a:rPr lang="fr-FR" sz="1800" u="none" strike="noStrike" baseline="30000">
                          <a:solidFill>
                            <a:srgbClr val="0B0080"/>
                          </a:solidFill>
                          <a:effectLst/>
                          <a:hlinkClick r:id="rId19" tooltip="Code postal en France"/>
                        </a:rPr>
                        <a:t>Code postal</a:t>
                      </a:r>
                      <a:endParaRPr lang="fr-FR" sz="1800" baseline="30000">
                        <a:effectLst/>
                      </a:endParaRPr>
                    </a:p>
                  </a:txBody>
                  <a:tcPr marL="50794" marR="50794" marT="25397" marB="25397"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800"/>
                        <a:t>24250</a:t>
                      </a:r>
                    </a:p>
                  </a:txBody>
                  <a:tcPr marL="50794" marR="50794" marT="25397" marB="25397"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2955354121"/>
                  </a:ext>
                </a:extLst>
              </a:tr>
              <a:tr h="322276">
                <a:tc>
                  <a:txBody>
                    <a:bodyPr/>
                    <a:lstStyle/>
                    <a:p>
                      <a:pPr algn="l"/>
                      <a:r>
                        <a:rPr lang="fr-FR" sz="1800" u="none" strike="noStrike" baseline="30000">
                          <a:solidFill>
                            <a:srgbClr val="0B0080"/>
                          </a:solidFill>
                          <a:effectLst/>
                          <a:hlinkClick r:id="rId20" tooltip="Code officiel géographique"/>
                        </a:rPr>
                        <a:t>Code commune</a:t>
                      </a:r>
                      <a:endParaRPr lang="fr-FR" sz="1800" baseline="30000">
                        <a:effectLst/>
                      </a:endParaRPr>
                    </a:p>
                  </a:txBody>
                  <a:tcPr marL="50794" marR="50794" marT="25397" marB="25397"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800"/>
                        <a:t>24152</a:t>
                      </a:r>
                    </a:p>
                  </a:txBody>
                  <a:tcPr marL="50794" marR="50794" marT="25397" marB="25397"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1246076967"/>
                  </a:ext>
                </a:extLst>
              </a:tr>
              <a:tr h="223241">
                <a:tc gridSpan="2">
                  <a:txBody>
                    <a:bodyPr/>
                    <a:lstStyle/>
                    <a:p>
                      <a:pPr algn="ctr"/>
                      <a:r>
                        <a:rPr lang="fr-FR" sz="1800" baseline="30000">
                          <a:solidFill>
                            <a:srgbClr val="000000"/>
                          </a:solidFill>
                          <a:effectLst/>
                        </a:rPr>
                        <a:t>Démographie</a:t>
                      </a:r>
                    </a:p>
                  </a:txBody>
                  <a:tcPr marL="21164" marR="21164" marT="21164" marB="21164"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DDFFDD"/>
                    </a:solidFill>
                  </a:tcPr>
                </a:tc>
                <a:tc hMerge="1">
                  <a:txBody>
                    <a:bodyPr/>
                    <a:lstStyle/>
                    <a:p>
                      <a:endParaRPr lang="fr-FR"/>
                    </a:p>
                  </a:txBody>
                  <a:tcPr/>
                </a:tc>
                <a:extLst>
                  <a:ext uri="{0D108BD9-81ED-4DB2-BD59-A6C34878D82A}">
                    <a16:rowId xmlns:a16="http://schemas.microsoft.com/office/drawing/2014/main" val="1827172576"/>
                  </a:ext>
                </a:extLst>
              </a:tr>
              <a:tr h="542447">
                <a:tc>
                  <a:txBody>
                    <a:bodyPr/>
                    <a:lstStyle/>
                    <a:p>
                      <a:pPr algn="l"/>
                      <a:r>
                        <a:rPr lang="fr-FR" sz="1800" u="none" strike="noStrike" baseline="30000">
                          <a:solidFill>
                            <a:srgbClr val="0B0080"/>
                          </a:solidFill>
                          <a:effectLst/>
                          <a:hlinkClick r:id="rId21" tooltip="Gentilé"/>
                        </a:rPr>
                        <a:t>Gentilé</a:t>
                      </a:r>
                      <a:endParaRPr lang="fr-FR" sz="1800" baseline="30000">
                        <a:effectLst/>
                      </a:endParaRPr>
                    </a:p>
                  </a:txBody>
                  <a:tcPr marL="50794" marR="50794" marT="25397" marB="25397"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800"/>
                        <a:t>Dommois(es)</a:t>
                      </a:r>
                    </a:p>
                  </a:txBody>
                  <a:tcPr marL="50794" marR="50794" marT="25397" marB="25397"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1071760626"/>
                  </a:ext>
                </a:extLst>
              </a:tr>
              <a:tr h="542447">
                <a:tc>
                  <a:txBody>
                    <a:bodyPr/>
                    <a:lstStyle/>
                    <a:p>
                      <a:pPr algn="l"/>
                      <a:r>
                        <a:rPr lang="fr-FR" sz="1800" u="none" strike="noStrike" baseline="30000">
                          <a:solidFill>
                            <a:srgbClr val="0B0080"/>
                          </a:solidFill>
                          <a:effectLst/>
                          <a:hlinkClick r:id="rId22" tooltip="Chiffres de population de la France"/>
                        </a:rPr>
                        <a:t>Population</a:t>
                      </a:r>
                      <a:br>
                        <a:rPr lang="fr-FR" sz="1800" u="none" strike="noStrike" baseline="30000">
                          <a:solidFill>
                            <a:srgbClr val="0B0080"/>
                          </a:solidFill>
                          <a:effectLst/>
                          <a:hlinkClick r:id="rId22" tooltip="Chiffres de population de la France"/>
                        </a:rPr>
                      </a:br>
                      <a:r>
                        <a:rPr lang="fr-FR" sz="1800" u="none" strike="noStrike" baseline="30000">
                          <a:solidFill>
                            <a:srgbClr val="0B0080"/>
                          </a:solidFill>
                          <a:effectLst/>
                          <a:hlinkClick r:id="rId22" tooltip="Chiffres de population de la France"/>
                        </a:rPr>
                        <a:t>municipale</a:t>
                      </a:r>
                      <a:endParaRPr lang="fr-FR" sz="1800" baseline="30000">
                        <a:effectLst/>
                      </a:endParaRPr>
                    </a:p>
                  </a:txBody>
                  <a:tcPr marL="50794" marR="50794" marT="25397" marB="25397"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800" dirty="0"/>
                        <a:t>912 hab. (2016 )</a:t>
                      </a:r>
                    </a:p>
                  </a:txBody>
                  <a:tcPr marL="50794" marR="50794" marT="25397" marB="25397"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2871393718"/>
                  </a:ext>
                </a:extLst>
              </a:tr>
            </a:tbl>
          </a:graphicData>
        </a:graphic>
      </p:graphicFrame>
      <p:pic>
        <p:nvPicPr>
          <p:cNvPr id="1032" name="Picture 8" descr="RÃ©sultat de recherche d'images pour &quot;domme logo&quot;"/>
          <p:cNvPicPr>
            <a:picLocks noChangeAspect="1" noChangeArrowheads="1"/>
          </p:cNvPicPr>
          <p:nvPr/>
        </p:nvPicPr>
        <p:blipFill rotWithShape="1">
          <a:blip r:embed="rId23">
            <a:extLst>
              <a:ext uri="{28A0092B-C50C-407E-A947-70E740481C1C}">
                <a14:useLocalDpi xmlns:a14="http://schemas.microsoft.com/office/drawing/2010/main" val="0"/>
              </a:ext>
            </a:extLst>
          </a:blip>
          <a:srcRect l="17205" r="16761"/>
          <a:stretch/>
        </p:blipFill>
        <p:spPr bwMode="auto">
          <a:xfrm>
            <a:off x="8455067" y="73739"/>
            <a:ext cx="2956144" cy="2343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236216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b="2854"/>
          <a:stretch/>
        </p:blipFill>
        <p:spPr>
          <a:xfrm>
            <a:off x="3987120" y="883607"/>
            <a:ext cx="8204880" cy="5220000"/>
          </a:xfrm>
          <a:prstGeom prst="rect">
            <a:avLst/>
          </a:prstGeom>
        </p:spPr>
      </p:pic>
      <p:sp>
        <p:nvSpPr>
          <p:cNvPr id="3" name="Rectangle 2"/>
          <p:cNvSpPr/>
          <p:nvPr/>
        </p:nvSpPr>
        <p:spPr>
          <a:xfrm>
            <a:off x="154488" y="1647824"/>
            <a:ext cx="3832632" cy="3970318"/>
          </a:xfrm>
          <a:prstGeom prst="rect">
            <a:avLst/>
          </a:prstGeom>
        </p:spPr>
        <p:txBody>
          <a:bodyPr wrap="square">
            <a:spAutoFit/>
          </a:bodyPr>
          <a:lstStyle/>
          <a:p>
            <a:r>
              <a:rPr lang="fr-FR" b="0" i="0" dirty="0" smtClean="0">
                <a:solidFill>
                  <a:srgbClr val="000000"/>
                </a:solidFill>
                <a:effectLst/>
                <a:latin typeface="Raleway"/>
              </a:rPr>
              <a:t>C’est vers </a:t>
            </a:r>
            <a:r>
              <a:rPr lang="fr-FR" b="1" i="0" dirty="0" smtClean="0">
                <a:solidFill>
                  <a:srgbClr val="000000"/>
                </a:solidFill>
                <a:effectLst/>
                <a:latin typeface="Raleway"/>
              </a:rPr>
              <a:t>1281</a:t>
            </a:r>
            <a:r>
              <a:rPr lang="fr-FR" b="0" i="0" dirty="0" smtClean="0">
                <a:solidFill>
                  <a:srgbClr val="000000"/>
                </a:solidFill>
                <a:effectLst/>
                <a:latin typeface="Raleway"/>
              </a:rPr>
              <a:t> que le roi </a:t>
            </a:r>
            <a:r>
              <a:rPr lang="fr-FR" b="1" i="0" dirty="0" smtClean="0">
                <a:solidFill>
                  <a:srgbClr val="000000"/>
                </a:solidFill>
                <a:effectLst/>
                <a:latin typeface="Raleway"/>
              </a:rPr>
              <a:t>Philippe III dit « le hardi » </a:t>
            </a:r>
            <a:r>
              <a:rPr lang="fr-FR" b="0" i="0" dirty="0" smtClean="0">
                <a:solidFill>
                  <a:srgbClr val="000000"/>
                </a:solidFill>
                <a:effectLst/>
                <a:latin typeface="Raleway"/>
              </a:rPr>
              <a:t>décide de créer une bastide sur « la barre », cette falaise qui domine la rivière Dordogne de plus de 15O mètres. La bastide fut construite selon les « normes » c’est-à-dire un plan régulier, des rues se coupant à angle droit, des places carrées, une halle etc.… Au travers des restaurations, cette bastide a survécu et témoigne encore de nos jours, de la richesse de son passé. </a:t>
            </a:r>
            <a:r>
              <a:rPr lang="fr-FR" dirty="0" smtClean="0"/>
              <a:t/>
            </a:r>
            <a:br>
              <a:rPr lang="fr-FR" dirty="0" smtClean="0"/>
            </a:br>
            <a:endParaRPr lang="fr-FR" dirty="0"/>
          </a:p>
        </p:txBody>
      </p:sp>
    </p:spTree>
    <p:extLst>
      <p:ext uri="{BB962C8B-B14F-4D97-AF65-F5344CB8AC3E}">
        <p14:creationId xmlns:p14="http://schemas.microsoft.com/office/powerpoint/2010/main" val="98496034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p:cNvSpPr/>
          <p:nvPr/>
        </p:nvSpPr>
        <p:spPr>
          <a:xfrm>
            <a:off x="250520" y="839244"/>
            <a:ext cx="2931091" cy="5909310"/>
          </a:xfrm>
          <a:prstGeom prst="rect">
            <a:avLst/>
          </a:prstGeom>
        </p:spPr>
        <p:txBody>
          <a:bodyPr wrap="square">
            <a:spAutoFit/>
          </a:bodyPr>
          <a:lstStyle/>
          <a:p>
            <a:r>
              <a:rPr lang="fr-FR" b="0" i="0" dirty="0" smtClean="0">
                <a:solidFill>
                  <a:srgbClr val="000000"/>
                </a:solidFill>
                <a:effectLst/>
                <a:latin typeface="Raleway"/>
              </a:rPr>
              <a:t>Les plus imposants vestiges de cet aspect militaire font de la </a:t>
            </a:r>
            <a:r>
              <a:rPr lang="fr-FR" b="1" i="0" dirty="0" smtClean="0">
                <a:solidFill>
                  <a:srgbClr val="000000"/>
                </a:solidFill>
                <a:effectLst/>
                <a:latin typeface="Raleway"/>
              </a:rPr>
              <a:t>bastide de Domme un site remarquable</a:t>
            </a:r>
            <a:r>
              <a:rPr lang="fr-FR" b="0" i="0" dirty="0" smtClean="0">
                <a:solidFill>
                  <a:srgbClr val="000000"/>
                </a:solidFill>
                <a:effectLst/>
                <a:latin typeface="Raleway"/>
              </a:rPr>
              <a:t>. En effet, les remparts qui ceinturent le village et les différentes portes qui en permettaient l’accès, sont encore largement présents dans un extraordinaire état de conservation. Le plus impressionnant est sans nul doute la </a:t>
            </a:r>
            <a:r>
              <a:rPr lang="fr-FR" b="1" i="0" dirty="0" smtClean="0">
                <a:solidFill>
                  <a:srgbClr val="000000"/>
                </a:solidFill>
                <a:effectLst/>
                <a:latin typeface="Raleway"/>
              </a:rPr>
              <a:t>Porte des Tours</a:t>
            </a:r>
            <a:r>
              <a:rPr lang="fr-FR" b="0" i="0" dirty="0" smtClean="0">
                <a:solidFill>
                  <a:srgbClr val="000000"/>
                </a:solidFill>
                <a:effectLst/>
                <a:latin typeface="Raleway"/>
              </a:rPr>
              <a:t>, qui démontre à quel point le roi voulait dérouter les éventuels assaillants en imposant des contraintes esthétiques aux bâtisseurs des fortifications.</a:t>
            </a:r>
            <a:endParaRPr lang="fr-FR" dirty="0"/>
          </a:p>
        </p:txBody>
      </p:sp>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48000" y="0"/>
            <a:ext cx="9144000" cy="6858000"/>
          </a:xfrm>
          <a:prstGeom prst="rect">
            <a:avLst/>
          </a:prstGeom>
        </p:spPr>
      </p:pic>
    </p:spTree>
    <p:extLst>
      <p:ext uri="{BB962C8B-B14F-4D97-AF65-F5344CB8AC3E}">
        <p14:creationId xmlns:p14="http://schemas.microsoft.com/office/powerpoint/2010/main" val="336026397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07079" y="0"/>
            <a:ext cx="8784920" cy="6858000"/>
          </a:xfrm>
          <a:prstGeom prst="rect">
            <a:avLst/>
          </a:prstGeom>
        </p:spPr>
      </p:pic>
      <p:sp>
        <p:nvSpPr>
          <p:cNvPr id="3" name="Rectangle 2"/>
          <p:cNvSpPr/>
          <p:nvPr/>
        </p:nvSpPr>
        <p:spPr>
          <a:xfrm>
            <a:off x="108558" y="888065"/>
            <a:ext cx="3423782" cy="4339650"/>
          </a:xfrm>
          <a:prstGeom prst="rect">
            <a:avLst/>
          </a:prstGeom>
        </p:spPr>
        <p:txBody>
          <a:bodyPr wrap="square">
            <a:spAutoFit/>
          </a:bodyPr>
          <a:lstStyle/>
          <a:p>
            <a:r>
              <a:rPr lang="fr-FR" b="1" i="1" dirty="0">
                <a:solidFill>
                  <a:srgbClr val="333399"/>
                </a:solidFill>
                <a:latin typeface="Verdana" panose="020B0604030504040204" pitchFamily="34" charset="0"/>
              </a:rPr>
              <a:t>Porte des tours</a:t>
            </a:r>
            <a:endParaRPr lang="fr-FR" dirty="0">
              <a:solidFill>
                <a:srgbClr val="000000"/>
              </a:solidFill>
              <a:latin typeface="Verdana" panose="020B0604030504040204" pitchFamily="34" charset="0"/>
            </a:endParaRPr>
          </a:p>
          <a:p>
            <a:r>
              <a:rPr lang="fr-FR" sz="1600" dirty="0">
                <a:solidFill>
                  <a:srgbClr val="000000"/>
                </a:solidFill>
                <a:latin typeface="Verdana" panose="020B0604030504040204" pitchFamily="34" charset="0"/>
              </a:rPr>
              <a:t>* C'est la plus majestueuse des trois.</a:t>
            </a:r>
          </a:p>
          <a:p>
            <a:r>
              <a:rPr lang="fr-FR" sz="1600" dirty="0">
                <a:solidFill>
                  <a:srgbClr val="000000"/>
                </a:solidFill>
                <a:latin typeface="Verdana" panose="020B0604030504040204" pitchFamily="34" charset="0"/>
              </a:rPr>
              <a:t>* </a:t>
            </a:r>
            <a:r>
              <a:rPr lang="fr-FR" sz="1600" u="sng" dirty="0">
                <a:solidFill>
                  <a:srgbClr val="0C7500"/>
                </a:solidFill>
                <a:latin typeface="Verdana" panose="020B0604030504040204" pitchFamily="34" charset="0"/>
                <a:hlinkClick r:id="rId3"/>
              </a:rPr>
              <a:t>L'ensemble est encadré</a:t>
            </a:r>
            <a:r>
              <a:rPr lang="fr-FR" sz="1600" dirty="0">
                <a:solidFill>
                  <a:srgbClr val="000000"/>
                </a:solidFill>
                <a:latin typeface="Verdana" panose="020B0604030504040204" pitchFamily="34" charset="0"/>
              </a:rPr>
              <a:t> par des latrines en encorbellement formant bretèche.</a:t>
            </a:r>
          </a:p>
          <a:p>
            <a:r>
              <a:rPr lang="fr-FR" sz="1600" dirty="0">
                <a:solidFill>
                  <a:srgbClr val="000000"/>
                </a:solidFill>
                <a:latin typeface="Verdana" panose="020B0604030504040204" pitchFamily="34" charset="0"/>
              </a:rPr>
              <a:t>* Cette entrée est défendue par 2 </a:t>
            </a:r>
            <a:r>
              <a:rPr lang="fr-FR" sz="1600" u="sng" dirty="0">
                <a:solidFill>
                  <a:srgbClr val="0C7500"/>
                </a:solidFill>
                <a:latin typeface="Verdana" panose="020B0604030504040204" pitchFamily="34" charset="0"/>
                <a:hlinkClick r:id="rId4"/>
              </a:rPr>
              <a:t>imposantes tours à bossage</a:t>
            </a:r>
            <a:r>
              <a:rPr lang="fr-FR" sz="1600" dirty="0">
                <a:solidFill>
                  <a:srgbClr val="000000"/>
                </a:solidFill>
                <a:latin typeface="Verdana" panose="020B0604030504040204" pitchFamily="34" charset="0"/>
              </a:rPr>
              <a:t>.</a:t>
            </a:r>
          </a:p>
          <a:p>
            <a:r>
              <a:rPr lang="fr-FR" sz="1600" dirty="0">
                <a:solidFill>
                  <a:srgbClr val="000000"/>
                </a:solidFill>
                <a:latin typeface="Verdana" panose="020B0604030504040204" pitchFamily="34" charset="0"/>
              </a:rPr>
              <a:t>* La partie supérieure des tours ne possède que des pierres lisses et parfois pauvrement taillées. Ceci est du à la reconstruction au 19</a:t>
            </a:r>
            <a:r>
              <a:rPr lang="fr-FR" sz="1600" baseline="30000" dirty="0">
                <a:solidFill>
                  <a:srgbClr val="000000"/>
                </a:solidFill>
                <a:latin typeface="Verdana" panose="020B0604030504040204" pitchFamily="34" charset="0"/>
              </a:rPr>
              <a:t>ème</a:t>
            </a:r>
            <a:r>
              <a:rPr lang="fr-FR" sz="1600" dirty="0">
                <a:solidFill>
                  <a:srgbClr val="000000"/>
                </a:solidFill>
                <a:latin typeface="Verdana" panose="020B0604030504040204" pitchFamily="34" charset="0"/>
              </a:rPr>
              <a:t> siècle.</a:t>
            </a:r>
          </a:p>
          <a:p>
            <a:r>
              <a:rPr lang="fr-FR" sz="1600" dirty="0" smtClean="0">
                <a:solidFill>
                  <a:srgbClr val="000000"/>
                </a:solidFill>
                <a:latin typeface="Verdana" panose="020B0604030504040204" pitchFamily="34" charset="0"/>
              </a:rPr>
              <a:t>.</a:t>
            </a:r>
            <a:endParaRPr lang="fr-FR" sz="1600" dirty="0">
              <a:solidFill>
                <a:srgbClr val="000000"/>
              </a:solidFill>
              <a:latin typeface="Verdana" panose="020B0604030504040204" pitchFamily="34" charset="0"/>
            </a:endParaRPr>
          </a:p>
          <a:p>
            <a:r>
              <a:rPr lang="fr-FR" dirty="0">
                <a:solidFill>
                  <a:srgbClr val="000000"/>
                </a:solidFill>
                <a:latin typeface="Verdana" panose="020B0604030504040204" pitchFamily="34" charset="0"/>
              </a:rPr>
              <a:t> </a:t>
            </a:r>
            <a:endParaRPr lang="fr-FR" b="0" i="0" dirty="0">
              <a:solidFill>
                <a:srgbClr val="000000"/>
              </a:solidFill>
              <a:effectLst/>
              <a:latin typeface="Verdana" panose="020B0604030504040204" pitchFamily="34" charset="0"/>
            </a:endParaRPr>
          </a:p>
        </p:txBody>
      </p:sp>
    </p:spTree>
    <p:extLst>
      <p:ext uri="{BB962C8B-B14F-4D97-AF65-F5344CB8AC3E}">
        <p14:creationId xmlns:p14="http://schemas.microsoft.com/office/powerpoint/2010/main" val="160640941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123687151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96240" y="0"/>
            <a:ext cx="4995760" cy="6857999"/>
          </a:xfrm>
          <a:prstGeom prst="rect">
            <a:avLst/>
          </a:prstGeom>
        </p:spPr>
      </p:pic>
      <p:sp>
        <p:nvSpPr>
          <p:cNvPr id="6" name="Rectangle 5"/>
          <p:cNvSpPr/>
          <p:nvPr/>
        </p:nvSpPr>
        <p:spPr>
          <a:xfrm>
            <a:off x="1113001" y="3161675"/>
            <a:ext cx="4535024" cy="369332"/>
          </a:xfrm>
          <a:prstGeom prst="rect">
            <a:avLst/>
          </a:prstGeom>
        </p:spPr>
        <p:txBody>
          <a:bodyPr wrap="none">
            <a:spAutoFit/>
          </a:bodyPr>
          <a:lstStyle/>
          <a:p>
            <a:r>
              <a:rPr lang="fr-FR" dirty="0">
                <a:solidFill>
                  <a:srgbClr val="000000"/>
                </a:solidFill>
                <a:latin typeface="Verdana" panose="020B0604030504040204" pitchFamily="34" charset="0"/>
              </a:rPr>
              <a:t> les gravures faites par les Templiers </a:t>
            </a:r>
            <a:endParaRPr lang="fr-FR" dirty="0"/>
          </a:p>
        </p:txBody>
      </p:sp>
      <p:pic>
        <p:nvPicPr>
          <p:cNvPr id="1026" name="Picture 2" descr="http://idata.over-blog.com/1/21/32/35/24-dordogne-2/domme/domme-bastide-83.jpg"/>
          <p:cNvPicPr>
            <a:picLocks noChangeAspect="1" noChangeArrowheads="1"/>
          </p:cNvPicPr>
          <p:nvPr/>
        </p:nvPicPr>
        <p:blipFill>
          <a:blip r:embed="rId3">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3795865" y="3610812"/>
            <a:ext cx="3312000" cy="24840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idata.over-blog.com/1/21/32/35/24-dordogne-2/domme/domme-bastide-80.jpg"/>
          <p:cNvPicPr>
            <a:picLocks noChangeAspect="1" noChangeArrowheads="1"/>
          </p:cNvPicPr>
          <p:nvPr/>
        </p:nvPicPr>
        <p:blipFill>
          <a:blip r:embed="rId5">
            <a:extLst>
              <a:ext uri="{BEBA8EAE-BF5A-486C-A8C5-ECC9F3942E4B}">
                <a14:imgProps xmlns:a14="http://schemas.microsoft.com/office/drawing/2010/main">
                  <a14:imgLayer r:embed="rId6">
                    <a14:imgEffect>
                      <a14:brightnessContrast bright="40000" contrast="-20000"/>
                    </a14:imgEffect>
                  </a14:imgLayer>
                </a14:imgProps>
              </a:ext>
              <a:ext uri="{28A0092B-C50C-407E-A947-70E740481C1C}">
                <a14:useLocalDpi xmlns:a14="http://schemas.microsoft.com/office/drawing/2010/main" val="0"/>
              </a:ext>
            </a:extLst>
          </a:blip>
          <a:srcRect/>
          <a:stretch>
            <a:fillRect/>
          </a:stretch>
        </p:blipFill>
        <p:spPr bwMode="auto">
          <a:xfrm>
            <a:off x="442587" y="3610812"/>
            <a:ext cx="3264000" cy="2484000"/>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1011819" y="420899"/>
            <a:ext cx="4636206" cy="369332"/>
          </a:xfrm>
          <a:prstGeom prst="rect">
            <a:avLst/>
          </a:prstGeom>
        </p:spPr>
        <p:txBody>
          <a:bodyPr wrap="none">
            <a:spAutoFit/>
          </a:bodyPr>
          <a:lstStyle/>
          <a:p>
            <a:r>
              <a:rPr lang="fr-FR" b="1" i="1" dirty="0">
                <a:solidFill>
                  <a:srgbClr val="333399"/>
                </a:solidFill>
                <a:latin typeface="Verdana" panose="020B0604030504040204" pitchFamily="34" charset="0"/>
              </a:rPr>
              <a:t>La prison </a:t>
            </a:r>
            <a:r>
              <a:rPr lang="fr-FR" i="1" dirty="0">
                <a:solidFill>
                  <a:srgbClr val="333399"/>
                </a:solidFill>
                <a:latin typeface="Verdana" panose="020B0604030504040204" pitchFamily="34" charset="0"/>
              </a:rPr>
              <a:t>(dans les tours de la porte)</a:t>
            </a:r>
            <a:endParaRPr lang="fr-FR" dirty="0"/>
          </a:p>
        </p:txBody>
      </p:sp>
      <p:sp>
        <p:nvSpPr>
          <p:cNvPr id="8" name="Rectangle 7"/>
          <p:cNvSpPr/>
          <p:nvPr/>
        </p:nvSpPr>
        <p:spPr>
          <a:xfrm>
            <a:off x="923229" y="1879995"/>
            <a:ext cx="6096000" cy="923330"/>
          </a:xfrm>
          <a:prstGeom prst="rect">
            <a:avLst/>
          </a:prstGeom>
        </p:spPr>
        <p:txBody>
          <a:bodyPr>
            <a:spAutoFit/>
          </a:bodyPr>
          <a:lstStyle/>
          <a:p>
            <a:r>
              <a:rPr lang="fr-FR" dirty="0">
                <a:latin typeface="AllerRegular"/>
              </a:rPr>
              <a:t>Lors de la rafle nationale, des Templiers furent emprisonnés dans La Porte de tours où ils gravèrent le murs pendant leur détention. </a:t>
            </a:r>
            <a:r>
              <a:rPr lang="fr-FR" dirty="0" smtClean="0">
                <a:solidFill>
                  <a:srgbClr val="FFFFFF"/>
                </a:solidFill>
                <a:latin typeface="AllerRegular"/>
              </a:rPr>
              <a:t>graffiti</a:t>
            </a:r>
            <a:endParaRPr lang="fr-FR" dirty="0"/>
          </a:p>
        </p:txBody>
      </p:sp>
    </p:spTree>
    <p:extLst>
      <p:ext uri="{BB962C8B-B14F-4D97-AF65-F5344CB8AC3E}">
        <p14:creationId xmlns:p14="http://schemas.microsoft.com/office/powerpoint/2010/main" val="281494611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94046682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48000" y="0"/>
            <a:ext cx="9144000" cy="6858000"/>
          </a:xfrm>
          <a:prstGeom prst="rect">
            <a:avLst/>
          </a:prstGeom>
        </p:spPr>
      </p:pic>
      <p:sp>
        <p:nvSpPr>
          <p:cNvPr id="3" name="Rectangle 2"/>
          <p:cNvSpPr/>
          <p:nvPr/>
        </p:nvSpPr>
        <p:spPr>
          <a:xfrm>
            <a:off x="317326" y="1549042"/>
            <a:ext cx="2730674" cy="3970318"/>
          </a:xfrm>
          <a:prstGeom prst="rect">
            <a:avLst/>
          </a:prstGeom>
        </p:spPr>
        <p:txBody>
          <a:bodyPr wrap="square">
            <a:spAutoFit/>
          </a:bodyPr>
          <a:lstStyle/>
          <a:p>
            <a:r>
              <a:rPr lang="fr-FR" dirty="0">
                <a:solidFill>
                  <a:srgbClr val="000000"/>
                </a:solidFill>
                <a:latin typeface="Verdana" panose="020B0604030504040204" pitchFamily="34" charset="0"/>
              </a:rPr>
              <a:t>* Plusieurs </a:t>
            </a:r>
            <a:r>
              <a:rPr lang="fr-FR" u="sng" dirty="0">
                <a:solidFill>
                  <a:srgbClr val="0C7500"/>
                </a:solidFill>
                <a:latin typeface="Verdana" panose="020B0604030504040204" pitchFamily="34" charset="0"/>
                <a:hlinkClick r:id="rId3"/>
              </a:rPr>
              <a:t>archères cruciformes</a:t>
            </a:r>
            <a:r>
              <a:rPr lang="fr-FR" dirty="0">
                <a:solidFill>
                  <a:srgbClr val="000000"/>
                </a:solidFill>
                <a:latin typeface="Verdana" panose="020B0604030504040204" pitchFamily="34" charset="0"/>
              </a:rPr>
              <a:t> défendent l'entrée.</a:t>
            </a:r>
          </a:p>
          <a:p>
            <a:r>
              <a:rPr lang="fr-FR" dirty="0">
                <a:solidFill>
                  <a:srgbClr val="000000"/>
                </a:solidFill>
                <a:latin typeface="Verdana" panose="020B0604030504040204" pitchFamily="34" charset="0"/>
              </a:rPr>
              <a:t>* </a:t>
            </a:r>
            <a:r>
              <a:rPr lang="fr-FR" u="sng" dirty="0">
                <a:solidFill>
                  <a:srgbClr val="0C7500"/>
                </a:solidFill>
                <a:latin typeface="Verdana" panose="020B0604030504040204" pitchFamily="34" charset="0"/>
                <a:hlinkClick r:id="rId4"/>
              </a:rPr>
              <a:t>Au centre</a:t>
            </a:r>
            <a:r>
              <a:rPr lang="fr-FR" dirty="0">
                <a:solidFill>
                  <a:srgbClr val="000000"/>
                </a:solidFill>
                <a:latin typeface="Verdana" panose="020B0604030504040204" pitchFamily="34" charset="0"/>
              </a:rPr>
              <a:t>, les corbeaux forment les vestiges d'une bretèche.</a:t>
            </a:r>
          </a:p>
          <a:p>
            <a:r>
              <a:rPr lang="fr-FR" dirty="0">
                <a:solidFill>
                  <a:srgbClr val="000000"/>
                </a:solidFill>
                <a:latin typeface="Verdana" panose="020B0604030504040204" pitchFamily="34" charset="0"/>
              </a:rPr>
              <a:t>* Depuis la salle des gardes au dessus, </a:t>
            </a:r>
            <a:r>
              <a:rPr lang="fr-FR" u="sng" dirty="0">
                <a:solidFill>
                  <a:srgbClr val="0C7500"/>
                </a:solidFill>
                <a:latin typeface="Verdana" panose="020B0604030504040204" pitchFamily="34" charset="0"/>
                <a:hlinkClick r:id="rId5"/>
              </a:rPr>
              <a:t>une herse</a:t>
            </a:r>
            <a:r>
              <a:rPr lang="fr-FR" dirty="0">
                <a:solidFill>
                  <a:srgbClr val="000000"/>
                </a:solidFill>
                <a:latin typeface="Verdana" panose="020B0604030504040204" pitchFamily="34" charset="0"/>
              </a:rPr>
              <a:t> (</a:t>
            </a:r>
            <a:r>
              <a:rPr lang="fr-FR" i="1" dirty="0">
                <a:solidFill>
                  <a:srgbClr val="000000"/>
                </a:solidFill>
                <a:latin typeface="Verdana" panose="020B0604030504040204" pitchFamily="34" charset="0"/>
              </a:rPr>
              <a:t>dont seules les encoches sont visibles</a:t>
            </a:r>
            <a:r>
              <a:rPr lang="fr-FR" dirty="0">
                <a:solidFill>
                  <a:srgbClr val="000000"/>
                </a:solidFill>
                <a:latin typeface="Verdana" panose="020B0604030504040204" pitchFamily="34" charset="0"/>
              </a:rPr>
              <a:t>) pouvait être manœuvrée</a:t>
            </a:r>
            <a:endParaRPr lang="fr-FR" dirty="0"/>
          </a:p>
        </p:txBody>
      </p:sp>
    </p:spTree>
    <p:extLst>
      <p:ext uri="{BB962C8B-B14F-4D97-AF65-F5344CB8AC3E}">
        <p14:creationId xmlns:p14="http://schemas.microsoft.com/office/powerpoint/2010/main" val="205433521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693106" y="1564420"/>
            <a:ext cx="4780768" cy="923330"/>
          </a:xfrm>
          <a:prstGeom prst="rect">
            <a:avLst/>
          </a:prstGeom>
        </p:spPr>
        <p:txBody>
          <a:bodyPr wrap="square">
            <a:spAutoFit/>
          </a:bodyPr>
          <a:lstStyle/>
          <a:p>
            <a:r>
              <a:rPr lang="fr-FR" dirty="0">
                <a:latin typeface="Open Sans"/>
              </a:rPr>
              <a:t>Inhabituelle parmi les bastides, Domme retient une partie de ses remparts d'origine et les portes d'origine pour entrer dans la ville.</a:t>
            </a:r>
            <a:endParaRPr lang="fr-FR" dirty="0"/>
          </a:p>
        </p:txBody>
      </p:sp>
      <p:sp>
        <p:nvSpPr>
          <p:cNvPr id="3" name="Rectangle 2"/>
          <p:cNvSpPr/>
          <p:nvPr/>
        </p:nvSpPr>
        <p:spPr>
          <a:xfrm>
            <a:off x="292273" y="3089744"/>
            <a:ext cx="6096000" cy="2031325"/>
          </a:xfrm>
          <a:prstGeom prst="rect">
            <a:avLst/>
          </a:prstGeom>
        </p:spPr>
        <p:txBody>
          <a:bodyPr>
            <a:spAutoFit/>
          </a:bodyPr>
          <a:lstStyle/>
          <a:p>
            <a:r>
              <a:rPr lang="fr-FR" dirty="0">
                <a:latin typeface="Open Sans"/>
              </a:rPr>
              <a:t>Les remparts sont très épais et il reste trois des portes originales. </a:t>
            </a:r>
            <a:r>
              <a:rPr lang="fr-FR" b="1" dirty="0">
                <a:latin typeface="Open Sans"/>
              </a:rPr>
              <a:t>La Porte des Tours </a:t>
            </a:r>
            <a:r>
              <a:rPr lang="fr-FR" dirty="0">
                <a:latin typeface="Open Sans"/>
              </a:rPr>
              <a:t>est sans doute le plus impressionnant, avec ses tours rondes, </a:t>
            </a:r>
            <a:r>
              <a:rPr lang="fr-FR" b="1" dirty="0">
                <a:latin typeface="Open Sans"/>
              </a:rPr>
              <a:t>mais la Porte de la Combe</a:t>
            </a:r>
            <a:r>
              <a:rPr lang="fr-FR" dirty="0">
                <a:latin typeface="Open Sans"/>
              </a:rPr>
              <a:t> et de </a:t>
            </a:r>
            <a:r>
              <a:rPr lang="fr-FR" b="1" dirty="0">
                <a:latin typeface="Open Sans"/>
              </a:rPr>
              <a:t>la Porte </a:t>
            </a:r>
            <a:r>
              <a:rPr lang="fr-FR" b="1" dirty="0" err="1">
                <a:latin typeface="Open Sans"/>
              </a:rPr>
              <a:t>del</a:t>
            </a:r>
            <a:r>
              <a:rPr lang="fr-FR" b="1" dirty="0">
                <a:latin typeface="Open Sans"/>
              </a:rPr>
              <a:t> Bos </a:t>
            </a:r>
            <a:r>
              <a:rPr lang="fr-FR" dirty="0">
                <a:latin typeface="Open Sans"/>
              </a:rPr>
              <a:t>sont tous les deux très jolies et sont accessibles à pied en passant par des rues bordées par des maisons très jolies, tous dans le belle pierre couleur miel distinctif de cette région.</a:t>
            </a:r>
            <a:endParaRPr lang="fr-FR" dirty="0"/>
          </a:p>
        </p:txBody>
      </p:sp>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48500" y="0"/>
            <a:ext cx="5143500" cy="6858000"/>
          </a:xfrm>
          <a:prstGeom prst="rect">
            <a:avLst/>
          </a:prstGeom>
        </p:spPr>
      </p:pic>
      <p:sp>
        <p:nvSpPr>
          <p:cNvPr id="5" name="Rectangle 4"/>
          <p:cNvSpPr/>
          <p:nvPr/>
        </p:nvSpPr>
        <p:spPr>
          <a:xfrm>
            <a:off x="8136510" y="6012586"/>
            <a:ext cx="2416046" cy="369332"/>
          </a:xfrm>
          <a:prstGeom prst="rect">
            <a:avLst/>
          </a:prstGeom>
        </p:spPr>
        <p:txBody>
          <a:bodyPr wrap="none">
            <a:spAutoFit/>
          </a:bodyPr>
          <a:lstStyle/>
          <a:p>
            <a:r>
              <a:rPr lang="fr-FR" dirty="0" smtClean="0">
                <a:latin typeface="Open Sans"/>
              </a:rPr>
              <a:t>la </a:t>
            </a:r>
            <a:r>
              <a:rPr lang="fr-FR" dirty="0">
                <a:latin typeface="Open Sans"/>
              </a:rPr>
              <a:t>Porte de la Combe </a:t>
            </a:r>
            <a:endParaRPr lang="fr-FR" dirty="0"/>
          </a:p>
        </p:txBody>
      </p:sp>
    </p:spTree>
    <p:extLst>
      <p:ext uri="{BB962C8B-B14F-4D97-AF65-F5344CB8AC3E}">
        <p14:creationId xmlns:p14="http://schemas.microsoft.com/office/powerpoint/2010/main" val="11487000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48000" y="0"/>
            <a:ext cx="9144000" cy="6858000"/>
          </a:xfrm>
          <a:prstGeom prst="rect">
            <a:avLst/>
          </a:prstGeom>
        </p:spPr>
      </p:pic>
      <p:sp>
        <p:nvSpPr>
          <p:cNvPr id="3" name="Rectangle 2"/>
          <p:cNvSpPr/>
          <p:nvPr/>
        </p:nvSpPr>
        <p:spPr>
          <a:xfrm>
            <a:off x="0" y="141848"/>
            <a:ext cx="3048000" cy="6186309"/>
          </a:xfrm>
          <a:prstGeom prst="rect">
            <a:avLst/>
          </a:prstGeom>
        </p:spPr>
        <p:txBody>
          <a:bodyPr wrap="square">
            <a:spAutoFit/>
          </a:bodyPr>
          <a:lstStyle/>
          <a:p>
            <a:r>
              <a:rPr lang="fr-FR" dirty="0">
                <a:solidFill>
                  <a:srgbClr val="000000"/>
                </a:solidFill>
                <a:latin typeface="Verdana" panose="020B0604030504040204" pitchFamily="34" charset="0"/>
              </a:rPr>
              <a:t> Le première passage se nomme : </a:t>
            </a:r>
            <a:r>
              <a:rPr lang="fr-FR" u="sng" dirty="0">
                <a:solidFill>
                  <a:srgbClr val="0C7500"/>
                </a:solidFill>
                <a:latin typeface="Verdana" panose="020B0604030504040204" pitchFamily="34" charset="0"/>
                <a:hlinkClick r:id="rId3"/>
              </a:rPr>
              <a:t>Porte de la Combe</a:t>
            </a:r>
            <a:r>
              <a:rPr lang="fr-FR" dirty="0">
                <a:solidFill>
                  <a:srgbClr val="000000"/>
                </a:solidFill>
                <a:latin typeface="Verdana" panose="020B0604030504040204" pitchFamily="34" charset="0"/>
              </a:rPr>
              <a:t>.</a:t>
            </a:r>
          </a:p>
          <a:p>
            <a:r>
              <a:rPr lang="fr-FR" dirty="0">
                <a:solidFill>
                  <a:srgbClr val="000000"/>
                </a:solidFill>
                <a:latin typeface="Verdana" panose="020B0604030504040204" pitchFamily="34" charset="0"/>
              </a:rPr>
              <a:t>* Elle permettait aux habitants de descendre chercher de l'eau aux nombreuses fontaines à l'extérieur de la cité. La plus connue se nomme : La fontaine de </a:t>
            </a:r>
            <a:r>
              <a:rPr lang="fr-FR" dirty="0" err="1">
                <a:solidFill>
                  <a:srgbClr val="000000"/>
                </a:solidFill>
                <a:latin typeface="Verdana" panose="020B0604030504040204" pitchFamily="34" charset="0"/>
              </a:rPr>
              <a:t>Giran</a:t>
            </a:r>
            <a:r>
              <a:rPr lang="fr-FR" dirty="0">
                <a:solidFill>
                  <a:srgbClr val="000000"/>
                </a:solidFill>
                <a:latin typeface="Verdana" panose="020B0604030504040204" pitchFamily="34" charset="0"/>
              </a:rPr>
              <a:t>.</a:t>
            </a:r>
          </a:p>
          <a:p>
            <a:r>
              <a:rPr lang="fr-FR" dirty="0">
                <a:solidFill>
                  <a:srgbClr val="000000"/>
                </a:solidFill>
                <a:latin typeface="Verdana" panose="020B0604030504040204" pitchFamily="34" charset="0"/>
              </a:rPr>
              <a:t>* Cette porte ne semble point infranchissable par une troupe armée, mais il faut l'imaginer avec un puissant hourdage défensif et un crénelage avec fentes de tir.</a:t>
            </a:r>
          </a:p>
          <a:p>
            <a:r>
              <a:rPr lang="fr-FR" dirty="0">
                <a:solidFill>
                  <a:srgbClr val="000000"/>
                </a:solidFill>
                <a:latin typeface="Verdana" panose="020B0604030504040204" pitchFamily="34" charset="0"/>
              </a:rPr>
              <a:t>* </a:t>
            </a:r>
            <a:r>
              <a:rPr lang="fr-FR" u="sng" dirty="0">
                <a:solidFill>
                  <a:srgbClr val="0C7500"/>
                </a:solidFill>
                <a:latin typeface="Verdana" panose="020B0604030504040204" pitchFamily="34" charset="0"/>
                <a:hlinkClick r:id="rId4"/>
              </a:rPr>
              <a:t>L'escalier à l'intérieur</a:t>
            </a:r>
            <a:r>
              <a:rPr lang="fr-FR" dirty="0">
                <a:solidFill>
                  <a:srgbClr val="000000"/>
                </a:solidFill>
                <a:latin typeface="Verdana" panose="020B0604030504040204" pitchFamily="34" charset="0"/>
              </a:rPr>
              <a:t>, accédant au chemin de ronde, donne l'échelle de la hauteur du mur originel.</a:t>
            </a:r>
            <a:endParaRPr lang="fr-FR" b="0" i="0" dirty="0">
              <a:solidFill>
                <a:srgbClr val="000000"/>
              </a:solidFill>
              <a:effectLst/>
              <a:latin typeface="Verdana" panose="020B0604030504040204" pitchFamily="34" charset="0"/>
            </a:endParaRPr>
          </a:p>
        </p:txBody>
      </p:sp>
    </p:spTree>
    <p:extLst>
      <p:ext uri="{BB962C8B-B14F-4D97-AF65-F5344CB8AC3E}">
        <p14:creationId xmlns:p14="http://schemas.microsoft.com/office/powerpoint/2010/main" val="73006151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tretch>
            <a:fillRect/>
          </a:stretch>
        </p:blipFill>
        <p:spPr>
          <a:xfrm>
            <a:off x="3048000" y="0"/>
            <a:ext cx="9144000" cy="6858000"/>
          </a:xfrm>
          <a:prstGeom prst="rect">
            <a:avLst/>
          </a:prstGeom>
        </p:spPr>
      </p:pic>
      <p:sp>
        <p:nvSpPr>
          <p:cNvPr id="3" name="Rectangle 2"/>
          <p:cNvSpPr/>
          <p:nvPr/>
        </p:nvSpPr>
        <p:spPr>
          <a:xfrm>
            <a:off x="217118" y="1199026"/>
            <a:ext cx="2830882" cy="3139321"/>
          </a:xfrm>
          <a:prstGeom prst="rect">
            <a:avLst/>
          </a:prstGeom>
        </p:spPr>
        <p:txBody>
          <a:bodyPr wrap="square">
            <a:spAutoFit/>
          </a:bodyPr>
          <a:lstStyle/>
          <a:p>
            <a:r>
              <a:rPr lang="fr-FR" b="1" i="1" dirty="0">
                <a:solidFill>
                  <a:srgbClr val="333399"/>
                </a:solidFill>
                <a:latin typeface="Verdana" panose="020B0604030504040204" pitchFamily="34" charset="0"/>
              </a:rPr>
              <a:t>Porte Del Bos</a:t>
            </a:r>
            <a:endParaRPr lang="fr-FR" dirty="0">
              <a:solidFill>
                <a:srgbClr val="000000"/>
              </a:solidFill>
              <a:latin typeface="Verdana" panose="020B0604030504040204" pitchFamily="34" charset="0"/>
            </a:endParaRPr>
          </a:p>
          <a:p>
            <a:r>
              <a:rPr lang="fr-FR" dirty="0">
                <a:solidFill>
                  <a:srgbClr val="000000"/>
                </a:solidFill>
                <a:latin typeface="Verdana" panose="020B0604030504040204" pitchFamily="34" charset="0"/>
              </a:rPr>
              <a:t>* Son nom signifie : Porte du bois.</a:t>
            </a:r>
          </a:p>
          <a:p>
            <a:pPr marL="285750" indent="-285750">
              <a:buFont typeface="Arial" panose="020B0604020202020204" pitchFamily="34" charset="0"/>
              <a:buChar char="•"/>
            </a:pPr>
            <a:r>
              <a:rPr lang="fr-FR" dirty="0">
                <a:solidFill>
                  <a:srgbClr val="000000"/>
                </a:solidFill>
                <a:latin typeface="Verdana" panose="020B0604030504040204" pitchFamily="34" charset="0"/>
              </a:rPr>
              <a:t>Certains historiens imaginent que c'est par cette porte que les habitants sortaient pour aller chercher du bois de construction ou de chauffage.</a:t>
            </a:r>
          </a:p>
        </p:txBody>
      </p:sp>
    </p:spTree>
    <p:extLst>
      <p:ext uri="{BB962C8B-B14F-4D97-AF65-F5344CB8AC3E}">
        <p14:creationId xmlns:p14="http://schemas.microsoft.com/office/powerpoint/2010/main" val="403985673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48000" y="0"/>
            <a:ext cx="9144000" cy="6858000"/>
          </a:xfrm>
          <a:prstGeom prst="rect">
            <a:avLst/>
          </a:prstGeom>
        </p:spPr>
      </p:pic>
      <p:sp>
        <p:nvSpPr>
          <p:cNvPr id="3" name="Rectangle 2"/>
          <p:cNvSpPr/>
          <p:nvPr/>
        </p:nvSpPr>
        <p:spPr>
          <a:xfrm>
            <a:off x="3566475" y="438504"/>
            <a:ext cx="1877437" cy="369332"/>
          </a:xfrm>
          <a:prstGeom prst="rect">
            <a:avLst/>
          </a:prstGeom>
        </p:spPr>
        <p:txBody>
          <a:bodyPr wrap="none">
            <a:spAutoFit/>
          </a:bodyPr>
          <a:lstStyle/>
          <a:p>
            <a:r>
              <a:rPr lang="fr-FR" dirty="0">
                <a:latin typeface="Open Sans"/>
              </a:rPr>
              <a:t>la Porte </a:t>
            </a:r>
            <a:r>
              <a:rPr lang="fr-FR" dirty="0" err="1">
                <a:latin typeface="Open Sans"/>
              </a:rPr>
              <a:t>del</a:t>
            </a:r>
            <a:r>
              <a:rPr lang="fr-FR" dirty="0">
                <a:latin typeface="Open Sans"/>
              </a:rPr>
              <a:t> Bos </a:t>
            </a:r>
            <a:endParaRPr lang="fr-FR" dirty="0"/>
          </a:p>
        </p:txBody>
      </p:sp>
      <p:sp>
        <p:nvSpPr>
          <p:cNvPr id="4" name="Rectangle 3"/>
          <p:cNvSpPr/>
          <p:nvPr/>
        </p:nvSpPr>
        <p:spPr>
          <a:xfrm>
            <a:off x="96034" y="1289953"/>
            <a:ext cx="2801654" cy="4278094"/>
          </a:xfrm>
          <a:prstGeom prst="rect">
            <a:avLst/>
          </a:prstGeom>
        </p:spPr>
        <p:txBody>
          <a:bodyPr wrap="square">
            <a:spAutoFit/>
          </a:bodyPr>
          <a:lstStyle/>
          <a:p>
            <a:r>
              <a:rPr lang="fr-FR" sz="1600" dirty="0" smtClean="0">
                <a:solidFill>
                  <a:srgbClr val="000000"/>
                </a:solidFill>
                <a:latin typeface="Verdana" panose="020B0604030504040204" pitchFamily="34" charset="0"/>
              </a:rPr>
              <a:t>.</a:t>
            </a:r>
          </a:p>
          <a:p>
            <a:pPr marL="285750" indent="-285750">
              <a:buFont typeface="Arial" panose="020B0604020202020204" pitchFamily="34" charset="0"/>
              <a:buChar char="•"/>
            </a:pPr>
            <a:endParaRPr lang="fr-FR" sz="1600" dirty="0">
              <a:solidFill>
                <a:srgbClr val="000000"/>
              </a:solidFill>
              <a:latin typeface="Verdana" panose="020B0604030504040204" pitchFamily="34" charset="0"/>
            </a:endParaRPr>
          </a:p>
          <a:p>
            <a:pPr marL="285750" indent="-285750">
              <a:buFont typeface="Arial" panose="020B0604020202020204" pitchFamily="34" charset="0"/>
              <a:buChar char="•"/>
            </a:pPr>
            <a:r>
              <a:rPr lang="fr-FR" sz="1600" dirty="0" smtClean="0">
                <a:solidFill>
                  <a:srgbClr val="000000"/>
                </a:solidFill>
                <a:latin typeface="Verdana" panose="020B0604030504040204" pitchFamily="34" charset="0"/>
              </a:rPr>
              <a:t>Sa </a:t>
            </a:r>
            <a:r>
              <a:rPr lang="fr-FR" sz="1600" dirty="0">
                <a:solidFill>
                  <a:srgbClr val="000000"/>
                </a:solidFill>
                <a:latin typeface="Verdana" panose="020B0604030504040204" pitchFamily="34" charset="0"/>
              </a:rPr>
              <a:t>construction date du 14</a:t>
            </a:r>
            <a:r>
              <a:rPr lang="fr-FR" sz="1600" baseline="30000" dirty="0">
                <a:solidFill>
                  <a:srgbClr val="000000"/>
                </a:solidFill>
                <a:latin typeface="Verdana" panose="020B0604030504040204" pitchFamily="34" charset="0"/>
              </a:rPr>
              <a:t>ème</a:t>
            </a:r>
            <a:r>
              <a:rPr lang="fr-FR" sz="1600" dirty="0">
                <a:solidFill>
                  <a:srgbClr val="000000"/>
                </a:solidFill>
                <a:latin typeface="Verdana" panose="020B0604030504040204" pitchFamily="34" charset="0"/>
              </a:rPr>
              <a:t> siècle</a:t>
            </a:r>
            <a:r>
              <a:rPr lang="fr-FR" sz="1600" dirty="0" smtClean="0">
                <a:solidFill>
                  <a:srgbClr val="000000"/>
                </a:solidFill>
                <a:latin typeface="Verdana" panose="020B0604030504040204" pitchFamily="34" charset="0"/>
              </a:rPr>
              <a:t>.</a:t>
            </a:r>
          </a:p>
          <a:p>
            <a:pPr marL="285750" indent="-285750">
              <a:buFont typeface="Arial" panose="020B0604020202020204" pitchFamily="34" charset="0"/>
              <a:buChar char="•"/>
            </a:pPr>
            <a:endParaRPr lang="fr-FR" sz="1600" dirty="0">
              <a:solidFill>
                <a:srgbClr val="000000"/>
              </a:solidFill>
              <a:latin typeface="Verdana" panose="020B0604030504040204" pitchFamily="34" charset="0"/>
            </a:endParaRPr>
          </a:p>
          <a:p>
            <a:r>
              <a:rPr lang="fr-FR" sz="1600" dirty="0">
                <a:solidFill>
                  <a:srgbClr val="000000"/>
                </a:solidFill>
                <a:latin typeface="Verdana" panose="020B0604030504040204" pitchFamily="34" charset="0"/>
              </a:rPr>
              <a:t>* En partie supérieure, des consoles sont les vestiges d'une bretèche.</a:t>
            </a:r>
          </a:p>
          <a:p>
            <a:pPr marL="285750" indent="-285750">
              <a:buFont typeface="Arial" panose="020B0604020202020204" pitchFamily="34" charset="0"/>
              <a:buChar char="•"/>
            </a:pPr>
            <a:r>
              <a:rPr lang="fr-FR" sz="1600" dirty="0" smtClean="0">
                <a:solidFill>
                  <a:srgbClr val="000000"/>
                </a:solidFill>
                <a:latin typeface="Verdana" panose="020B0604030504040204" pitchFamily="34" charset="0"/>
              </a:rPr>
              <a:t>Au </a:t>
            </a:r>
            <a:r>
              <a:rPr lang="fr-FR" sz="1600" dirty="0">
                <a:solidFill>
                  <a:srgbClr val="000000"/>
                </a:solidFill>
                <a:latin typeface="Verdana" panose="020B0604030504040204" pitchFamily="34" charset="0"/>
              </a:rPr>
              <a:t>dessus, le fantôme de la salle de garde et de manutention de la herse</a:t>
            </a:r>
            <a:r>
              <a:rPr lang="fr-FR" sz="1600" dirty="0" smtClean="0">
                <a:solidFill>
                  <a:srgbClr val="000000"/>
                </a:solidFill>
                <a:latin typeface="Verdana" panose="020B0604030504040204" pitchFamily="34" charset="0"/>
              </a:rPr>
              <a:t>.</a:t>
            </a:r>
          </a:p>
          <a:p>
            <a:pPr marL="285750" indent="-285750">
              <a:buFont typeface="Arial" panose="020B0604020202020204" pitchFamily="34" charset="0"/>
              <a:buChar char="•"/>
            </a:pPr>
            <a:endParaRPr lang="fr-FR" sz="1600" dirty="0">
              <a:solidFill>
                <a:srgbClr val="000000"/>
              </a:solidFill>
              <a:latin typeface="Verdana" panose="020B0604030504040204" pitchFamily="34" charset="0"/>
            </a:endParaRPr>
          </a:p>
          <a:p>
            <a:r>
              <a:rPr lang="fr-FR" sz="1600" b="1" dirty="0">
                <a:solidFill>
                  <a:srgbClr val="000000"/>
                </a:solidFill>
                <a:latin typeface="Verdana" panose="020B0604030504040204" pitchFamily="34" charset="0"/>
              </a:rPr>
              <a:t>* De chaque coté, des archères cruciformes assurent la défense.</a:t>
            </a:r>
          </a:p>
          <a:p>
            <a:r>
              <a:rPr lang="fr-FR" sz="1600" b="1" dirty="0">
                <a:solidFill>
                  <a:srgbClr val="000000"/>
                </a:solidFill>
                <a:latin typeface="Verdana" panose="020B0604030504040204" pitchFamily="34" charset="0"/>
              </a:rPr>
              <a:t> </a:t>
            </a:r>
            <a:endParaRPr lang="fr-FR" sz="1600" b="1" i="0" dirty="0">
              <a:solidFill>
                <a:srgbClr val="000000"/>
              </a:solidFill>
              <a:effectLst/>
              <a:latin typeface="Verdana" panose="020B0604030504040204" pitchFamily="34" charset="0"/>
            </a:endParaRPr>
          </a:p>
        </p:txBody>
      </p:sp>
    </p:spTree>
    <p:extLst>
      <p:ext uri="{BB962C8B-B14F-4D97-AF65-F5344CB8AC3E}">
        <p14:creationId xmlns:p14="http://schemas.microsoft.com/office/powerpoint/2010/main" val="261482498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24 Dordogne -  DOMME En Sarladais - Porte Delbos Vue IntÃ©rieure Et Ancien Corps De Garde - 1930 - France"/>
          <p:cNvPicPr>
            <a:picLocks noChangeAspect="1" noChangeArrowheads="1"/>
          </p:cNvPicPr>
          <p:nvPr/>
        </p:nvPicPr>
        <p:blipFill rotWithShape="1">
          <a:blip r:embed="rId2">
            <a:extLst>
              <a:ext uri="{28A0092B-C50C-407E-A947-70E740481C1C}">
                <a14:useLocalDpi xmlns:a14="http://schemas.microsoft.com/office/drawing/2010/main" val="0"/>
              </a:ext>
            </a:extLst>
          </a:blip>
          <a:srcRect l="1564" r="1589" b="4529"/>
          <a:stretch/>
        </p:blipFill>
        <p:spPr bwMode="auto">
          <a:xfrm>
            <a:off x="214806" y="400832"/>
            <a:ext cx="11651517" cy="612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84869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48500" y="0"/>
            <a:ext cx="5143500" cy="6858000"/>
          </a:xfrm>
          <a:prstGeom prst="rect">
            <a:avLst/>
          </a:prstGeom>
        </p:spPr>
      </p:pic>
      <p:sp>
        <p:nvSpPr>
          <p:cNvPr id="3" name="Rectangle 2"/>
          <p:cNvSpPr/>
          <p:nvPr/>
        </p:nvSpPr>
        <p:spPr>
          <a:xfrm>
            <a:off x="730685" y="553036"/>
            <a:ext cx="6096000" cy="646331"/>
          </a:xfrm>
          <a:prstGeom prst="rect">
            <a:avLst/>
          </a:prstGeom>
        </p:spPr>
        <p:txBody>
          <a:bodyPr>
            <a:spAutoFit/>
          </a:bodyPr>
          <a:lstStyle/>
          <a:p>
            <a:r>
              <a:rPr lang="fr-FR" dirty="0">
                <a:solidFill>
                  <a:srgbClr val="000000"/>
                </a:solidFill>
                <a:latin typeface="Verdana" panose="020B0604030504040204" pitchFamily="34" charset="0"/>
              </a:rPr>
              <a:t>* Dans </a:t>
            </a:r>
            <a:r>
              <a:rPr lang="fr-FR" u="sng" dirty="0">
                <a:solidFill>
                  <a:srgbClr val="0C7500"/>
                </a:solidFill>
                <a:latin typeface="Verdana" panose="020B0604030504040204" pitchFamily="34" charset="0"/>
                <a:hlinkClick r:id="rId3"/>
              </a:rPr>
              <a:t>l'archère à niche</a:t>
            </a:r>
            <a:r>
              <a:rPr lang="fr-FR" dirty="0">
                <a:solidFill>
                  <a:srgbClr val="000000"/>
                </a:solidFill>
                <a:latin typeface="Verdana" panose="020B0604030504040204" pitchFamily="34" charset="0"/>
              </a:rPr>
              <a:t>, le guetteur pouvait s'asseoir confortablement sur les </a:t>
            </a:r>
            <a:r>
              <a:rPr lang="fr-FR" dirty="0" err="1">
                <a:solidFill>
                  <a:srgbClr val="000000"/>
                </a:solidFill>
                <a:latin typeface="Verdana" panose="020B0604030504040204" pitchFamily="34" charset="0"/>
              </a:rPr>
              <a:t>coussièges</a:t>
            </a:r>
            <a:r>
              <a:rPr lang="fr-FR" dirty="0">
                <a:solidFill>
                  <a:srgbClr val="000000"/>
                </a:solidFill>
                <a:latin typeface="Verdana" panose="020B0604030504040204" pitchFamily="34" charset="0"/>
              </a:rPr>
              <a:t>.</a:t>
            </a:r>
          </a:p>
        </p:txBody>
      </p:sp>
      <p:pic>
        <p:nvPicPr>
          <p:cNvPr id="5" name="Image 4"/>
          <p:cNvPicPr>
            <a:picLocks noChangeAspect="1"/>
          </p:cNvPicPr>
          <p:nvPr/>
        </p:nvPicPr>
        <p:blipFill rotWithShape="1">
          <a:blip r:embed="rId4">
            <a:extLst>
              <a:ext uri="{28A0092B-C50C-407E-A947-70E740481C1C}">
                <a14:useLocalDpi xmlns:a14="http://schemas.microsoft.com/office/drawing/2010/main" val="0"/>
              </a:ext>
            </a:extLst>
          </a:blip>
          <a:srcRect t="27397" r="9915"/>
          <a:stretch/>
        </p:blipFill>
        <p:spPr>
          <a:xfrm>
            <a:off x="730685" y="3429000"/>
            <a:ext cx="5016935" cy="3234657"/>
          </a:xfrm>
          <a:prstGeom prst="rect">
            <a:avLst/>
          </a:prstGeom>
        </p:spPr>
      </p:pic>
      <p:sp>
        <p:nvSpPr>
          <p:cNvPr id="6" name="Rectangle 5"/>
          <p:cNvSpPr/>
          <p:nvPr/>
        </p:nvSpPr>
        <p:spPr>
          <a:xfrm>
            <a:off x="594725" y="1397675"/>
            <a:ext cx="6096000" cy="2031325"/>
          </a:xfrm>
          <a:prstGeom prst="rect">
            <a:avLst/>
          </a:prstGeom>
        </p:spPr>
        <p:txBody>
          <a:bodyPr>
            <a:spAutoFit/>
          </a:bodyPr>
          <a:lstStyle/>
          <a:p>
            <a:r>
              <a:rPr lang="fr-FR" dirty="0">
                <a:latin typeface="Calibri" panose="020F0502020204030204" pitchFamily="34" charset="0"/>
                <a:cs typeface="Calibri" panose="020F0502020204030204" pitchFamily="34" charset="0"/>
              </a:rPr>
              <a:t>Les remparts ont existé dans bon nombre de bastides. Témoignant de la prise de conscience urbaine, les remparts donnaient un caractère sacré à la ville et offrait en même temps aux habitants des garanties de sécurité</a:t>
            </a:r>
            <a:r>
              <a:rPr lang="fr-FR" dirty="0" smtClean="0">
                <a:latin typeface="Tahoma" panose="020B0604030504040204" pitchFamily="34" charset="0"/>
              </a:rPr>
              <a:t>.</a:t>
            </a:r>
            <a:r>
              <a:rPr lang="fr-FR" dirty="0"/>
              <a:t> Vous pouvez vous promener autour des remparts, du côté sud de la ville entre le Port </a:t>
            </a:r>
            <a:r>
              <a:rPr lang="fr-FR" dirty="0" err="1"/>
              <a:t>del</a:t>
            </a:r>
            <a:r>
              <a:rPr lang="fr-FR" dirty="0"/>
              <a:t> Bos et la Porte de la Combe. Il y a des vues splendides sur la campagne</a:t>
            </a:r>
          </a:p>
        </p:txBody>
      </p:sp>
    </p:spTree>
    <p:extLst>
      <p:ext uri="{BB962C8B-B14F-4D97-AF65-F5344CB8AC3E}">
        <p14:creationId xmlns:p14="http://schemas.microsoft.com/office/powerpoint/2010/main" val="191199488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colorTemperature colorTemp="7200"/>
                    </a14:imgEffect>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2490440" y="0"/>
            <a:ext cx="9701560" cy="6858000"/>
          </a:xfrm>
          <a:prstGeom prst="rect">
            <a:avLst/>
          </a:prstGeom>
        </p:spPr>
      </p:pic>
      <p:sp>
        <p:nvSpPr>
          <p:cNvPr id="3" name="Rectangle 2"/>
          <p:cNvSpPr/>
          <p:nvPr/>
        </p:nvSpPr>
        <p:spPr>
          <a:xfrm>
            <a:off x="104384" y="1815654"/>
            <a:ext cx="2288087" cy="1200329"/>
          </a:xfrm>
          <a:prstGeom prst="rect">
            <a:avLst/>
          </a:prstGeom>
        </p:spPr>
        <p:txBody>
          <a:bodyPr wrap="square">
            <a:spAutoFit/>
          </a:bodyPr>
          <a:lstStyle/>
          <a:p>
            <a:r>
              <a:rPr lang="fr-FR" b="1" dirty="0">
                <a:latin typeface="Proxima Nova"/>
              </a:rPr>
              <a:t>Hôtel du </a:t>
            </a:r>
            <a:r>
              <a:rPr lang="fr-FR" b="1" dirty="0" smtClean="0">
                <a:latin typeface="Proxima Nova"/>
              </a:rPr>
              <a:t>Gouverneur:</a:t>
            </a:r>
          </a:p>
          <a:p>
            <a:r>
              <a:rPr lang="fr-FR" b="1" dirty="0" smtClean="0">
                <a:latin typeface="Proxima Nova"/>
              </a:rPr>
              <a:t> </a:t>
            </a:r>
            <a:r>
              <a:rPr lang="fr-FR" b="1" dirty="0">
                <a:latin typeface="Proxima Nova"/>
              </a:rPr>
              <a:t>avec sa tourelle en encorbellement</a:t>
            </a:r>
            <a:endParaRPr lang="fr-FR" dirty="0"/>
          </a:p>
        </p:txBody>
      </p:sp>
    </p:spTree>
    <p:extLst>
      <p:ext uri="{BB962C8B-B14F-4D97-AF65-F5344CB8AC3E}">
        <p14:creationId xmlns:p14="http://schemas.microsoft.com/office/powerpoint/2010/main" val="389361399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48000" y="0"/>
            <a:ext cx="9144000" cy="6858000"/>
          </a:xfrm>
          <a:prstGeom prst="rect">
            <a:avLst/>
          </a:prstGeom>
        </p:spPr>
      </p:pic>
      <p:sp>
        <p:nvSpPr>
          <p:cNvPr id="3" name="Rectangle 2"/>
          <p:cNvSpPr/>
          <p:nvPr/>
        </p:nvSpPr>
        <p:spPr>
          <a:xfrm>
            <a:off x="230247" y="288192"/>
            <a:ext cx="2700844" cy="923330"/>
          </a:xfrm>
          <a:prstGeom prst="rect">
            <a:avLst/>
          </a:prstGeom>
        </p:spPr>
        <p:txBody>
          <a:bodyPr wrap="square">
            <a:spAutoFit/>
          </a:bodyPr>
          <a:lstStyle/>
          <a:p>
            <a:r>
              <a:rPr lang="fr-FR" b="1" dirty="0"/>
              <a:t>la maison du batteur de monnaie du roi Philippe le Hardi</a:t>
            </a:r>
          </a:p>
        </p:txBody>
      </p:sp>
      <p:sp>
        <p:nvSpPr>
          <p:cNvPr id="4" name="Rectangle 3"/>
          <p:cNvSpPr/>
          <p:nvPr/>
        </p:nvSpPr>
        <p:spPr>
          <a:xfrm>
            <a:off x="3200816" y="3244334"/>
            <a:ext cx="256802" cy="369332"/>
          </a:xfrm>
          <a:prstGeom prst="rect">
            <a:avLst/>
          </a:prstGeom>
        </p:spPr>
        <p:txBody>
          <a:bodyPr wrap="none">
            <a:spAutoFit/>
          </a:bodyPr>
          <a:lstStyle/>
          <a:p>
            <a:r>
              <a:rPr lang="fr-FR" dirty="0">
                <a:solidFill>
                  <a:srgbClr val="FFFFFF"/>
                </a:solidFill>
                <a:latin typeface="Tahoma" panose="020B0604030504040204" pitchFamily="34" charset="0"/>
              </a:rPr>
              <a:t> </a:t>
            </a:r>
            <a:endParaRPr lang="fr-FR" dirty="0"/>
          </a:p>
        </p:txBody>
      </p:sp>
      <p:sp>
        <p:nvSpPr>
          <p:cNvPr id="5" name="Rectangle 4"/>
          <p:cNvSpPr/>
          <p:nvPr/>
        </p:nvSpPr>
        <p:spPr>
          <a:xfrm>
            <a:off x="154488" y="1766634"/>
            <a:ext cx="2893512" cy="4247317"/>
          </a:xfrm>
          <a:prstGeom prst="rect">
            <a:avLst/>
          </a:prstGeom>
        </p:spPr>
        <p:txBody>
          <a:bodyPr wrap="square">
            <a:spAutoFit/>
          </a:bodyPr>
          <a:lstStyle/>
          <a:p>
            <a:r>
              <a:rPr lang="fr-FR" dirty="0"/>
              <a:t>Construite en 1282, la maison du Batteur de Monnaie est la plus ancienne maison de la bastide de Domme. Construite en 1282, la maison du Batteur de Monnaie est la plus ancienne maison de la bastide de Domme. A l’origine, la maison est l’endroit où l’on battait les pièces de cuir noir pour payer les bâtisseurs de la cité.</a:t>
            </a:r>
            <a:endParaRPr lang="fr-FR"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53555791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61578" y="0"/>
            <a:ext cx="9144000" cy="6858000"/>
          </a:xfrm>
          <a:prstGeom prst="rect">
            <a:avLst/>
          </a:prstGeom>
        </p:spPr>
      </p:pic>
    </p:spTree>
    <p:extLst>
      <p:ext uri="{BB962C8B-B14F-4D97-AF65-F5344CB8AC3E}">
        <p14:creationId xmlns:p14="http://schemas.microsoft.com/office/powerpoint/2010/main" val="41294081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48000" y="0"/>
            <a:ext cx="9144000" cy="6858000"/>
          </a:xfrm>
          <a:prstGeom prst="rect">
            <a:avLst/>
          </a:prstGeom>
        </p:spPr>
      </p:pic>
      <p:sp>
        <p:nvSpPr>
          <p:cNvPr id="3" name="Rectangle 2"/>
          <p:cNvSpPr/>
          <p:nvPr/>
        </p:nvSpPr>
        <p:spPr>
          <a:xfrm>
            <a:off x="601494" y="714077"/>
            <a:ext cx="2084225" cy="369332"/>
          </a:xfrm>
          <a:prstGeom prst="rect">
            <a:avLst/>
          </a:prstGeom>
        </p:spPr>
        <p:txBody>
          <a:bodyPr wrap="none">
            <a:spAutoFit/>
          </a:bodyPr>
          <a:lstStyle/>
          <a:p>
            <a:r>
              <a:rPr lang="fr-FR" b="1" dirty="0">
                <a:latin typeface="Tahoma" panose="020B0604030504040204" pitchFamily="34" charset="0"/>
              </a:rPr>
              <a:t>place de la Rode</a:t>
            </a:r>
            <a:endParaRPr lang="fr-FR" b="1" dirty="0"/>
          </a:p>
        </p:txBody>
      </p:sp>
      <p:sp>
        <p:nvSpPr>
          <p:cNvPr id="4" name="Rectangle 3"/>
          <p:cNvSpPr/>
          <p:nvPr/>
        </p:nvSpPr>
        <p:spPr>
          <a:xfrm>
            <a:off x="254696" y="2329221"/>
            <a:ext cx="2793304" cy="1477328"/>
          </a:xfrm>
          <a:prstGeom prst="rect">
            <a:avLst/>
          </a:prstGeom>
        </p:spPr>
        <p:txBody>
          <a:bodyPr wrap="square">
            <a:spAutoFit/>
          </a:bodyPr>
          <a:lstStyle/>
          <a:p>
            <a:r>
              <a:rPr lang="fr-FR" dirty="0">
                <a:latin typeface="arial" panose="020B0604020202020204" pitchFamily="34" charset="0"/>
              </a:rPr>
              <a:t> </a:t>
            </a:r>
            <a:r>
              <a:rPr lang="fr-FR" b="1" dirty="0">
                <a:latin typeface="arial" panose="020B0604020202020204" pitchFamily="34" charset="0"/>
              </a:rPr>
              <a:t>Domme</a:t>
            </a:r>
            <a:r>
              <a:rPr lang="fr-FR" dirty="0">
                <a:latin typeface="arial" panose="020B0604020202020204" pitchFamily="34" charset="0"/>
              </a:rPr>
              <a:t> possède deux </a:t>
            </a:r>
            <a:r>
              <a:rPr lang="fr-FR" b="1" dirty="0">
                <a:latin typeface="arial" panose="020B0604020202020204" pitchFamily="34" charset="0"/>
              </a:rPr>
              <a:t>places</a:t>
            </a:r>
            <a:r>
              <a:rPr lang="fr-FR" dirty="0">
                <a:latin typeface="arial" panose="020B0604020202020204" pitchFamily="34" charset="0"/>
              </a:rPr>
              <a:t> où se pratiquait le commerce : </a:t>
            </a:r>
            <a:r>
              <a:rPr lang="fr-FR" b="1" dirty="0">
                <a:latin typeface="arial" panose="020B0604020202020204" pitchFamily="34" charset="0"/>
              </a:rPr>
              <a:t>la place</a:t>
            </a:r>
            <a:r>
              <a:rPr lang="fr-FR" dirty="0">
                <a:latin typeface="arial" panose="020B0604020202020204" pitchFamily="34" charset="0"/>
              </a:rPr>
              <a:t> de la Halle et </a:t>
            </a:r>
            <a:r>
              <a:rPr lang="fr-FR" b="1" dirty="0">
                <a:latin typeface="arial" panose="020B0604020202020204" pitchFamily="34" charset="0"/>
              </a:rPr>
              <a:t>la place de la Rode</a:t>
            </a:r>
            <a:endParaRPr lang="fr-FR" dirty="0"/>
          </a:p>
        </p:txBody>
      </p:sp>
    </p:spTree>
    <p:extLst>
      <p:ext uri="{BB962C8B-B14F-4D97-AF65-F5344CB8AC3E}">
        <p14:creationId xmlns:p14="http://schemas.microsoft.com/office/powerpoint/2010/main" val="276615265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48000" y="0"/>
            <a:ext cx="9144000" cy="6858000"/>
          </a:xfrm>
          <a:prstGeom prst="rect">
            <a:avLst/>
          </a:prstGeom>
        </p:spPr>
      </p:pic>
      <p:sp>
        <p:nvSpPr>
          <p:cNvPr id="3" name="Rectangle 2"/>
          <p:cNvSpPr/>
          <p:nvPr/>
        </p:nvSpPr>
        <p:spPr>
          <a:xfrm>
            <a:off x="329853" y="3091883"/>
            <a:ext cx="2363243" cy="3139321"/>
          </a:xfrm>
          <a:prstGeom prst="rect">
            <a:avLst/>
          </a:prstGeom>
        </p:spPr>
        <p:txBody>
          <a:bodyPr wrap="square">
            <a:spAutoFit/>
          </a:bodyPr>
          <a:lstStyle/>
          <a:p>
            <a:r>
              <a:rPr lang="fr-FR">
                <a:latin typeface="Tahoma" panose="020B0604030504040204" pitchFamily="34" charset="0"/>
              </a:rPr>
              <a:t>La présence de halles conférait aux places des bastides un rôle économique. </a:t>
            </a:r>
            <a:r>
              <a:rPr lang="fr-FR" dirty="0">
                <a:latin typeface="Tahoma" panose="020B0604030504040204" pitchFamily="34" charset="0"/>
              </a:rPr>
              <a:t>C'était un lieu d'échanges, de foires et marchés et l'emplacement du petit commerce. C'était aussi un centre d'attractions et de réjouissances.</a:t>
            </a:r>
            <a:endParaRPr lang="fr-FR" dirty="0"/>
          </a:p>
        </p:txBody>
      </p:sp>
      <p:sp>
        <p:nvSpPr>
          <p:cNvPr id="4" name="Rectangle 1"/>
          <p:cNvSpPr>
            <a:spLocks noChangeArrowheads="1"/>
          </p:cNvSpPr>
          <p:nvPr/>
        </p:nvSpPr>
        <p:spPr bwMode="auto">
          <a:xfrm>
            <a:off x="225468" y="192904"/>
            <a:ext cx="282253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b="1" i="0" u="none" strike="noStrike" cap="none" normalizeH="0" baseline="0" dirty="0" smtClean="0">
                <a:ln>
                  <a:noFill/>
                </a:ln>
                <a:solidFill>
                  <a:srgbClr val="222222"/>
                </a:solidFill>
                <a:effectLst/>
              </a:rPr>
              <a:t>la halle du </a:t>
            </a:r>
            <a:r>
              <a:rPr kumimoji="0" lang="fr-FR" altLang="fr-FR" b="1" i="0" u="none" strike="noStrike" cap="none" normalizeH="0" baseline="0" dirty="0" smtClean="0">
                <a:ln>
                  <a:noFill/>
                </a:ln>
                <a:solidFill>
                  <a:schemeClr val="tx1"/>
                </a:solidFill>
                <a:effectLst/>
              </a:rPr>
              <a:t>XVIIIe</a:t>
            </a:r>
            <a:r>
              <a:rPr kumimoji="0" lang="fr-FR" altLang="fr-FR" b="1" i="0" u="none" strike="noStrike" cap="none" normalizeH="0" baseline="0" dirty="0" smtClean="0">
                <a:ln>
                  <a:noFill/>
                </a:ln>
                <a:solidFill>
                  <a:srgbClr val="222222"/>
                </a:solidFill>
                <a:effectLst/>
                <a:cs typeface="Arial" panose="020B0604020202020204" pitchFamily="34" charset="0"/>
              </a:rPr>
              <a:t> siècle</a:t>
            </a:r>
            <a:r>
              <a:rPr kumimoji="0" lang="fr-FR" altLang="fr-FR" b="1" i="0" u="none" strike="noStrike" cap="none" normalizeH="0" baseline="0" dirty="0" smtClean="0">
                <a:ln>
                  <a:noFill/>
                </a:ln>
                <a:solidFill>
                  <a:schemeClr val="tx1"/>
                </a:solidFill>
                <a:effectLst/>
              </a:rPr>
              <a:t> </a:t>
            </a:r>
          </a:p>
        </p:txBody>
      </p:sp>
      <p:sp>
        <p:nvSpPr>
          <p:cNvPr id="5" name="Rectangle 4"/>
          <p:cNvSpPr/>
          <p:nvPr/>
        </p:nvSpPr>
        <p:spPr>
          <a:xfrm>
            <a:off x="225468" y="755140"/>
            <a:ext cx="2822532" cy="1754326"/>
          </a:xfrm>
          <a:prstGeom prst="rect">
            <a:avLst/>
          </a:prstGeom>
        </p:spPr>
        <p:txBody>
          <a:bodyPr wrap="square">
            <a:spAutoFit/>
          </a:bodyPr>
          <a:lstStyle/>
          <a:p>
            <a:r>
              <a:rPr lang="fr-FR" dirty="0">
                <a:latin typeface="comic sans ms" panose="030F0702030302020204" pitchFamily="66" charset="0"/>
              </a:rPr>
              <a:t>la halle sous laquelle se trouvent les grottes qui servaient de refuge aux habitants durant toutes les guerres, guerre de 100ans, de </a:t>
            </a:r>
            <a:r>
              <a:rPr lang="fr-FR" dirty="0" smtClean="0">
                <a:latin typeface="comic sans ms" panose="030F0702030302020204" pitchFamily="66" charset="0"/>
              </a:rPr>
              <a:t>religions.</a:t>
            </a:r>
            <a:endParaRPr lang="fr-FR" dirty="0"/>
          </a:p>
        </p:txBody>
      </p:sp>
    </p:spTree>
    <p:extLst>
      <p:ext uri="{BB962C8B-B14F-4D97-AF65-F5344CB8AC3E}">
        <p14:creationId xmlns:p14="http://schemas.microsoft.com/office/powerpoint/2010/main" val="87078978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48500" y="0"/>
            <a:ext cx="5143500" cy="6858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2066" y="0"/>
            <a:ext cx="5009367" cy="6858000"/>
          </a:xfrm>
          <a:prstGeom prst="rect">
            <a:avLst/>
          </a:prstGeom>
        </p:spPr>
      </p:pic>
      <p:sp>
        <p:nvSpPr>
          <p:cNvPr id="4" name="ZoneTexte 3"/>
          <p:cNvSpPr txBox="1"/>
          <p:nvPr/>
        </p:nvSpPr>
        <p:spPr>
          <a:xfrm>
            <a:off x="1" y="676405"/>
            <a:ext cx="1972065" cy="646331"/>
          </a:xfrm>
          <a:prstGeom prst="rect">
            <a:avLst/>
          </a:prstGeom>
          <a:noFill/>
        </p:spPr>
        <p:txBody>
          <a:bodyPr wrap="square" rtlCol="0">
            <a:spAutoFit/>
          </a:bodyPr>
          <a:lstStyle/>
          <a:p>
            <a:r>
              <a:rPr lang="fr-FR" b="1" dirty="0" smtClean="0"/>
              <a:t>Jacquou le croquant</a:t>
            </a:r>
            <a:endParaRPr lang="fr-FR" b="1" dirty="0"/>
          </a:p>
        </p:txBody>
      </p:sp>
      <p:sp>
        <p:nvSpPr>
          <p:cNvPr id="5" name="ZoneTexte 4"/>
          <p:cNvSpPr txBox="1"/>
          <p:nvPr/>
        </p:nvSpPr>
        <p:spPr>
          <a:xfrm>
            <a:off x="150312" y="1866378"/>
            <a:ext cx="1678488" cy="3139321"/>
          </a:xfrm>
          <a:prstGeom prst="rect">
            <a:avLst/>
          </a:prstGeom>
          <a:noFill/>
        </p:spPr>
        <p:txBody>
          <a:bodyPr wrap="square" rtlCol="0">
            <a:spAutoFit/>
          </a:bodyPr>
          <a:lstStyle/>
          <a:p>
            <a:r>
              <a:rPr lang="fr-FR" dirty="0" smtClean="0"/>
              <a:t>Cette œuvre est taillée directement dans un seul bloc de pierre de plusieurs tonnes par le sculpteur </a:t>
            </a:r>
            <a:r>
              <a:rPr lang="fr-FR" dirty="0" err="1" smtClean="0"/>
              <a:t>Dommois</a:t>
            </a:r>
            <a:r>
              <a:rPr lang="fr-FR" dirty="0" smtClean="0"/>
              <a:t>.</a:t>
            </a:r>
          </a:p>
          <a:p>
            <a:endParaRPr lang="fr-FR" dirty="0"/>
          </a:p>
          <a:p>
            <a:r>
              <a:rPr lang="fr-FR" b="1" dirty="0" err="1" smtClean="0"/>
              <a:t>Mic</a:t>
            </a:r>
            <a:r>
              <a:rPr lang="fr-FR" b="1" dirty="0" smtClean="0"/>
              <a:t> </a:t>
            </a:r>
            <a:r>
              <a:rPr lang="fr-FR" b="1" dirty="0" err="1" smtClean="0"/>
              <a:t>Bertincourt</a:t>
            </a:r>
            <a:endParaRPr lang="fr-FR" b="1" dirty="0"/>
          </a:p>
        </p:txBody>
      </p:sp>
    </p:spTree>
    <p:extLst>
      <p:ext uri="{BB962C8B-B14F-4D97-AF65-F5344CB8AC3E}">
        <p14:creationId xmlns:p14="http://schemas.microsoft.com/office/powerpoint/2010/main" val="102181684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2852" t="3653" r="10937"/>
          <a:stretch/>
        </p:blipFill>
        <p:spPr>
          <a:xfrm>
            <a:off x="4283903" y="1"/>
            <a:ext cx="7807890" cy="6858000"/>
          </a:xfrm>
          <a:prstGeom prst="rect">
            <a:avLst/>
          </a:prstGeom>
        </p:spPr>
      </p:pic>
      <p:sp>
        <p:nvSpPr>
          <p:cNvPr id="3" name="Rectangle 2"/>
          <p:cNvSpPr/>
          <p:nvPr/>
        </p:nvSpPr>
        <p:spPr>
          <a:xfrm>
            <a:off x="26828" y="375874"/>
            <a:ext cx="4357283" cy="369332"/>
          </a:xfrm>
          <a:prstGeom prst="rect">
            <a:avLst/>
          </a:prstGeom>
        </p:spPr>
        <p:txBody>
          <a:bodyPr wrap="none">
            <a:spAutoFit/>
          </a:bodyPr>
          <a:lstStyle/>
          <a:p>
            <a:r>
              <a:rPr lang="fr-FR" b="1" dirty="0">
                <a:latin typeface="comic sans ms" panose="030F0702030302020204" pitchFamily="66" charset="0"/>
              </a:rPr>
              <a:t>l'église Notre Dame de l'Assomption</a:t>
            </a:r>
            <a:r>
              <a:rPr lang="fr-FR" dirty="0">
                <a:solidFill>
                  <a:srgbClr val="CCFFFF"/>
                </a:solidFill>
                <a:latin typeface="comic sans ms" panose="030F0702030302020204" pitchFamily="66" charset="0"/>
              </a:rPr>
              <a:t> </a:t>
            </a:r>
            <a:endParaRPr lang="fr-FR" dirty="0"/>
          </a:p>
        </p:txBody>
      </p:sp>
      <p:sp>
        <p:nvSpPr>
          <p:cNvPr id="4" name="Rectangle 3"/>
          <p:cNvSpPr/>
          <p:nvPr/>
        </p:nvSpPr>
        <p:spPr>
          <a:xfrm>
            <a:off x="26828" y="1310411"/>
            <a:ext cx="4158641" cy="5355312"/>
          </a:xfrm>
          <a:prstGeom prst="rect">
            <a:avLst/>
          </a:prstGeom>
        </p:spPr>
        <p:txBody>
          <a:bodyPr wrap="square">
            <a:spAutoFit/>
          </a:bodyPr>
          <a:lstStyle/>
          <a:p>
            <a:pPr algn="ctr"/>
            <a:r>
              <a:rPr lang="fr-FR" dirty="0">
                <a:solidFill>
                  <a:srgbClr val="353535"/>
                </a:solidFill>
                <a:latin typeface="Open Sans"/>
              </a:rPr>
              <a:t>Eglise Notre-Dame de l’Assomption de Domme</a:t>
            </a:r>
          </a:p>
          <a:p>
            <a:pPr algn="ctr"/>
            <a:r>
              <a:rPr lang="fr-FR" dirty="0">
                <a:solidFill>
                  <a:srgbClr val="353535"/>
                </a:solidFill>
                <a:latin typeface="Open Sans"/>
              </a:rPr>
              <a:t>L’église de Domme date du XVIIe siècle. Elle est construite avec les pierres de l’ancienne église, détruite pendant les guerres de Religion.</a:t>
            </a:r>
          </a:p>
          <a:p>
            <a:pPr algn="ctr"/>
            <a:r>
              <a:rPr lang="fr-FR" dirty="0">
                <a:solidFill>
                  <a:srgbClr val="353535"/>
                </a:solidFill>
                <a:latin typeface="Open Sans"/>
              </a:rPr>
              <a:t>C’est le fameux capitaine huguenot Geoffroy de </a:t>
            </a:r>
            <a:r>
              <a:rPr lang="fr-FR" dirty="0" err="1">
                <a:solidFill>
                  <a:srgbClr val="353535"/>
                </a:solidFill>
                <a:latin typeface="Open Sans"/>
              </a:rPr>
              <a:t>Vivans</a:t>
            </a:r>
            <a:r>
              <a:rPr lang="fr-FR" dirty="0">
                <a:solidFill>
                  <a:srgbClr val="353535"/>
                </a:solidFill>
                <a:latin typeface="Open Sans"/>
              </a:rPr>
              <a:t> qui détruit l’église lorsqu’il prend la ville de Domme en 1589.</a:t>
            </a:r>
          </a:p>
          <a:p>
            <a:pPr algn="ctr"/>
            <a:r>
              <a:rPr lang="fr-FR" dirty="0">
                <a:solidFill>
                  <a:srgbClr val="353535"/>
                </a:solidFill>
                <a:latin typeface="Open Sans"/>
              </a:rPr>
              <a:t>Quand le culte catholique est rétabli dans la région, en 1622, les habitants utilisent les pierres de l’ancien édifice pour en reconstruire un nouveau, au même emplacement.</a:t>
            </a:r>
          </a:p>
          <a:p>
            <a:pPr algn="ctr"/>
            <a:r>
              <a:rPr lang="fr-FR" dirty="0">
                <a:solidFill>
                  <a:srgbClr val="353535"/>
                </a:solidFill>
                <a:latin typeface="Open Sans"/>
              </a:rPr>
              <a:t>L’église est une réalisation d’un maître-maçon de Monpazier. Dotée d’une nef unique et d’un clocher-mur, l’église est vouée à Notre-Dame de l’Assomption</a:t>
            </a:r>
            <a:r>
              <a:rPr lang="fr-FR" dirty="0" smtClean="0">
                <a:solidFill>
                  <a:srgbClr val="353535"/>
                </a:solidFill>
                <a:latin typeface="Open Sans"/>
              </a:rPr>
              <a:t>.</a:t>
            </a:r>
            <a:endParaRPr lang="fr-FR" dirty="0">
              <a:solidFill>
                <a:srgbClr val="353535"/>
              </a:solidFill>
              <a:latin typeface="Open Sans"/>
            </a:endParaRPr>
          </a:p>
        </p:txBody>
      </p:sp>
    </p:spTree>
    <p:extLst>
      <p:ext uri="{BB962C8B-B14F-4D97-AF65-F5344CB8AC3E}">
        <p14:creationId xmlns:p14="http://schemas.microsoft.com/office/powerpoint/2010/main" val="350981373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19948" t="2922" r="20143"/>
          <a:stretch/>
        </p:blipFill>
        <p:spPr>
          <a:xfrm>
            <a:off x="6542763" y="0"/>
            <a:ext cx="5135671" cy="6858000"/>
          </a:xfrm>
          <a:prstGeom prst="rect">
            <a:avLst/>
          </a:prstGeom>
        </p:spPr>
      </p:pic>
      <p:pic>
        <p:nvPicPr>
          <p:cNvPr id="3" name="Image 2"/>
          <p:cNvPicPr>
            <a:picLocks noChangeAspect="1"/>
          </p:cNvPicPr>
          <p:nvPr/>
        </p:nvPicPr>
        <p:blipFill rotWithShape="1">
          <a:blip r:embed="rId3">
            <a:extLst>
              <a:ext uri="{28A0092B-C50C-407E-A947-70E740481C1C}">
                <a14:useLocalDpi xmlns:a14="http://schemas.microsoft.com/office/drawing/2010/main" val="0"/>
              </a:ext>
            </a:extLst>
          </a:blip>
          <a:srcRect l="19948" t="3105" r="19997"/>
          <a:stretch/>
        </p:blipFill>
        <p:spPr>
          <a:xfrm>
            <a:off x="663878" y="0"/>
            <a:ext cx="5148197" cy="6858000"/>
          </a:xfrm>
          <a:prstGeom prst="rect">
            <a:avLst/>
          </a:prstGeom>
        </p:spPr>
      </p:pic>
    </p:spTree>
    <p:extLst>
      <p:ext uri="{BB962C8B-B14F-4D97-AF65-F5344CB8AC3E}">
        <p14:creationId xmlns:p14="http://schemas.microsoft.com/office/powerpoint/2010/main" val="407972142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48000" y="0"/>
            <a:ext cx="9144000" cy="6858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743200"/>
            <a:ext cx="3072000" cy="2304000"/>
          </a:xfrm>
          <a:prstGeom prst="rect">
            <a:avLst/>
          </a:prstGeom>
        </p:spPr>
      </p:pic>
      <p:sp>
        <p:nvSpPr>
          <p:cNvPr id="4" name="Rectangle 3"/>
          <p:cNvSpPr/>
          <p:nvPr/>
        </p:nvSpPr>
        <p:spPr>
          <a:xfrm>
            <a:off x="0" y="563068"/>
            <a:ext cx="2980303" cy="369332"/>
          </a:xfrm>
          <a:prstGeom prst="rect">
            <a:avLst/>
          </a:prstGeom>
        </p:spPr>
        <p:txBody>
          <a:bodyPr wrap="none">
            <a:spAutoFit/>
          </a:bodyPr>
          <a:lstStyle/>
          <a:p>
            <a:r>
              <a:rPr lang="fr-FR" b="1" dirty="0">
                <a:latin typeface="Proxima Nova"/>
              </a:rPr>
              <a:t>Maison de maître </a:t>
            </a:r>
            <a:r>
              <a:rPr lang="fr-FR" b="1" dirty="0" smtClean="0">
                <a:latin typeface="Proxima Nova"/>
              </a:rPr>
              <a:t>Domme</a:t>
            </a:r>
            <a:endParaRPr lang="fr-FR" dirty="0"/>
          </a:p>
        </p:txBody>
      </p:sp>
    </p:spTree>
    <p:extLst>
      <p:ext uri="{BB962C8B-B14F-4D97-AF65-F5344CB8AC3E}">
        <p14:creationId xmlns:p14="http://schemas.microsoft.com/office/powerpoint/2010/main" val="51814311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00539" y="608496"/>
            <a:ext cx="5267325" cy="5667375"/>
          </a:xfrm>
          <a:prstGeom prst="rect">
            <a:avLst/>
          </a:prstGeom>
        </p:spPr>
      </p:pic>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94729" y="4434214"/>
            <a:ext cx="1571974" cy="1834061"/>
          </a:xfrm>
          <a:prstGeom prst="rect">
            <a:avLst/>
          </a:prstGeom>
        </p:spPr>
      </p:pic>
      <p:sp>
        <p:nvSpPr>
          <p:cNvPr id="3" name="Rectangle 2"/>
          <p:cNvSpPr/>
          <p:nvPr/>
        </p:nvSpPr>
        <p:spPr>
          <a:xfrm>
            <a:off x="401058" y="1263795"/>
            <a:ext cx="4049185" cy="923330"/>
          </a:xfrm>
          <a:prstGeom prst="rect">
            <a:avLst/>
          </a:prstGeom>
          <a:noFill/>
        </p:spPr>
        <p:txBody>
          <a:bodyPr wrap="none" lIns="91440" tIns="45720" rIns="91440" bIns="45720">
            <a:spAutoFit/>
          </a:bodyPr>
          <a:lstStyle/>
          <a:p>
            <a:pPr algn="ctr"/>
            <a:r>
              <a:rPr lang="fr-FR" sz="5400" b="1" dirty="0" smtClean="0">
                <a:ln w="12700">
                  <a:solidFill>
                    <a:schemeClr val="tx2">
                      <a:lumMod val="75000"/>
                    </a:schemeClr>
                  </a:solidFill>
                  <a:prstDash val="solid"/>
                </a:ln>
                <a:solidFill>
                  <a:srgbClr val="FF0000"/>
                </a:solidFill>
                <a:effectLst>
                  <a:outerShdw dist="38100" dir="2640000" algn="bl" rotWithShape="0">
                    <a:schemeClr val="tx2">
                      <a:lumMod val="75000"/>
                    </a:schemeClr>
                  </a:outerShdw>
                </a:effectLst>
              </a:rPr>
              <a:t>A Bientôt…!!!</a:t>
            </a:r>
            <a:endParaRPr lang="fr-FR" sz="5400" b="1" dirty="0">
              <a:ln w="12700">
                <a:solidFill>
                  <a:schemeClr val="tx2">
                    <a:lumMod val="75000"/>
                  </a:schemeClr>
                </a:solidFill>
                <a:prstDash val="solid"/>
              </a:ln>
              <a:solidFill>
                <a:srgbClr val="FF0000"/>
              </a:solidFill>
              <a:effectLst>
                <a:outerShdw dist="38100" dir="2640000" algn="bl" rotWithShape="0">
                  <a:schemeClr val="tx2">
                    <a:lumMod val="75000"/>
                  </a:schemeClr>
                </a:outerShdw>
              </a:effectLst>
            </a:endParaRPr>
          </a:p>
        </p:txBody>
      </p:sp>
      <p:sp>
        <p:nvSpPr>
          <p:cNvPr id="6" name="ZoneTexte 5"/>
          <p:cNvSpPr txBox="1"/>
          <p:nvPr/>
        </p:nvSpPr>
        <p:spPr>
          <a:xfrm>
            <a:off x="601249" y="3544866"/>
            <a:ext cx="3648804" cy="646331"/>
          </a:xfrm>
          <a:prstGeom prst="rect">
            <a:avLst/>
          </a:prstGeom>
          <a:noFill/>
        </p:spPr>
        <p:txBody>
          <a:bodyPr wrap="square" rtlCol="0">
            <a:spAutoFit/>
          </a:bodyPr>
          <a:lstStyle/>
          <a:p>
            <a:r>
              <a:rPr lang="fr-FR" dirty="0" smtClean="0"/>
              <a:t>Commentaires du </a:t>
            </a:r>
            <a:r>
              <a:rPr lang="fr-FR" dirty="0" smtClean="0"/>
              <a:t>NET et sur Place: </a:t>
            </a:r>
            <a:r>
              <a:rPr lang="fr-FR" dirty="0" smtClean="0"/>
              <a:t>photos perso</a:t>
            </a:r>
            <a:endParaRPr lang="fr-FR" dirty="0"/>
          </a:p>
        </p:txBody>
      </p:sp>
    </p:spTree>
    <p:extLst>
      <p:ext uri="{BB962C8B-B14F-4D97-AF65-F5344CB8AC3E}">
        <p14:creationId xmlns:p14="http://schemas.microsoft.com/office/powerpoint/2010/main" val="3022426679"/>
      </p:ext>
    </p:extLst>
  </p:cSld>
  <p:clrMapOvr>
    <a:masterClrMapping/>
  </p:clrMapOvr>
  <p:timing>
    <p:tnLst>
      <p:par>
        <p:cTn id="1" dur="indefinite" restart="never" nodeType="tmRoot"/>
      </p:par>
    </p:tnLst>
  </p:timing>
</p:sld>
</file>

<file path=ppt/theme/theme1.xml><?xml version="1.0" encoding="utf-8"?>
<a:theme xmlns:a="http://schemas.openxmlformats.org/drawingml/2006/main" name="Brin">
  <a:themeElements>
    <a:clrScheme name="Brin">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Brin">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Brin">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238</TotalTime>
  <Words>1216</Words>
  <Application>Microsoft Office PowerPoint</Application>
  <PresentationFormat>Grand écran</PresentationFormat>
  <Paragraphs>87</Paragraphs>
  <Slides>25</Slides>
  <Notes>0</Notes>
  <HiddenSlides>0</HiddenSlides>
  <MMClips>0</MMClips>
  <ScaleCrop>false</ScaleCrop>
  <HeadingPairs>
    <vt:vector size="6" baseType="variant">
      <vt:variant>
        <vt:lpstr>Polices utilisées</vt:lpstr>
      </vt:variant>
      <vt:variant>
        <vt:i4>12</vt:i4>
      </vt:variant>
      <vt:variant>
        <vt:lpstr>Thème</vt:lpstr>
      </vt:variant>
      <vt:variant>
        <vt:i4>1</vt:i4>
      </vt:variant>
      <vt:variant>
        <vt:lpstr>Titres des diapositives</vt:lpstr>
      </vt:variant>
      <vt:variant>
        <vt:i4>25</vt:i4>
      </vt:variant>
    </vt:vector>
  </HeadingPairs>
  <TitlesOfParts>
    <vt:vector size="38" baseType="lpstr">
      <vt:lpstr>AllerRegular</vt:lpstr>
      <vt:lpstr>arial</vt:lpstr>
      <vt:lpstr>arial</vt:lpstr>
      <vt:lpstr>Calibri</vt:lpstr>
      <vt:lpstr>Century Gothic</vt:lpstr>
      <vt:lpstr>comic sans ms</vt:lpstr>
      <vt:lpstr>Open Sans</vt:lpstr>
      <vt:lpstr>Proxima Nova</vt:lpstr>
      <vt:lpstr>Raleway</vt:lpstr>
      <vt:lpstr>Tahoma</vt:lpstr>
      <vt:lpstr>Verdana</vt:lpstr>
      <vt:lpstr>Wingdings 3</vt:lpstr>
      <vt:lpstr>Brin</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8</cp:revision>
  <dcterms:created xsi:type="dcterms:W3CDTF">2019-05-13T14:13:47Z</dcterms:created>
  <dcterms:modified xsi:type="dcterms:W3CDTF">2024-12-23T12:04:07Z</dcterms:modified>
</cp:coreProperties>
</file>