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61" r:id="rId3"/>
    <p:sldId id="259" r:id="rId4"/>
    <p:sldId id="269" r:id="rId5"/>
    <p:sldId id="270" r:id="rId6"/>
    <p:sldId id="271" r:id="rId7"/>
    <p:sldId id="260" r:id="rId8"/>
    <p:sldId id="303" r:id="rId9"/>
    <p:sldId id="257" r:id="rId10"/>
    <p:sldId id="264" r:id="rId11"/>
    <p:sldId id="265" r:id="rId12"/>
    <p:sldId id="302" r:id="rId13"/>
    <p:sldId id="301" r:id="rId14"/>
    <p:sldId id="296" r:id="rId15"/>
    <p:sldId id="263" r:id="rId16"/>
    <p:sldId id="267" r:id="rId17"/>
    <p:sldId id="258" r:id="rId18"/>
    <p:sldId id="268" r:id="rId19"/>
    <p:sldId id="292" r:id="rId20"/>
    <p:sldId id="266" r:id="rId21"/>
    <p:sldId id="272" r:id="rId22"/>
    <p:sldId id="273" r:id="rId23"/>
    <p:sldId id="275" r:id="rId24"/>
    <p:sldId id="274" r:id="rId25"/>
    <p:sldId id="276" r:id="rId26"/>
    <p:sldId id="277" r:id="rId27"/>
    <p:sldId id="279" r:id="rId28"/>
    <p:sldId id="278" r:id="rId29"/>
    <p:sldId id="280" r:id="rId30"/>
    <p:sldId id="281" r:id="rId31"/>
    <p:sldId id="282" r:id="rId32"/>
    <p:sldId id="284" r:id="rId33"/>
    <p:sldId id="283" r:id="rId34"/>
    <p:sldId id="285" r:id="rId35"/>
    <p:sldId id="286" r:id="rId36"/>
    <p:sldId id="287" r:id="rId37"/>
    <p:sldId id="288" r:id="rId38"/>
    <p:sldId id="289" r:id="rId39"/>
    <p:sldId id="290" r:id="rId40"/>
    <p:sldId id="291" r:id="rId41"/>
    <p:sldId id="293" r:id="rId42"/>
    <p:sldId id="294" r:id="rId43"/>
    <p:sldId id="295" r:id="rId44"/>
    <p:sldId id="297" r:id="rId45"/>
    <p:sldId id="298" r:id="rId46"/>
    <p:sldId id="299" r:id="rId47"/>
    <p:sldId id="300"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pY2kNPuy1k+E///lHzYag==" hashData="aytO99tJZ0BJW4dhW3eTSnQuyS5UBOgbABR3P+/vvngPiJbifdzJrRt++XW20Gr3VWWWhSoofRkSNkXrQwSP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B1B8860C-E2C0-4C74-96C6-58B51B192926}"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3375457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1B8860C-E2C0-4C74-96C6-58B51B192926}"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34143959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1B8860C-E2C0-4C74-96C6-58B51B192926}"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2984209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1B8860C-E2C0-4C74-96C6-58B51B192926}"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982114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1B8860C-E2C0-4C74-96C6-58B51B192926}" type="datetimeFigureOut">
              <a:rPr lang="fr-FR" smtClean="0"/>
              <a:t>23/12/2024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1418858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1B8860C-E2C0-4C74-96C6-58B51B192926}" type="datetimeFigureOut">
              <a:rPr lang="fr-FR" smtClean="0"/>
              <a:t>23/12/2024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1404008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B8860C-E2C0-4C74-96C6-58B51B192926}" type="datetimeFigureOut">
              <a:rPr lang="fr-FR" smtClean="0"/>
              <a:t>23/12/2024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3357154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1B8860C-E2C0-4C74-96C6-58B51B192926}"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7645930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1B8860C-E2C0-4C74-96C6-58B51B192926}" type="datetimeFigureOut">
              <a:rPr lang="fr-FR" smtClean="0"/>
              <a:t>23/12/2024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4114954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1B8860C-E2C0-4C74-96C6-58B51B192926}"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2850395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1B8860C-E2C0-4C74-96C6-58B51B192926}" type="datetimeFigureOut">
              <a:rPr lang="fr-FR" smtClean="0"/>
              <a:t>23/12/2024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F6A622-9139-46F0-9C48-7A486952827F}" type="slidenum">
              <a:rPr lang="fr-FR" smtClean="0"/>
              <a:t>‹N°›</a:t>
            </a:fld>
            <a:endParaRPr lang="fr-FR"/>
          </a:p>
        </p:txBody>
      </p:sp>
    </p:spTree>
    <p:extLst>
      <p:ext uri="{BB962C8B-B14F-4D97-AF65-F5344CB8AC3E}">
        <p14:creationId xmlns:p14="http://schemas.microsoft.com/office/powerpoint/2010/main" val="656272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B8860C-E2C0-4C74-96C6-58B51B192926}" type="datetimeFigureOut">
              <a:rPr lang="fr-FR" smtClean="0"/>
              <a:t>23/12/2024</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F6A622-9139-46F0-9C48-7A486952827F}" type="slidenum">
              <a:rPr lang="fr-FR" smtClean="0"/>
              <a:t>‹N°›</a:t>
            </a:fld>
            <a:endParaRPr lang="fr-FR"/>
          </a:p>
        </p:txBody>
      </p:sp>
    </p:spTree>
    <p:extLst>
      <p:ext uri="{BB962C8B-B14F-4D97-AF65-F5344CB8AC3E}">
        <p14:creationId xmlns:p14="http://schemas.microsoft.com/office/powerpoint/2010/main" val="8265935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ANTOBRE---Vues Diverses ,cpm ToilÃ©e  NÂ° 12-151 Ã©d BOS - France"/>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682347" y="2242158"/>
            <a:ext cx="4083790" cy="1402915"/>
          </a:xfrm>
          <a:prstGeom prst="rect">
            <a:avLst/>
          </a:prstGeom>
          <a:noFill/>
        </p:spPr>
        <p:txBody>
          <a:bodyPr wrap="none" lIns="91440" tIns="45720" rIns="91440" bIns="45720">
            <a:prstTxWarp prst="textTriangle">
              <a:avLst/>
            </a:prstTxWarp>
            <a:spAutoFit/>
          </a:bodyPr>
          <a:lstStyle/>
          <a:p>
            <a:pPr algn="ctr"/>
            <a:r>
              <a:rPr lang="fr-FR" sz="5400" b="1"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Cantobre</a:t>
            </a:r>
            <a:endParaRPr lang="fr-FR"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697260" y="3933173"/>
            <a:ext cx="1571975" cy="1671222"/>
          </a:xfrm>
          <a:prstGeom prst="rect">
            <a:avLst/>
          </a:prstGeom>
        </p:spPr>
      </p:pic>
    </p:spTree>
    <p:extLst>
      <p:ext uri="{BB962C8B-B14F-4D97-AF65-F5344CB8AC3E}">
        <p14:creationId xmlns:p14="http://schemas.microsoft.com/office/powerpoint/2010/main" val="1072742986"/>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Theme from Jean de Florette.wav"/>
          </p:stSnd>
        </p:sndAc>
      </p:transition>
    </mc:Choice>
    <mc:Fallback xmlns="">
      <p:transition spd="slow">
        <p:sndAc>
          <p:stSnd>
            <p:snd r:embed="rId5" name="Theme from Jean de Florett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857" y="225530"/>
            <a:ext cx="6096000" cy="6463308"/>
          </a:xfrm>
          <a:prstGeom prst="rect">
            <a:avLst/>
          </a:prstGeom>
        </p:spPr>
        <p:txBody>
          <a:bodyPr>
            <a:spAutoFit/>
          </a:bodyPr>
          <a:lstStyle/>
          <a:p>
            <a:pPr algn="just"/>
            <a:r>
              <a:rPr lang="fr-FR" b="0" i="0" dirty="0" smtClean="0">
                <a:effectLst/>
                <a:latin typeface="Varela Round"/>
              </a:rPr>
              <a:t>Situé dans l’Aveyron, à une trentaine de kms de Millau, </a:t>
            </a:r>
            <a:r>
              <a:rPr lang="fr-FR" b="0" i="0" dirty="0" err="1" smtClean="0">
                <a:effectLst/>
                <a:latin typeface="Varela Round"/>
              </a:rPr>
              <a:t>Cantobre</a:t>
            </a:r>
            <a:r>
              <a:rPr lang="fr-FR" b="0" i="0" dirty="0" smtClean="0">
                <a:effectLst/>
                <a:latin typeface="Varela Round"/>
              </a:rPr>
              <a:t>, qui fait partie de la commune de Nant, est classé parmi les plus beaux villages de France. Son nom viendrait du celte, « « Canto </a:t>
            </a:r>
            <a:r>
              <a:rPr lang="fr-FR" b="0" i="0" dirty="0" err="1" smtClean="0">
                <a:effectLst/>
                <a:latin typeface="Varela Round"/>
              </a:rPr>
              <a:t>Briga</a:t>
            </a:r>
            <a:r>
              <a:rPr lang="fr-FR" b="0" i="0" dirty="0" smtClean="0">
                <a:effectLst/>
                <a:latin typeface="Varela Round"/>
              </a:rPr>
              <a:t> » qui signifierait Citadelle brillante.</a:t>
            </a:r>
          </a:p>
          <a:p>
            <a:pPr algn="just"/>
            <a:r>
              <a:rPr lang="fr-FR" b="0" i="0" dirty="0" smtClean="0">
                <a:effectLst/>
                <a:latin typeface="Varela Round"/>
              </a:rPr>
              <a:t>Le village est construit sur un éperon rocheux, en calcaire dolomitique. C’est un petit village haut perché à 558 m d’altitude qui fut choisi comme poste de guet par les Gaulois puis par les Romains et qui offre une splendide vue sur la vallée de la Dourbie et de </a:t>
            </a:r>
            <a:r>
              <a:rPr lang="fr-FR" b="0" i="0" dirty="0" err="1" smtClean="0">
                <a:effectLst/>
                <a:latin typeface="Varela Round"/>
              </a:rPr>
              <a:t>Trévézel</a:t>
            </a:r>
            <a:r>
              <a:rPr lang="fr-FR" b="0" i="0" dirty="0" smtClean="0">
                <a:effectLst/>
                <a:latin typeface="Varela Round"/>
              </a:rPr>
              <a:t>.</a:t>
            </a:r>
          </a:p>
          <a:p>
            <a:pPr algn="just"/>
            <a:r>
              <a:rPr lang="fr-FR" b="0" i="0" dirty="0" err="1" smtClean="0">
                <a:effectLst/>
                <a:latin typeface="Varela Round"/>
              </a:rPr>
              <a:t>Cantobre</a:t>
            </a:r>
            <a:r>
              <a:rPr lang="fr-FR" b="0" i="0" dirty="0" smtClean="0">
                <a:effectLst/>
                <a:latin typeface="Varela Round"/>
              </a:rPr>
              <a:t> apparaît dans les écrits dès 1135 quand le Pape Innocent II, en élevant le monastère de Nant au rang d’abbaye, confirme l’une de ses dépendances, l’église Saint-Etienne de </a:t>
            </a:r>
            <a:r>
              <a:rPr lang="fr-FR" b="0" i="0" dirty="0" err="1" smtClean="0">
                <a:effectLst/>
                <a:latin typeface="Varela Round"/>
              </a:rPr>
              <a:t>Cantobre</a:t>
            </a:r>
            <a:r>
              <a:rPr lang="fr-FR" b="0" i="0" dirty="0" smtClean="0">
                <a:effectLst/>
                <a:latin typeface="Varela Round"/>
              </a:rPr>
              <a:t>. Suite aux guerres de religion ne demeure que le chevet roman. </a:t>
            </a:r>
            <a:r>
              <a:rPr lang="fr-FR" b="0" i="0" dirty="0" err="1" smtClean="0">
                <a:effectLst/>
                <a:latin typeface="Varela Round"/>
              </a:rPr>
              <a:t>Cantobre</a:t>
            </a:r>
            <a:r>
              <a:rPr lang="fr-FR" b="0" i="0" dirty="0" smtClean="0">
                <a:effectLst/>
                <a:latin typeface="Varela Round"/>
              </a:rPr>
              <a:t> a connu deux châteaux dont il ne reste rien aujourd’hui si ce n’est des pierres qui ont servi à la restauration des maisons.</a:t>
            </a:r>
          </a:p>
          <a:p>
            <a:pPr algn="just"/>
            <a:r>
              <a:rPr lang="fr-FR" b="0" i="0" dirty="0" smtClean="0">
                <a:effectLst/>
                <a:latin typeface="Varela Round"/>
              </a:rPr>
              <a:t>Ce village qui semble perdu au milieu de nulle part, abrite des maisons, une trentaine environ, construites en vieilles pierres, donnant un aspect médiéval et rustique à l’ensemble. Les ruelles sont si étroites que l’accès au village en voiture est impossible.</a:t>
            </a:r>
          </a:p>
          <a:p>
            <a:pPr algn="just"/>
            <a:r>
              <a:rPr lang="fr-FR" b="0" i="0" dirty="0" smtClean="0">
                <a:effectLst/>
                <a:latin typeface="Varela Round"/>
              </a:rPr>
              <a:t>Au centre du village une fontaine coule, intarissable…</a:t>
            </a:r>
            <a:endParaRPr lang="fr-FR" b="0" i="0" dirty="0">
              <a:effectLst/>
              <a:latin typeface="Varela Round"/>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7857" y="338204"/>
            <a:ext cx="6004143" cy="6237960"/>
          </a:xfrm>
          <a:prstGeom prst="rect">
            <a:avLst/>
          </a:prstGeom>
        </p:spPr>
      </p:pic>
    </p:spTree>
    <p:extLst>
      <p:ext uri="{BB962C8B-B14F-4D97-AF65-F5344CB8AC3E}">
        <p14:creationId xmlns:p14="http://schemas.microsoft.com/office/powerpoint/2010/main" val="18201291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Ã©sultat de recherche d'images pour &quot;cantobre logo&quot;"/>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a:stretch/>
        </p:blipFill>
        <p:spPr bwMode="auto">
          <a:xfrm>
            <a:off x="543881" y="651353"/>
            <a:ext cx="2499943" cy="294659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Ã©sultat de recherche d'images pour &quot;cantobre logo&quot;"/>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543881" y="3770333"/>
            <a:ext cx="2499944" cy="29465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855923" y="651353"/>
            <a:ext cx="6096000" cy="954107"/>
          </a:xfrm>
          <a:prstGeom prst="rect">
            <a:avLst/>
          </a:prstGeom>
        </p:spPr>
        <p:txBody>
          <a:bodyPr>
            <a:spAutoFit/>
          </a:bodyPr>
          <a:lstStyle/>
          <a:p>
            <a:r>
              <a:rPr lang="fr-FR" sz="2000" b="1" dirty="0">
                <a:solidFill>
                  <a:srgbClr val="111111"/>
                </a:solidFill>
                <a:latin typeface="Roboto"/>
              </a:rPr>
              <a:t>Un </a:t>
            </a:r>
            <a:r>
              <a:rPr lang="fr-FR" sz="2000" b="1" dirty="0">
                <a:latin typeface="Roboto"/>
              </a:rPr>
              <a:t>crime de fausse monnaie à </a:t>
            </a:r>
            <a:r>
              <a:rPr lang="fr-FR" sz="2000" b="1" dirty="0" err="1">
                <a:latin typeface="Roboto"/>
              </a:rPr>
              <a:t>Cantobre</a:t>
            </a:r>
            <a:r>
              <a:rPr lang="fr-FR" sz="2000" b="1" dirty="0">
                <a:latin typeface="Roboto"/>
              </a:rPr>
              <a:t> en 1677</a:t>
            </a:r>
          </a:p>
          <a:p>
            <a:r>
              <a:rPr lang="fr-FR" dirty="0">
                <a:latin typeface="Open Sans"/>
              </a:rPr>
              <a:t/>
            </a:r>
            <a:br>
              <a:rPr lang="fr-FR" dirty="0">
                <a:latin typeface="Open Sans"/>
              </a:rPr>
            </a:br>
            <a:endParaRPr lang="fr-FR" dirty="0"/>
          </a:p>
        </p:txBody>
      </p:sp>
      <p:sp>
        <p:nvSpPr>
          <p:cNvPr id="3" name="Rectangle 2"/>
          <p:cNvSpPr/>
          <p:nvPr/>
        </p:nvSpPr>
        <p:spPr>
          <a:xfrm>
            <a:off x="4296427" y="1454083"/>
            <a:ext cx="7214992" cy="5078313"/>
          </a:xfrm>
          <a:prstGeom prst="rect">
            <a:avLst/>
          </a:prstGeom>
        </p:spPr>
        <p:txBody>
          <a:bodyPr wrap="square">
            <a:spAutoFit/>
          </a:bodyPr>
          <a:lstStyle/>
          <a:p>
            <a:r>
              <a:rPr lang="fr-FR" dirty="0">
                <a:latin typeface="Verdana" panose="020B0604030504040204" pitchFamily="34" charset="0"/>
              </a:rPr>
              <a:t>Les habitants de </a:t>
            </a:r>
            <a:r>
              <a:rPr lang="fr-FR" dirty="0" err="1">
                <a:latin typeface="Verdana" panose="020B0604030504040204" pitchFamily="34" charset="0"/>
              </a:rPr>
              <a:t>Cantobre</a:t>
            </a:r>
            <a:r>
              <a:rPr lang="fr-FR" dirty="0">
                <a:latin typeface="Verdana" panose="020B0604030504040204" pitchFamily="34" charset="0"/>
              </a:rPr>
              <a:t> ont depuis le XVIIe siècle porté le surnom de « </a:t>
            </a:r>
            <a:r>
              <a:rPr lang="fr-FR" dirty="0" err="1">
                <a:latin typeface="Verdana" panose="020B0604030504040204" pitchFamily="34" charset="0"/>
              </a:rPr>
              <a:t>Lous</a:t>
            </a:r>
            <a:r>
              <a:rPr lang="fr-FR" dirty="0">
                <a:latin typeface="Verdana" panose="020B0604030504040204" pitchFamily="34" charset="0"/>
              </a:rPr>
              <a:t> </a:t>
            </a:r>
            <a:r>
              <a:rPr lang="fr-FR" dirty="0" err="1">
                <a:latin typeface="Verdana" panose="020B0604030504040204" pitchFamily="34" charset="0"/>
              </a:rPr>
              <a:t>monedies</a:t>
            </a:r>
            <a:r>
              <a:rPr lang="fr-FR" dirty="0">
                <a:latin typeface="Verdana" panose="020B0604030504040204" pitchFamily="34" charset="0"/>
              </a:rPr>
              <a:t> » :  les monnayeurs. Cette appellation remonte à 1677, date à laquelle Jean de </a:t>
            </a:r>
            <a:r>
              <a:rPr lang="fr-FR" dirty="0" err="1">
                <a:latin typeface="Verdana" panose="020B0604030504040204" pitchFamily="34" charset="0"/>
              </a:rPr>
              <a:t>Fombesse</a:t>
            </a:r>
            <a:r>
              <a:rPr lang="fr-FR" dirty="0">
                <a:latin typeface="Verdana" panose="020B0604030504040204" pitchFamily="34" charset="0"/>
              </a:rPr>
              <a:t>, seigneur de </a:t>
            </a:r>
            <a:r>
              <a:rPr lang="fr-FR" dirty="0" err="1">
                <a:latin typeface="Verdana" panose="020B0604030504040204" pitchFamily="34" charset="0"/>
              </a:rPr>
              <a:t>Cantobre</a:t>
            </a:r>
            <a:r>
              <a:rPr lang="fr-FR" dirty="0">
                <a:latin typeface="Verdana" panose="020B0604030504040204" pitchFamily="34" charset="0"/>
              </a:rPr>
              <a:t> a été condamné pour crime de fausse monnaie.</a:t>
            </a:r>
          </a:p>
          <a:p>
            <a:r>
              <a:rPr lang="fr-FR" dirty="0">
                <a:latin typeface="Verdana" panose="020B0604030504040204" pitchFamily="34" charset="0"/>
              </a:rPr>
              <a:t>Mais le délit de fausse monnaie s’est longtemps perpétué, et ce, jusqu’au XIXe siècle. En témoigne un article paru dans la revue religieuse de Rodez en 1872 : « </a:t>
            </a:r>
            <a:r>
              <a:rPr lang="fr-FR" i="1" dirty="0">
                <a:latin typeface="Verdana" panose="020B0604030504040204" pitchFamily="34" charset="0"/>
              </a:rPr>
              <a:t>Le 1er mai courant, vers neuf heures du soir, M. le Maire de Nant, averti que des bergers avaient découvert, dans une caverne, aux environs du village de </a:t>
            </a:r>
            <a:r>
              <a:rPr lang="fr-FR" i="1" dirty="0" err="1">
                <a:latin typeface="Verdana" panose="020B0604030504040204" pitchFamily="34" charset="0"/>
              </a:rPr>
              <a:t>Cantobre</a:t>
            </a:r>
            <a:r>
              <a:rPr lang="fr-FR" i="1" dirty="0">
                <a:latin typeface="Verdana" panose="020B0604030504040204" pitchFamily="34" charset="0"/>
              </a:rPr>
              <a:t>, un atelier de fausse monnaie en avisa immédiatement la gendarmerie qui se transporta aussitôt sur les lieux et y passa la nuit. Mais aucun des faux monnayeurs ne vint, cette nuit, à la caverne, et la gendarmerie ne put que saisir les meules et autres ustensiles servant à la fabrication, ainsi que diverses pièces non encore terminées qui s’y trouvaient</a:t>
            </a:r>
            <a:r>
              <a:rPr lang="fr-FR" dirty="0">
                <a:latin typeface="Verdana" panose="020B0604030504040204" pitchFamily="34" charset="0"/>
              </a:rPr>
              <a:t> ». (Progrès, article repris dans la Revue religieuse, 10 mai 1872)</a:t>
            </a:r>
            <a:endParaRPr lang="fr-FR" b="0" i="0" dirty="0">
              <a:effectLst/>
              <a:latin typeface="Verdana" panose="020B0604030504040204" pitchFamily="34" charset="0"/>
            </a:endParaRPr>
          </a:p>
        </p:txBody>
      </p:sp>
    </p:spTree>
    <p:extLst>
      <p:ext uri="{BB962C8B-B14F-4D97-AF65-F5344CB8AC3E}">
        <p14:creationId xmlns:p14="http://schemas.microsoft.com/office/powerpoint/2010/main" val="161360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469" y="250303"/>
            <a:ext cx="11761939" cy="6463308"/>
          </a:xfrm>
          <a:prstGeom prst="rect">
            <a:avLst/>
          </a:prstGeom>
        </p:spPr>
        <p:txBody>
          <a:bodyPr wrap="square">
            <a:spAutoFit/>
          </a:bodyPr>
          <a:lstStyle/>
          <a:p>
            <a:r>
              <a:rPr lang="fr-FR" dirty="0">
                <a:latin typeface="Verdana" panose="020B0604030504040204" pitchFamily="34" charset="0"/>
              </a:rPr>
              <a:t>Au-delà de son activité de faussaire, Jean de </a:t>
            </a:r>
            <a:r>
              <a:rPr lang="fr-FR" dirty="0" err="1">
                <a:latin typeface="Verdana" panose="020B0604030504040204" pitchFamily="34" charset="0"/>
              </a:rPr>
              <a:t>Fombesse</a:t>
            </a:r>
            <a:r>
              <a:rPr lang="fr-FR" dirty="0">
                <a:latin typeface="Verdana" panose="020B0604030504040204" pitchFamily="34" charset="0"/>
              </a:rPr>
              <a:t>, fils de Pierre est rendu coupable de divers crimes et récidive, on jugea bon d’envoyer de Villefranche une quarantaine d’archers pour se saisir de sa personne.</a:t>
            </a:r>
          </a:p>
          <a:p>
            <a:r>
              <a:rPr lang="fr-FR" dirty="0">
                <a:latin typeface="Verdana" panose="020B0604030504040204" pitchFamily="34" charset="0"/>
              </a:rPr>
              <a:t>Camille Couderc a raconté dans une conférence faite à Rodez le 2 août 1924 et publiée le même mois dans le Journal de l’Aveyron (31 août 1924) l’histoire de ce seigneur de </a:t>
            </a:r>
            <a:r>
              <a:rPr lang="fr-FR" dirty="0" err="1">
                <a:latin typeface="Verdana" panose="020B0604030504040204" pitchFamily="34" charset="0"/>
              </a:rPr>
              <a:t>Cantobre</a:t>
            </a:r>
            <a:r>
              <a:rPr lang="fr-FR" dirty="0">
                <a:latin typeface="Verdana" panose="020B0604030504040204" pitchFamily="34" charset="0"/>
              </a:rPr>
              <a:t>, convaincu d’avoir fabriqué de la fausse monnaie, commis des rapines diverses, perpétré de nombreux viols et même deux assassinats. Aussi fut-il condamné par le Présidial de Villefranche à avoir la tête tranchée, tandis que plusieurs de ses complices furent pendus. C’est Nicolas Foucault (1643-1721) alors intendant de la généralité de Montauban (depuis 1674) qui raconta comment il fut amené à engager des poursuites contre le dernier seigneur du château de </a:t>
            </a:r>
            <a:r>
              <a:rPr lang="fr-FR" dirty="0" err="1">
                <a:latin typeface="Verdana" panose="020B0604030504040204" pitchFamily="34" charset="0"/>
              </a:rPr>
              <a:t>Cantobre</a:t>
            </a:r>
            <a:r>
              <a:rPr lang="fr-FR" dirty="0" smtClean="0">
                <a:latin typeface="Verdana" panose="020B0604030504040204" pitchFamily="34" charset="0"/>
              </a:rPr>
              <a:t>.</a:t>
            </a:r>
            <a:r>
              <a:rPr lang="fr-FR" dirty="0"/>
              <a:t> </a:t>
            </a:r>
            <a:r>
              <a:rPr lang="fr-FR" dirty="0">
                <a:latin typeface="Verdana" panose="020B0604030504040204" pitchFamily="34" charset="0"/>
                <a:ea typeface="Verdana" panose="020B0604030504040204" pitchFamily="34" charset="0"/>
              </a:rPr>
              <a:t>Une dizaine de jours avant l’exécution, il écrit à Colbert </a:t>
            </a:r>
            <a:r>
              <a:rPr lang="fr-FR" dirty="0" smtClean="0">
                <a:latin typeface="Verdana" panose="020B0604030504040204" pitchFamily="34" charset="0"/>
                <a:ea typeface="Verdana" panose="020B0604030504040204" pitchFamily="34" charset="0"/>
              </a:rPr>
              <a:t>:</a:t>
            </a:r>
          </a:p>
          <a:p>
            <a:r>
              <a:rPr lang="fr-FR" dirty="0" smtClean="0">
                <a:latin typeface="Verdana" panose="020B0604030504040204" pitchFamily="34" charset="0"/>
                <a:ea typeface="Verdana" panose="020B0604030504040204" pitchFamily="34" charset="0"/>
              </a:rPr>
              <a:t> </a:t>
            </a:r>
            <a:r>
              <a:rPr lang="fr-FR" i="1" dirty="0">
                <a:latin typeface="Verdana" panose="020B0604030504040204" pitchFamily="34" charset="0"/>
                <a:ea typeface="Verdana" panose="020B0604030504040204" pitchFamily="34" charset="0"/>
              </a:rPr>
              <a:t>« Monsieur, Le sieur de </a:t>
            </a:r>
            <a:r>
              <a:rPr lang="fr-FR" i="1" dirty="0" err="1">
                <a:latin typeface="Verdana" panose="020B0604030504040204" pitchFamily="34" charset="0"/>
                <a:ea typeface="Verdana" panose="020B0604030504040204" pitchFamily="34" charset="0"/>
              </a:rPr>
              <a:t>Cantobre</a:t>
            </a:r>
            <a:r>
              <a:rPr lang="fr-FR" i="1" dirty="0">
                <a:latin typeface="Verdana" panose="020B0604030504040204" pitchFamily="34" charset="0"/>
                <a:ea typeface="Verdana" panose="020B0604030504040204" pitchFamily="34" charset="0"/>
              </a:rPr>
              <a:t> a été conduit ici de Montpellier par le sieur de </a:t>
            </a:r>
            <a:r>
              <a:rPr lang="fr-FR" i="1" dirty="0" err="1">
                <a:latin typeface="Verdana" panose="020B0604030504040204" pitchFamily="34" charset="0"/>
                <a:ea typeface="Verdana" panose="020B0604030504040204" pitchFamily="34" charset="0"/>
              </a:rPr>
              <a:t>Clérac</a:t>
            </a:r>
            <a:r>
              <a:rPr lang="fr-FR" i="1" dirty="0">
                <a:latin typeface="Verdana" panose="020B0604030504040204" pitchFamily="34" charset="0"/>
                <a:ea typeface="Verdana" panose="020B0604030504040204" pitchFamily="34" charset="0"/>
              </a:rPr>
              <a:t>, grand prévôt de Guyenne ; il y est gardé sûrement, et j’ai cru, Monsieur, y devoir venir moi-même pour lui faire son procès et à ses complices, qui ont commis une infinité de meurtres, d’assassinats, de vols, d’impiétés, de violences et d’exactions dans tous ces quartiers, et particulièrement dans l’étendue du Marquisat de </a:t>
            </a:r>
            <a:r>
              <a:rPr lang="fr-FR" i="1" dirty="0" err="1">
                <a:latin typeface="Verdana" panose="020B0604030504040204" pitchFamily="34" charset="0"/>
                <a:ea typeface="Verdana" panose="020B0604030504040204" pitchFamily="34" charset="0"/>
              </a:rPr>
              <a:t>Roquefeuille</a:t>
            </a:r>
            <a:r>
              <a:rPr lang="fr-FR" i="1" dirty="0">
                <a:latin typeface="Verdana" panose="020B0604030504040204" pitchFamily="34" charset="0"/>
                <a:ea typeface="Verdana" panose="020B0604030504040204" pitchFamily="34" charset="0"/>
              </a:rPr>
              <a:t> où ils ont exigé des sommes considérables, le sieur de la Canourgue qui en est châtelain, et le sieur de </a:t>
            </a:r>
            <a:r>
              <a:rPr lang="fr-FR" i="1" dirty="0" err="1">
                <a:latin typeface="Verdana" panose="020B0604030504040204" pitchFamily="34" charset="0"/>
                <a:ea typeface="Verdana" panose="020B0604030504040204" pitchFamily="34" charset="0"/>
              </a:rPr>
              <a:t>Bellavenne</a:t>
            </a:r>
            <a:r>
              <a:rPr lang="fr-FR" i="1" dirty="0">
                <a:latin typeface="Verdana" panose="020B0604030504040204" pitchFamily="34" charset="0"/>
                <a:ea typeface="Verdana" panose="020B0604030504040204" pitchFamily="34" charset="0"/>
              </a:rPr>
              <a:t>, agent des affaires de la Marquise d’</a:t>
            </a:r>
            <a:r>
              <a:rPr lang="fr-FR" i="1" dirty="0" err="1">
                <a:latin typeface="Verdana" panose="020B0604030504040204" pitchFamily="34" charset="0"/>
                <a:ea typeface="Verdana" panose="020B0604030504040204" pitchFamily="34" charset="0"/>
              </a:rPr>
              <a:t>Alègre</a:t>
            </a:r>
            <a:r>
              <a:rPr lang="fr-FR" i="1" dirty="0">
                <a:latin typeface="Verdana" panose="020B0604030504040204" pitchFamily="34" charset="0"/>
                <a:ea typeface="Verdana" panose="020B0604030504040204" pitchFamily="34" charset="0"/>
              </a:rPr>
              <a:t>, m’ayant assuré qu’ils avaient levé sur les tenanciers de la terre plus de 20 000 écus depuis quelques années.. Il ne tiendra pas, Monsieur, à mes soins que les choses ne changent entièrement de face à l’avenir, et je n’oublierai rien dans cette occasion pour vous faire connaître le respect et l’attachement avec lequel je suis, Monsieur, votre très humble et très obéissant serviteur, A Nant, ce 18 mars 1677, Foucault » (Mémoire de Nicolas Joseph Foucault, 1862, Bibliothèque Nationale, Paris)</a:t>
            </a:r>
            <a:endParaRPr lang="fr-FR" b="0" i="1" dirty="0">
              <a:effectLs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2769773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8517" y="931389"/>
            <a:ext cx="11511418" cy="5355312"/>
          </a:xfrm>
          <a:prstGeom prst="rect">
            <a:avLst/>
          </a:prstGeom>
        </p:spPr>
        <p:txBody>
          <a:bodyPr wrap="square">
            <a:spAutoFit/>
          </a:bodyPr>
          <a:lstStyle/>
          <a:p>
            <a:r>
              <a:rPr lang="fr-FR" dirty="0">
                <a:latin typeface="Verdana" panose="020B0604030504040204" pitchFamily="34" charset="0"/>
              </a:rPr>
              <a:t>Le 31 mars 1677, le jugement fut rendu sur la place publique de Villefranche, où comparaissaient aux yeux de tous ceux qui avaient commis l’irréparable…</a:t>
            </a:r>
            <a:r>
              <a:rPr lang="fr-FR" dirty="0"/>
              <a:t/>
            </a:r>
            <a:br>
              <a:rPr lang="fr-FR" dirty="0"/>
            </a:br>
            <a:r>
              <a:rPr lang="fr-FR" dirty="0">
                <a:latin typeface="Verdana" panose="020B0604030504040204" pitchFamily="34" charset="0"/>
              </a:rPr>
              <a:t>Auprès des condamnés à mort. Jean de </a:t>
            </a:r>
            <a:r>
              <a:rPr lang="fr-FR" dirty="0" err="1">
                <a:latin typeface="Verdana" panose="020B0604030504040204" pitchFamily="34" charset="0"/>
              </a:rPr>
              <a:t>Fombesse</a:t>
            </a:r>
            <a:r>
              <a:rPr lang="fr-FR" dirty="0">
                <a:latin typeface="Verdana" panose="020B0604030504040204" pitchFamily="34" charset="0"/>
              </a:rPr>
              <a:t>, seigneur de </a:t>
            </a:r>
            <a:r>
              <a:rPr lang="fr-FR" dirty="0" err="1">
                <a:latin typeface="Verdana" panose="020B0604030504040204" pitchFamily="34" charset="0"/>
              </a:rPr>
              <a:t>Cantobre</a:t>
            </a:r>
            <a:r>
              <a:rPr lang="fr-FR" dirty="0">
                <a:latin typeface="Verdana" panose="020B0604030504040204" pitchFamily="34" charset="0"/>
              </a:rPr>
              <a:t> aura la tête tranchée, ses complices : Philippe d’</a:t>
            </a:r>
            <a:r>
              <a:rPr lang="fr-FR" dirty="0" err="1">
                <a:latin typeface="Verdana" panose="020B0604030504040204" pitchFamily="34" charset="0"/>
              </a:rPr>
              <a:t>Albignac</a:t>
            </a:r>
            <a:r>
              <a:rPr lang="fr-FR" dirty="0">
                <a:latin typeface="Verdana" panose="020B0604030504040204" pitchFamily="34" charset="0"/>
              </a:rPr>
              <a:t>, chevalier d’</a:t>
            </a:r>
            <a:r>
              <a:rPr lang="fr-FR" dirty="0" err="1">
                <a:latin typeface="Verdana" panose="020B0604030504040204" pitchFamily="34" charset="0"/>
              </a:rPr>
              <a:t>Arre</a:t>
            </a:r>
            <a:r>
              <a:rPr lang="fr-FR" dirty="0">
                <a:latin typeface="Verdana" panose="020B0604030504040204" pitchFamily="34" charset="0"/>
              </a:rPr>
              <a:t>, condamné à être rompu vif, Charles d’</a:t>
            </a:r>
            <a:r>
              <a:rPr lang="fr-FR" dirty="0" err="1">
                <a:latin typeface="Verdana" panose="020B0604030504040204" pitchFamily="34" charset="0"/>
              </a:rPr>
              <a:t>Albignac</a:t>
            </a:r>
            <a:r>
              <a:rPr lang="fr-FR" dirty="0">
                <a:latin typeface="Verdana" panose="020B0604030504040204" pitchFamily="34" charset="0"/>
              </a:rPr>
              <a:t>, seigneur d’</a:t>
            </a:r>
            <a:r>
              <a:rPr lang="fr-FR" dirty="0" err="1">
                <a:latin typeface="Verdana" panose="020B0604030504040204" pitchFamily="34" charset="0"/>
              </a:rPr>
              <a:t>Arrigas</a:t>
            </a:r>
            <a:r>
              <a:rPr lang="fr-FR" dirty="0">
                <a:latin typeface="Verdana" panose="020B0604030504040204" pitchFamily="34" charset="0"/>
              </a:rPr>
              <a:t> Gabriel (?), d’</a:t>
            </a:r>
            <a:r>
              <a:rPr lang="fr-FR" dirty="0" err="1">
                <a:latin typeface="Verdana" panose="020B0604030504040204" pitchFamily="34" charset="0"/>
              </a:rPr>
              <a:t>Albignac</a:t>
            </a:r>
            <a:r>
              <a:rPr lang="fr-FR" dirty="0">
                <a:latin typeface="Verdana" panose="020B0604030504040204" pitchFamily="34" charset="0"/>
              </a:rPr>
              <a:t>, seigneur de Ferrières, Louis d’</a:t>
            </a:r>
            <a:r>
              <a:rPr lang="fr-FR" dirty="0" err="1">
                <a:latin typeface="Verdana" panose="020B0604030504040204" pitchFamily="34" charset="0"/>
              </a:rPr>
              <a:t>Albignac</a:t>
            </a:r>
            <a:r>
              <a:rPr lang="fr-FR" dirty="0">
                <a:latin typeface="Verdana" panose="020B0604030504040204" pitchFamily="34" charset="0"/>
              </a:rPr>
              <a:t>, seigneur de la </a:t>
            </a:r>
            <a:r>
              <a:rPr lang="fr-FR" dirty="0" err="1">
                <a:latin typeface="Verdana" panose="020B0604030504040204" pitchFamily="34" charset="0"/>
              </a:rPr>
              <a:t>Fabrègue</a:t>
            </a:r>
            <a:r>
              <a:rPr lang="fr-FR" dirty="0">
                <a:latin typeface="Verdana" panose="020B0604030504040204" pitchFamily="34" charset="0"/>
              </a:rPr>
              <a:t> à avoir la tête tranchée. Quant aux autres : Jeanne d’</a:t>
            </a:r>
            <a:r>
              <a:rPr lang="fr-FR" dirty="0" err="1">
                <a:latin typeface="Verdana" panose="020B0604030504040204" pitchFamily="34" charset="0"/>
              </a:rPr>
              <a:t>Albignac</a:t>
            </a:r>
            <a:r>
              <a:rPr lang="fr-FR" dirty="0">
                <a:latin typeface="Verdana" panose="020B0604030504040204" pitchFamily="34" charset="0"/>
              </a:rPr>
              <a:t>, femme du seigneur de </a:t>
            </a:r>
            <a:r>
              <a:rPr lang="fr-FR" dirty="0" err="1">
                <a:latin typeface="Verdana" panose="020B0604030504040204" pitchFamily="34" charset="0"/>
              </a:rPr>
              <a:t>Cantobre</a:t>
            </a:r>
            <a:r>
              <a:rPr lang="fr-FR" dirty="0">
                <a:latin typeface="Verdana" panose="020B0604030504040204" pitchFamily="34" charset="0"/>
              </a:rPr>
              <a:t>, Pierre La </a:t>
            </a:r>
            <a:r>
              <a:rPr lang="fr-FR" dirty="0" err="1">
                <a:latin typeface="Verdana" panose="020B0604030504040204" pitchFamily="34" charset="0"/>
              </a:rPr>
              <a:t>molière</a:t>
            </a:r>
            <a:r>
              <a:rPr lang="fr-FR" dirty="0">
                <a:latin typeface="Verdana" panose="020B0604030504040204" pitchFamily="34" charset="0"/>
              </a:rPr>
              <a:t>, valet, Raymond </a:t>
            </a:r>
            <a:r>
              <a:rPr lang="fr-FR" dirty="0" err="1">
                <a:latin typeface="Verdana" panose="020B0604030504040204" pitchFamily="34" charset="0"/>
              </a:rPr>
              <a:t>Picquepeyre</a:t>
            </a:r>
            <a:r>
              <a:rPr lang="fr-FR" dirty="0">
                <a:latin typeface="Verdana" panose="020B0604030504040204" pitchFamily="34" charset="0"/>
              </a:rPr>
              <a:t>, juge de Nant, Antoine Bruyères, lieutenant de ce dernier, Pierre </a:t>
            </a:r>
            <a:r>
              <a:rPr lang="fr-FR" dirty="0" err="1">
                <a:latin typeface="Verdana" panose="020B0604030504040204" pitchFamily="34" charset="0"/>
              </a:rPr>
              <a:t>Paramis</a:t>
            </a:r>
            <a:r>
              <a:rPr lang="fr-FR" dirty="0">
                <a:latin typeface="Verdana" panose="020B0604030504040204" pitchFamily="34" charset="0"/>
              </a:rPr>
              <a:t>, procureur d’office, et David Vidal, notaire et greffier </a:t>
            </a:r>
            <a:r>
              <a:rPr lang="fr-FR" dirty="0" err="1">
                <a:latin typeface="Verdana" panose="020B0604030504040204" pitchFamily="34" charset="0"/>
              </a:rPr>
              <a:t>dud</a:t>
            </a:r>
            <a:r>
              <a:rPr lang="fr-FR" dirty="0">
                <a:latin typeface="Verdana" panose="020B0604030504040204" pitchFamily="34" charset="0"/>
              </a:rPr>
              <a:t>. lieu furent pendus. Parmi les complices du seigneur de </a:t>
            </a:r>
            <a:r>
              <a:rPr lang="fr-FR" dirty="0" err="1">
                <a:latin typeface="Verdana" panose="020B0604030504040204" pitchFamily="34" charset="0"/>
              </a:rPr>
              <a:t>Cantobre</a:t>
            </a:r>
            <a:r>
              <a:rPr lang="fr-FR" dirty="0">
                <a:latin typeface="Verdana" panose="020B0604030504040204" pitchFamily="34" charset="0"/>
              </a:rPr>
              <a:t> se trouvait un notaire, âgé parait-il de plus de 100 ans, qui avoua «</a:t>
            </a:r>
            <a:r>
              <a:rPr lang="fr-FR" i="1" dirty="0">
                <a:latin typeface="Verdana" panose="020B0604030504040204" pitchFamily="34" charset="0"/>
              </a:rPr>
              <a:t> n’avoir jamais passé un acte véritable » </a:t>
            </a:r>
            <a:r>
              <a:rPr lang="fr-FR" dirty="0">
                <a:latin typeface="Verdana" panose="020B0604030504040204" pitchFamily="34" charset="0"/>
              </a:rPr>
              <a:t>et qui arriva au lieu du supplice</a:t>
            </a:r>
            <a:r>
              <a:rPr lang="fr-FR" i="1" dirty="0">
                <a:latin typeface="Verdana" panose="020B0604030504040204" pitchFamily="34" charset="0"/>
              </a:rPr>
              <a:t> « dans une bière</a:t>
            </a:r>
            <a:r>
              <a:rPr lang="fr-FR" dirty="0">
                <a:latin typeface="Verdana" panose="020B0604030504040204" pitchFamily="34" charset="0"/>
              </a:rPr>
              <a:t> » et dans un tel état qu’on estima superflu de lui faire subir sa peine.</a:t>
            </a:r>
            <a:r>
              <a:rPr lang="fr-FR" dirty="0"/>
              <a:t/>
            </a:r>
            <a:br>
              <a:rPr lang="fr-FR" dirty="0"/>
            </a:br>
            <a:r>
              <a:rPr lang="fr-FR" dirty="0">
                <a:latin typeface="Verdana" panose="020B0604030504040204" pitchFamily="34" charset="0"/>
              </a:rPr>
              <a:t>L’échafaud pour les uns, et la potence pour les autres furent dans cette circonstance, dressés, à Villefranche, sur « la place publique de la porte du pont ». Les fourches patibulaires, dont on se servait habituellement étaient sur le Puech d’</a:t>
            </a:r>
            <a:r>
              <a:rPr lang="fr-FR" dirty="0" err="1">
                <a:latin typeface="Verdana" panose="020B0604030504040204" pitchFamily="34" charset="0"/>
              </a:rPr>
              <a:t>Aigremont</a:t>
            </a:r>
            <a:r>
              <a:rPr lang="fr-FR" dirty="0">
                <a:latin typeface="Verdana" panose="020B0604030504040204" pitchFamily="34" charset="0"/>
              </a:rPr>
              <a:t> (U. </a:t>
            </a:r>
            <a:r>
              <a:rPr lang="fr-FR" dirty="0" err="1">
                <a:latin typeface="Verdana" panose="020B0604030504040204" pitchFamily="34" charset="0"/>
              </a:rPr>
              <a:t>Cabrol</a:t>
            </a:r>
            <a:r>
              <a:rPr lang="fr-FR" dirty="0">
                <a:latin typeface="Verdana" panose="020B0604030504040204" pitchFamily="34" charset="0"/>
              </a:rPr>
              <a:t>, Documents sur le soulèvement des Croquants (1910), p. 198-201, les fourches patibulaires</a:t>
            </a:r>
            <a:r>
              <a:rPr lang="fr-FR" dirty="0" smtClean="0">
                <a:latin typeface="Verdana" panose="020B0604030504040204" pitchFamily="34" charset="0"/>
              </a:rPr>
              <a:t>).</a:t>
            </a:r>
          </a:p>
          <a:p>
            <a:endParaRPr lang="fr-FR" dirty="0">
              <a:latin typeface="Verdana" panose="020B0604030504040204" pitchFamily="34" charset="0"/>
            </a:endParaRPr>
          </a:p>
          <a:p>
            <a:r>
              <a:rPr lang="fr-FR" dirty="0">
                <a:latin typeface="Verdana" panose="020B0604030504040204" pitchFamily="34" charset="0"/>
                <a:ea typeface="Verdana" panose="020B0604030504040204" pitchFamily="34" charset="0"/>
              </a:rPr>
              <a:t>C’est à la suite de cette condamnation que le château de </a:t>
            </a:r>
            <a:r>
              <a:rPr lang="fr-FR" dirty="0" err="1">
                <a:latin typeface="Verdana" panose="020B0604030504040204" pitchFamily="34" charset="0"/>
                <a:ea typeface="Verdana" panose="020B0604030504040204" pitchFamily="34" charset="0"/>
              </a:rPr>
              <a:t>Cantobre</a:t>
            </a:r>
            <a:r>
              <a:rPr lang="fr-FR" dirty="0">
                <a:latin typeface="Verdana" panose="020B0604030504040204" pitchFamily="34" charset="0"/>
                <a:ea typeface="Verdana" panose="020B0604030504040204" pitchFamily="34" charset="0"/>
              </a:rPr>
              <a:t> fut rasé, ainsi que les maisons des condamnés.</a:t>
            </a:r>
          </a:p>
        </p:txBody>
      </p:sp>
    </p:spTree>
    <p:extLst>
      <p:ext uri="{BB962C8B-B14F-4D97-AF65-F5344CB8AC3E}">
        <p14:creationId xmlns:p14="http://schemas.microsoft.com/office/powerpoint/2010/main" val="3935453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6719" y="592474"/>
            <a:ext cx="9895562" cy="5632311"/>
          </a:xfrm>
          <a:prstGeom prst="rect">
            <a:avLst/>
          </a:prstGeom>
        </p:spPr>
        <p:txBody>
          <a:bodyPr wrap="square">
            <a:spAutoFit/>
          </a:bodyPr>
          <a:lstStyle/>
          <a:p>
            <a:r>
              <a:rPr lang="fr-FR" dirty="0">
                <a:latin typeface="Verdana" panose="020B0604030504040204" pitchFamily="34" charset="0"/>
              </a:rPr>
              <a:t>Les condamnations à mort sur la place publique étaient fréquentes à l’époque</a:t>
            </a:r>
            <a:r>
              <a:rPr lang="fr-FR" dirty="0" smtClean="0">
                <a:latin typeface="Verdana" panose="020B0604030504040204" pitchFamily="34" charset="0"/>
              </a:rPr>
              <a:t>.</a:t>
            </a:r>
          </a:p>
          <a:p>
            <a:endParaRPr lang="fr-FR" dirty="0">
              <a:latin typeface="Verdana" panose="020B0604030504040204" pitchFamily="34" charset="0"/>
            </a:endParaRPr>
          </a:p>
          <a:p>
            <a:r>
              <a:rPr lang="fr-FR" dirty="0" smtClean="0">
                <a:latin typeface="Verdana" panose="020B0604030504040204" pitchFamily="34" charset="0"/>
              </a:rPr>
              <a:t> </a:t>
            </a:r>
            <a:r>
              <a:rPr lang="fr-FR" dirty="0">
                <a:latin typeface="Verdana" panose="020B0604030504040204" pitchFamily="34" charset="0"/>
              </a:rPr>
              <a:t>Une histoire toujours relatée par Nicolas Foucault, nous fait connaître les dérives de ces pratiques. Le 9 novembre 1677, pour se donner du courage, les hommes chargés de l’exécution, se livrèrent à d’abondantes libations, si bien qu’ils apportèrent beaucoup de négligence à l’accomplissement de leur sinistre besogne. Lorsqu’ils eurent fini, ils rentrèrent à Villefranche et s’arrêtèrent au cabaret où ils avaient fait une première station et pris un très large acompte. Ils venaient à peine de s’asseoir, quand ils eurent la stupéfaction, sans doute un peu nuageuse, de voir entrer un personnage qui ressemblait étrangement à l’un des criminels qu’ils venaient de pendre. Ce dernier était allé au cabaret pour « </a:t>
            </a:r>
            <a:r>
              <a:rPr lang="fr-FR" i="1" dirty="0">
                <a:latin typeface="Verdana" panose="020B0604030504040204" pitchFamily="34" charset="0"/>
              </a:rPr>
              <a:t>réparer ses forces… Quelques-uns des archers qui avaient assisté à l’exécution le reconnurent et lui demandèrent si ce n’était pas lui qui venait d’être pendu </a:t>
            </a:r>
            <a:r>
              <a:rPr lang="fr-FR" dirty="0">
                <a:latin typeface="Verdana" panose="020B0604030504040204" pitchFamily="34" charset="0"/>
              </a:rPr>
              <a:t>». Ce à quoi il répondit avec calme :</a:t>
            </a:r>
          </a:p>
          <a:p>
            <a:r>
              <a:rPr lang="fr-FR" dirty="0">
                <a:latin typeface="Verdana" panose="020B0604030504040204" pitchFamily="34" charset="0"/>
              </a:rPr>
              <a:t>– Oh ! non, c’était mon frère.</a:t>
            </a:r>
          </a:p>
          <a:p>
            <a:r>
              <a:rPr lang="fr-FR" dirty="0">
                <a:latin typeface="Verdana" panose="020B0604030504040204" pitchFamily="34" charset="0"/>
              </a:rPr>
              <a:t>Mais l’exécuteur peu satisfait par cette affirmation et poussé par le sentiment du devoir le saisit au collet, dégagea son cou et ne fut pas trop surpris d’y voir les traces laissées par la corde. Le misérable fut immédiatement ramené aux fourches patibulaires, dont il s’était tiré et fut pendu, cette fois selon toutes les règles (Exécution du 9 novembre 1677, non relatée par les annalistes de Villefranche).</a:t>
            </a:r>
            <a:endParaRPr lang="fr-FR" b="0" i="0" dirty="0">
              <a:effectLst/>
              <a:latin typeface="Verdana" panose="020B0604030504040204" pitchFamily="34" charset="0"/>
            </a:endParaRPr>
          </a:p>
        </p:txBody>
      </p:sp>
    </p:spTree>
    <p:extLst>
      <p:ext uri="{BB962C8B-B14F-4D97-AF65-F5344CB8AC3E}">
        <p14:creationId xmlns:p14="http://schemas.microsoft.com/office/powerpoint/2010/main" val="2178435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cantobre.fr/accueil/wp-content/gallery/plans/out-reduit.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3268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263471" y="0"/>
            <a:ext cx="5276783" cy="6739003"/>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6568803" y="0"/>
            <a:ext cx="5623197" cy="6751529"/>
          </a:xfrm>
          <a:prstGeom prst="rect">
            <a:avLst/>
          </a:prstGeom>
        </p:spPr>
      </p:pic>
    </p:spTree>
    <p:extLst>
      <p:ext uri="{BB962C8B-B14F-4D97-AF65-F5344CB8AC3E}">
        <p14:creationId xmlns:p14="http://schemas.microsoft.com/office/powerpoint/2010/main" val="21745623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347, Cantobre, PrÃ¨s  Nant (Aveyron 12). - France"/>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a:stretch/>
        </p:blipFill>
        <p:spPr bwMode="auto">
          <a:xfrm>
            <a:off x="1027134" y="588724"/>
            <a:ext cx="10048000" cy="565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281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14400" y="613775"/>
            <a:ext cx="10048000" cy="5652000"/>
          </a:xfrm>
          <a:prstGeom prst="rect">
            <a:avLst/>
          </a:prstGeom>
        </p:spPr>
      </p:pic>
    </p:spTree>
    <p:extLst>
      <p:ext uri="{BB962C8B-B14F-4D97-AF65-F5344CB8AC3E}">
        <p14:creationId xmlns:p14="http://schemas.microsoft.com/office/powerpoint/2010/main" val="3391277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152395" y="676405"/>
            <a:ext cx="10048000" cy="5652000"/>
          </a:xfrm>
          <a:prstGeom prst="rect">
            <a:avLst/>
          </a:prstGeom>
        </p:spPr>
      </p:pic>
    </p:spTree>
    <p:extLst>
      <p:ext uri="{BB962C8B-B14F-4D97-AF65-F5344CB8AC3E}">
        <p14:creationId xmlns:p14="http://schemas.microsoft.com/office/powerpoint/2010/main" val="3586094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89753" y="615979"/>
            <a:ext cx="10095989" cy="5652000"/>
          </a:xfrm>
          <a:prstGeom prst="rect">
            <a:avLst/>
          </a:prstGeom>
        </p:spPr>
      </p:pic>
    </p:spTree>
    <p:extLst>
      <p:ext uri="{BB962C8B-B14F-4D97-AF65-F5344CB8AC3E}">
        <p14:creationId xmlns:p14="http://schemas.microsoft.com/office/powerpoint/2010/main" val="2815813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64285" y="615979"/>
            <a:ext cx="10033359" cy="5652000"/>
          </a:xfrm>
          <a:prstGeom prst="rect">
            <a:avLst/>
          </a:prstGeom>
        </p:spPr>
      </p:pic>
    </p:spTree>
    <p:extLst>
      <p:ext uri="{BB962C8B-B14F-4D97-AF65-F5344CB8AC3E}">
        <p14:creationId xmlns:p14="http://schemas.microsoft.com/office/powerpoint/2010/main" val="202494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85589" y="651354"/>
            <a:ext cx="10037523" cy="5652000"/>
          </a:xfrm>
          <a:prstGeom prst="rect">
            <a:avLst/>
          </a:prstGeom>
        </p:spPr>
      </p:pic>
    </p:spTree>
    <p:extLst>
      <p:ext uri="{BB962C8B-B14F-4D97-AF65-F5344CB8AC3E}">
        <p14:creationId xmlns:p14="http://schemas.microsoft.com/office/powerpoint/2010/main" val="2318300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14400" y="688932"/>
            <a:ext cx="10048000" cy="5652000"/>
          </a:xfrm>
          <a:prstGeom prst="rect">
            <a:avLst/>
          </a:prstGeom>
        </p:spPr>
      </p:pic>
    </p:spTree>
    <p:extLst>
      <p:ext uri="{BB962C8B-B14F-4D97-AF65-F5344CB8AC3E}">
        <p14:creationId xmlns:p14="http://schemas.microsoft.com/office/powerpoint/2010/main" val="802499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14609" y="613775"/>
            <a:ext cx="10048000" cy="5652000"/>
          </a:xfrm>
          <a:prstGeom prst="rect">
            <a:avLst/>
          </a:prstGeom>
        </p:spPr>
      </p:pic>
    </p:spTree>
    <p:extLst>
      <p:ext uri="{BB962C8B-B14F-4D97-AF65-F5344CB8AC3E}">
        <p14:creationId xmlns:p14="http://schemas.microsoft.com/office/powerpoint/2010/main" val="4033308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allÃ©e De La Dourbie Les Maisons En Surplomb De Cantobre  CPM Ou CPSM - France"/>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a:stretch/>
        </p:blipFill>
        <p:spPr bwMode="auto">
          <a:xfrm>
            <a:off x="1152395" y="563672"/>
            <a:ext cx="10048002" cy="565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279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114816" y="551145"/>
            <a:ext cx="10048000" cy="5652000"/>
          </a:xfrm>
          <a:prstGeom prst="rect">
            <a:avLst/>
          </a:prstGeom>
        </p:spPr>
      </p:pic>
    </p:spTree>
    <p:extLst>
      <p:ext uri="{BB962C8B-B14F-4D97-AF65-F5344CB8AC3E}">
        <p14:creationId xmlns:p14="http://schemas.microsoft.com/office/powerpoint/2010/main" val="641421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123167" y="551146"/>
            <a:ext cx="10100154" cy="5652000"/>
          </a:xfrm>
          <a:prstGeom prst="rect">
            <a:avLst/>
          </a:prstGeom>
        </p:spPr>
      </p:pic>
    </p:spTree>
    <p:extLst>
      <p:ext uri="{BB962C8B-B14F-4D97-AF65-F5344CB8AC3E}">
        <p14:creationId xmlns:p14="http://schemas.microsoft.com/office/powerpoint/2010/main" val="1474746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14607" y="588724"/>
            <a:ext cx="10044000" cy="5649751"/>
          </a:xfrm>
          <a:prstGeom prst="rect">
            <a:avLst/>
          </a:prstGeom>
        </p:spPr>
      </p:pic>
    </p:spTree>
    <p:extLst>
      <p:ext uri="{BB962C8B-B14F-4D97-AF65-F5344CB8AC3E}">
        <p14:creationId xmlns:p14="http://schemas.microsoft.com/office/powerpoint/2010/main" val="4085910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77239" y="654401"/>
            <a:ext cx="10045873" cy="5652820"/>
          </a:xfrm>
          <a:prstGeom prst="rect">
            <a:avLst/>
          </a:prstGeom>
        </p:spPr>
      </p:pic>
    </p:spTree>
    <p:extLst>
      <p:ext uri="{BB962C8B-B14F-4D97-AF65-F5344CB8AC3E}">
        <p14:creationId xmlns:p14="http://schemas.microsoft.com/office/powerpoint/2010/main" val="36378585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6191250" y="857250"/>
            <a:ext cx="6858000" cy="5143500"/>
          </a:xfrm>
          <a:prstGeom prst="rect">
            <a:avLst/>
          </a:prstGeom>
        </p:spPr>
      </p:pic>
      <p:sp>
        <p:nvSpPr>
          <p:cNvPr id="3" name="Rectangle 2"/>
          <p:cNvSpPr/>
          <p:nvPr/>
        </p:nvSpPr>
        <p:spPr>
          <a:xfrm>
            <a:off x="1758865" y="3059667"/>
            <a:ext cx="3288080" cy="369332"/>
          </a:xfrm>
          <a:prstGeom prst="rect">
            <a:avLst/>
          </a:prstGeom>
        </p:spPr>
        <p:txBody>
          <a:bodyPr wrap="none">
            <a:spAutoFit/>
          </a:bodyPr>
          <a:lstStyle/>
          <a:p>
            <a:r>
              <a:rPr lang="fr-FR" dirty="0">
                <a:latin typeface="Vegur"/>
              </a:rPr>
              <a:t>Passez la porte du village (1). </a:t>
            </a:r>
            <a:endParaRPr lang="fr-FR" dirty="0"/>
          </a:p>
        </p:txBody>
      </p:sp>
    </p:spTree>
    <p:extLst>
      <p:ext uri="{BB962C8B-B14F-4D97-AF65-F5344CB8AC3E}">
        <p14:creationId xmlns:p14="http://schemas.microsoft.com/office/powerpoint/2010/main" val="567579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548" y="2768345"/>
            <a:ext cx="2596177" cy="923330"/>
          </a:xfrm>
          <a:prstGeom prst="rect">
            <a:avLst/>
          </a:prstGeom>
        </p:spPr>
        <p:txBody>
          <a:bodyPr wrap="square">
            <a:spAutoFit/>
          </a:bodyPr>
          <a:lstStyle/>
          <a:p>
            <a:r>
              <a:rPr lang="fr-FR" dirty="0">
                <a:latin typeface="Vegur"/>
              </a:rPr>
              <a:t>Vous arrivez sur la place ou se trouve la fontaine (2). </a:t>
            </a:r>
            <a:endParaRPr lang="fr-FR" dirty="0"/>
          </a:p>
        </p:txBody>
      </p:sp>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546959" y="688932"/>
            <a:ext cx="8713940" cy="5652000"/>
          </a:xfrm>
          <a:prstGeom prst="rect">
            <a:avLst/>
          </a:prstGeom>
        </p:spPr>
      </p:pic>
    </p:spTree>
    <p:extLst>
      <p:ext uri="{BB962C8B-B14F-4D97-AF65-F5344CB8AC3E}">
        <p14:creationId xmlns:p14="http://schemas.microsoft.com/office/powerpoint/2010/main" val="745328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457183" y="688932"/>
            <a:ext cx="8455069" cy="5652000"/>
          </a:xfrm>
          <a:prstGeom prst="rect">
            <a:avLst/>
          </a:prstGeom>
        </p:spPr>
      </p:pic>
      <p:sp>
        <p:nvSpPr>
          <p:cNvPr id="3" name="Rectangle 2"/>
          <p:cNvSpPr/>
          <p:nvPr/>
        </p:nvSpPr>
        <p:spPr>
          <a:xfrm>
            <a:off x="0" y="1891523"/>
            <a:ext cx="3457184" cy="1477328"/>
          </a:xfrm>
          <a:prstGeom prst="rect">
            <a:avLst/>
          </a:prstGeom>
        </p:spPr>
        <p:txBody>
          <a:bodyPr wrap="square">
            <a:spAutoFit/>
          </a:bodyPr>
          <a:lstStyle/>
          <a:p>
            <a:r>
              <a:rPr lang="fr-FR" dirty="0">
                <a:latin typeface="Vegur"/>
              </a:rPr>
              <a:t> </a:t>
            </a:r>
            <a:r>
              <a:rPr lang="fr-FR" dirty="0" smtClean="0">
                <a:latin typeface="Vegur"/>
              </a:rPr>
              <a:t>l’église </a:t>
            </a:r>
            <a:r>
              <a:rPr lang="fr-FR" dirty="0">
                <a:latin typeface="Vegur"/>
              </a:rPr>
              <a:t>de St Etienne de </a:t>
            </a:r>
            <a:r>
              <a:rPr lang="fr-FR" dirty="0" err="1" smtClean="0">
                <a:latin typeface="Vegur"/>
              </a:rPr>
              <a:t>Cantobre</a:t>
            </a:r>
            <a:r>
              <a:rPr lang="fr-FR" dirty="0" smtClean="0">
                <a:latin typeface="Vegur"/>
              </a:rPr>
              <a:t> (3)  </a:t>
            </a:r>
          </a:p>
          <a:p>
            <a:r>
              <a:rPr lang="fr-FR" dirty="0" smtClean="0">
                <a:latin typeface="Vegur"/>
              </a:rPr>
              <a:t>Du 12éme siècle </a:t>
            </a:r>
            <a:r>
              <a:rPr lang="fr-FR" dirty="0"/>
              <a:t> dont le chevet est roman, mais la nef et le clocher ont </a:t>
            </a:r>
            <a:r>
              <a:rPr lang="fr-FR" dirty="0" smtClean="0"/>
              <a:t>été </a:t>
            </a:r>
            <a:r>
              <a:rPr lang="fr-FR" dirty="0"/>
              <a:t>remanies au 17eme </a:t>
            </a:r>
            <a:r>
              <a:rPr lang="fr-FR" dirty="0" smtClean="0"/>
              <a:t>siècle.</a:t>
            </a:r>
            <a:endParaRPr lang="fr-FR" dirty="0"/>
          </a:p>
        </p:txBody>
      </p:sp>
    </p:spTree>
    <p:extLst>
      <p:ext uri="{BB962C8B-B14F-4D97-AF65-F5344CB8AC3E}">
        <p14:creationId xmlns:p14="http://schemas.microsoft.com/office/powerpoint/2010/main" val="2567738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480142" y="701458"/>
            <a:ext cx="7536000" cy="5652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200000">
            <a:off x="-750000" y="1390192"/>
            <a:ext cx="6000000" cy="4274532"/>
          </a:xfrm>
          <a:prstGeom prst="rect">
            <a:avLst/>
          </a:prstGeom>
        </p:spPr>
      </p:pic>
    </p:spTree>
    <p:extLst>
      <p:ext uri="{BB962C8B-B14F-4D97-AF65-F5344CB8AC3E}">
        <p14:creationId xmlns:p14="http://schemas.microsoft.com/office/powerpoint/2010/main" val="31741484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6191250" y="857250"/>
            <a:ext cx="6858000" cy="51435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99" y="1568449"/>
            <a:ext cx="6985000" cy="3721100"/>
          </a:xfrm>
          <a:prstGeom prst="rect">
            <a:avLst/>
          </a:prstGeom>
        </p:spPr>
      </p:pic>
      <p:sp>
        <p:nvSpPr>
          <p:cNvPr id="8" name="Flèche droite 7"/>
          <p:cNvSpPr/>
          <p:nvPr/>
        </p:nvSpPr>
        <p:spPr>
          <a:xfrm rot="1064334">
            <a:off x="6816471" y="5362070"/>
            <a:ext cx="1874000" cy="26873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1991638" y="578764"/>
            <a:ext cx="3695177" cy="646331"/>
          </a:xfrm>
          <a:prstGeom prst="rect">
            <a:avLst/>
          </a:prstGeom>
          <a:noFill/>
        </p:spPr>
        <p:txBody>
          <a:bodyPr wrap="square" rtlCol="0">
            <a:spAutoFit/>
          </a:bodyPr>
          <a:lstStyle/>
          <a:p>
            <a:r>
              <a:rPr lang="fr-FR" dirty="0" smtClean="0"/>
              <a:t>Vue sur la vallée par le trou du mur de l’église,</a:t>
            </a:r>
            <a:endParaRPr lang="fr-FR" dirty="0"/>
          </a:p>
        </p:txBody>
      </p:sp>
    </p:spTree>
    <p:extLst>
      <p:ext uri="{BB962C8B-B14F-4D97-AF65-F5344CB8AC3E}">
        <p14:creationId xmlns:p14="http://schemas.microsoft.com/office/powerpoint/2010/main" val="4109408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144000" y="2322000"/>
            <a:ext cx="6048000" cy="4536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6048000" cy="4536000"/>
          </a:xfrm>
          <a:prstGeom prst="rect">
            <a:avLst/>
          </a:prstGeom>
        </p:spPr>
      </p:pic>
    </p:spTree>
    <p:extLst>
      <p:ext uri="{BB962C8B-B14F-4D97-AF65-F5344CB8AC3E}">
        <p14:creationId xmlns:p14="http://schemas.microsoft.com/office/powerpoint/2010/main" val="2234490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7545" y="-1"/>
            <a:ext cx="5991314"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200000">
            <a:off x="-460330" y="685797"/>
            <a:ext cx="6857999" cy="5486403"/>
          </a:xfrm>
          <a:prstGeom prst="rect">
            <a:avLst/>
          </a:prstGeom>
        </p:spPr>
      </p:pic>
    </p:spTree>
    <p:extLst>
      <p:ext uri="{BB962C8B-B14F-4D97-AF65-F5344CB8AC3E}">
        <p14:creationId xmlns:p14="http://schemas.microsoft.com/office/powerpoint/2010/main" val="3658461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6191250" y="857250"/>
            <a:ext cx="6858000" cy="5143500"/>
          </a:xfrm>
          <a:prstGeom prst="rect">
            <a:avLst/>
          </a:prstGeom>
        </p:spPr>
      </p:pic>
      <p:sp>
        <p:nvSpPr>
          <p:cNvPr id="3" name="Rectangle 2"/>
          <p:cNvSpPr/>
          <p:nvPr/>
        </p:nvSpPr>
        <p:spPr>
          <a:xfrm>
            <a:off x="1185195" y="2229726"/>
            <a:ext cx="2749471" cy="923330"/>
          </a:xfrm>
          <a:prstGeom prst="rect">
            <a:avLst/>
          </a:prstGeom>
        </p:spPr>
        <p:txBody>
          <a:bodyPr wrap="none">
            <a:spAutoFit/>
          </a:bodyPr>
          <a:lstStyle/>
          <a:p>
            <a:r>
              <a:rPr lang="fr-FR" dirty="0">
                <a:latin typeface="Vegur"/>
              </a:rPr>
              <a:t> l’ancien </a:t>
            </a:r>
            <a:r>
              <a:rPr lang="fr-FR" dirty="0" err="1">
                <a:latin typeface="Vegur"/>
              </a:rPr>
              <a:t>presbytere</a:t>
            </a:r>
            <a:r>
              <a:rPr lang="fr-FR" dirty="0">
                <a:latin typeface="Vegur"/>
              </a:rPr>
              <a:t> (4</a:t>
            </a:r>
            <a:r>
              <a:rPr lang="fr-FR" dirty="0" smtClean="0">
                <a:latin typeface="Vegur"/>
              </a:rPr>
              <a:t>)</a:t>
            </a:r>
          </a:p>
          <a:p>
            <a:endParaRPr lang="fr-FR" dirty="0" smtClean="0">
              <a:latin typeface="Vegur"/>
            </a:endParaRPr>
          </a:p>
          <a:p>
            <a:r>
              <a:rPr lang="fr-FR" dirty="0" smtClean="0">
                <a:latin typeface="Vegur"/>
              </a:rPr>
              <a:t>Accolé au mur de l’église</a:t>
            </a:r>
            <a:endParaRPr lang="fr-FR" dirty="0"/>
          </a:p>
        </p:txBody>
      </p:sp>
    </p:spTree>
    <p:extLst>
      <p:ext uri="{BB962C8B-B14F-4D97-AF65-F5344CB8AC3E}">
        <p14:creationId xmlns:p14="http://schemas.microsoft.com/office/powerpoint/2010/main" val="148841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369512" y="792189"/>
            <a:ext cx="10066751" cy="5652820"/>
          </a:xfrm>
          <a:prstGeom prst="rect">
            <a:avLst/>
          </a:prstGeom>
        </p:spPr>
      </p:pic>
    </p:spTree>
    <p:extLst>
      <p:ext uri="{BB962C8B-B14F-4D97-AF65-F5344CB8AC3E}">
        <p14:creationId xmlns:p14="http://schemas.microsoft.com/office/powerpoint/2010/main" val="1392232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0" y="0"/>
            <a:ext cx="8083463" cy="2167003"/>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232000" y="1638000"/>
            <a:ext cx="6960000" cy="5220000"/>
          </a:xfrm>
          <a:prstGeom prst="rect">
            <a:avLst/>
          </a:prstGeom>
        </p:spPr>
      </p:pic>
      <p:sp>
        <p:nvSpPr>
          <p:cNvPr id="4" name="Flèche droite 3"/>
          <p:cNvSpPr/>
          <p:nvPr/>
        </p:nvSpPr>
        <p:spPr>
          <a:xfrm rot="2093563">
            <a:off x="3872925" y="3062879"/>
            <a:ext cx="4219954" cy="17871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68432" y="3958503"/>
            <a:ext cx="2339102" cy="369332"/>
          </a:xfrm>
          <a:prstGeom prst="rect">
            <a:avLst/>
          </a:prstGeom>
        </p:spPr>
        <p:txBody>
          <a:bodyPr wrap="none">
            <a:spAutoFit/>
          </a:bodyPr>
          <a:lstStyle/>
          <a:p>
            <a:r>
              <a:rPr lang="fr-FR" dirty="0">
                <a:latin typeface="Vegur"/>
              </a:rPr>
              <a:t> l’ancienne Ecole (5).</a:t>
            </a:r>
            <a:endParaRPr lang="fr-FR" dirty="0"/>
          </a:p>
        </p:txBody>
      </p:sp>
    </p:spTree>
    <p:extLst>
      <p:ext uri="{BB962C8B-B14F-4D97-AF65-F5344CB8AC3E}">
        <p14:creationId xmlns:p14="http://schemas.microsoft.com/office/powerpoint/2010/main" val="3415088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6619140" y="1501903"/>
            <a:ext cx="6857999" cy="3854195"/>
          </a:xfrm>
          <a:prstGeom prst="rect">
            <a:avLst/>
          </a:prstGeom>
        </p:spPr>
      </p:pic>
      <p:sp>
        <p:nvSpPr>
          <p:cNvPr id="4" name="Rectangle 3"/>
          <p:cNvSpPr/>
          <p:nvPr/>
        </p:nvSpPr>
        <p:spPr>
          <a:xfrm>
            <a:off x="195849" y="2682461"/>
            <a:ext cx="3649641" cy="646331"/>
          </a:xfrm>
          <a:prstGeom prst="rect">
            <a:avLst/>
          </a:prstGeom>
        </p:spPr>
        <p:txBody>
          <a:bodyPr wrap="square">
            <a:spAutoFit/>
          </a:bodyPr>
          <a:lstStyle/>
          <a:p>
            <a:r>
              <a:rPr lang="fr-FR" dirty="0">
                <a:latin typeface="Vegur"/>
              </a:rPr>
              <a:t>Passez sous le porche a droite qui se trouve sous la Bergerie (6) </a:t>
            </a:r>
            <a:endParaRPr lang="fr-FR" dirty="0"/>
          </a:p>
        </p:txBody>
      </p:sp>
      <p:pic>
        <p:nvPicPr>
          <p:cNvPr id="5" name="Imag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200000">
            <a:off x="2554267" y="1501903"/>
            <a:ext cx="6857999" cy="3854195"/>
          </a:xfrm>
          <a:prstGeom prst="rect">
            <a:avLst/>
          </a:prstGeom>
        </p:spPr>
      </p:pic>
    </p:spTree>
    <p:extLst>
      <p:ext uri="{BB962C8B-B14F-4D97-AF65-F5344CB8AC3E}">
        <p14:creationId xmlns:p14="http://schemas.microsoft.com/office/powerpoint/2010/main" val="3632584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202499" y="641876"/>
            <a:ext cx="10058400" cy="5652820"/>
          </a:xfrm>
          <a:prstGeom prst="rect">
            <a:avLst/>
          </a:prstGeom>
        </p:spPr>
      </p:pic>
    </p:spTree>
    <p:extLst>
      <p:ext uri="{BB962C8B-B14F-4D97-AF65-F5344CB8AC3E}">
        <p14:creationId xmlns:p14="http://schemas.microsoft.com/office/powerpoint/2010/main" val="995236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905" y="2704288"/>
            <a:ext cx="2588711" cy="1754326"/>
          </a:xfrm>
          <a:prstGeom prst="rect">
            <a:avLst/>
          </a:prstGeom>
        </p:spPr>
        <p:txBody>
          <a:bodyPr wrap="square">
            <a:spAutoFit/>
          </a:bodyPr>
          <a:lstStyle/>
          <a:p>
            <a:r>
              <a:rPr lang="fr-FR" dirty="0">
                <a:latin typeface="Vegur"/>
              </a:rPr>
              <a:t>Vous arrivez enfin sur le rocher et vous </a:t>
            </a:r>
            <a:r>
              <a:rPr lang="fr-FR" dirty="0" smtClean="0">
                <a:latin typeface="Vegur"/>
              </a:rPr>
              <a:t>découvrez </a:t>
            </a:r>
            <a:r>
              <a:rPr lang="fr-FR" dirty="0">
                <a:latin typeface="Vegur"/>
              </a:rPr>
              <a:t>le panorama sur les gorges de la Dourbie et du </a:t>
            </a:r>
            <a:r>
              <a:rPr lang="fr-FR" dirty="0" err="1">
                <a:latin typeface="Vegur"/>
              </a:rPr>
              <a:t>Trevezel</a:t>
            </a:r>
            <a:r>
              <a:rPr lang="fr-FR" dirty="0">
                <a:latin typeface="Vegur"/>
              </a:rPr>
              <a:t> (15)</a:t>
            </a:r>
            <a:endParaRPr lang="fr-FR" dirty="0"/>
          </a:p>
        </p:txBody>
      </p:sp>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123156" y="263047"/>
            <a:ext cx="8352000" cy="6264000"/>
          </a:xfrm>
          <a:prstGeom prst="rect">
            <a:avLst/>
          </a:prstGeom>
        </p:spPr>
      </p:pic>
    </p:spTree>
    <p:extLst>
      <p:ext uri="{BB962C8B-B14F-4D97-AF65-F5344CB8AC3E}">
        <p14:creationId xmlns:p14="http://schemas.microsoft.com/office/powerpoint/2010/main" val="2540268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0778" y="333898"/>
            <a:ext cx="8442543" cy="6264000"/>
          </a:xfrm>
          <a:prstGeom prst="rect">
            <a:avLst/>
          </a:prstGeom>
        </p:spPr>
      </p:pic>
      <p:sp>
        <p:nvSpPr>
          <p:cNvPr id="3" name="Rectangle 2"/>
          <p:cNvSpPr/>
          <p:nvPr/>
        </p:nvSpPr>
        <p:spPr>
          <a:xfrm>
            <a:off x="342378" y="2617320"/>
            <a:ext cx="2438400" cy="1200329"/>
          </a:xfrm>
          <a:prstGeom prst="rect">
            <a:avLst/>
          </a:prstGeom>
        </p:spPr>
        <p:txBody>
          <a:bodyPr wrap="square">
            <a:spAutoFit/>
          </a:bodyPr>
          <a:lstStyle/>
          <a:p>
            <a:r>
              <a:rPr lang="fr-FR" dirty="0">
                <a:latin typeface="Vegur"/>
              </a:rPr>
              <a:t>En face, de l’autre cote du </a:t>
            </a:r>
            <a:r>
              <a:rPr lang="fr-FR" dirty="0" err="1">
                <a:latin typeface="Vegur"/>
              </a:rPr>
              <a:t>Trevezel</a:t>
            </a:r>
            <a:r>
              <a:rPr lang="fr-FR" dirty="0">
                <a:latin typeface="Vegur"/>
              </a:rPr>
              <a:t> vous apercevez la falaise d’escalade (16)</a:t>
            </a:r>
            <a:endParaRPr lang="fr-FR" dirty="0"/>
          </a:p>
        </p:txBody>
      </p:sp>
    </p:spTree>
    <p:extLst>
      <p:ext uri="{BB962C8B-B14F-4D97-AF65-F5344CB8AC3E}">
        <p14:creationId xmlns:p14="http://schemas.microsoft.com/office/powerpoint/2010/main" val="1027034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698298" y="857248"/>
            <a:ext cx="6858000" cy="5143500"/>
          </a:xfrm>
          <a:prstGeom prst="rect">
            <a:avLst/>
          </a:prstGeom>
        </p:spPr>
      </p:pic>
      <p:pic>
        <p:nvPicPr>
          <p:cNvPr id="4" name="Image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29210" y="-2"/>
            <a:ext cx="5370132" cy="6858001"/>
          </a:xfrm>
          <a:prstGeom prst="rect">
            <a:avLst/>
          </a:prstGeom>
        </p:spPr>
      </p:pic>
    </p:spTree>
    <p:extLst>
      <p:ext uri="{BB962C8B-B14F-4D97-AF65-F5344CB8AC3E}">
        <p14:creationId xmlns:p14="http://schemas.microsoft.com/office/powerpoint/2010/main" val="4130678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35902" y="538619"/>
            <a:ext cx="10050050" cy="5652000"/>
          </a:xfrm>
          <a:prstGeom prst="rect">
            <a:avLst/>
          </a:prstGeom>
        </p:spPr>
      </p:pic>
    </p:spTree>
    <p:extLst>
      <p:ext uri="{BB962C8B-B14F-4D97-AF65-F5344CB8AC3E}">
        <p14:creationId xmlns:p14="http://schemas.microsoft.com/office/powerpoint/2010/main" val="2513393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223374" y="425885"/>
            <a:ext cx="10024998" cy="5652000"/>
          </a:xfrm>
          <a:prstGeom prst="rect">
            <a:avLst/>
          </a:prstGeom>
        </p:spPr>
      </p:pic>
    </p:spTree>
    <p:extLst>
      <p:ext uri="{BB962C8B-B14F-4D97-AF65-F5344CB8AC3E}">
        <p14:creationId xmlns:p14="http://schemas.microsoft.com/office/powerpoint/2010/main" val="1415403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748403" y="857250"/>
            <a:ext cx="6858000" cy="51435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200000">
            <a:off x="-326720" y="857250"/>
            <a:ext cx="6858000" cy="5143500"/>
          </a:xfrm>
          <a:prstGeom prst="rect">
            <a:avLst/>
          </a:prstGeom>
        </p:spPr>
      </p:pic>
    </p:spTree>
    <p:extLst>
      <p:ext uri="{BB962C8B-B14F-4D97-AF65-F5344CB8AC3E}">
        <p14:creationId xmlns:p14="http://schemas.microsoft.com/office/powerpoint/2010/main" val="1570801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748403" y="857250"/>
            <a:ext cx="6858000" cy="51435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200000">
            <a:off x="-376824" y="857250"/>
            <a:ext cx="6858000" cy="5143500"/>
          </a:xfrm>
          <a:prstGeom prst="rect">
            <a:avLst/>
          </a:prstGeom>
        </p:spPr>
      </p:pic>
    </p:spTree>
    <p:extLst>
      <p:ext uri="{BB962C8B-B14F-4D97-AF65-F5344CB8AC3E}">
        <p14:creationId xmlns:p14="http://schemas.microsoft.com/office/powerpoint/2010/main" val="1822514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600075"/>
            <a:ext cx="10058400" cy="5657850"/>
          </a:xfrm>
          <a:prstGeom prst="rect">
            <a:avLst/>
          </a:prstGeom>
        </p:spPr>
      </p:pic>
    </p:spTree>
    <p:extLst>
      <p:ext uri="{BB962C8B-B14F-4D97-AF65-F5344CB8AC3E}">
        <p14:creationId xmlns:p14="http://schemas.microsoft.com/office/powerpoint/2010/main" val="1508691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10224" y="200416"/>
            <a:ext cx="10050050" cy="6372000"/>
          </a:xfrm>
          <a:prstGeom prst="rect">
            <a:avLst/>
          </a:prstGeom>
        </p:spPr>
      </p:pic>
    </p:spTree>
    <p:extLst>
      <p:ext uri="{BB962C8B-B14F-4D97-AF65-F5344CB8AC3E}">
        <p14:creationId xmlns:p14="http://schemas.microsoft.com/office/powerpoint/2010/main" val="31926860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77030" y="579246"/>
            <a:ext cx="10058400" cy="5652820"/>
          </a:xfrm>
          <a:prstGeom prst="rect">
            <a:avLst/>
          </a:prstGeom>
        </p:spPr>
      </p:pic>
    </p:spTree>
    <p:extLst>
      <p:ext uri="{BB962C8B-B14F-4D97-AF65-F5344CB8AC3E}">
        <p14:creationId xmlns:p14="http://schemas.microsoft.com/office/powerpoint/2010/main" val="305559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97699" y="601249"/>
            <a:ext cx="10075102" cy="5652000"/>
          </a:xfrm>
          <a:prstGeom prst="rect">
            <a:avLst/>
          </a:prstGeom>
        </p:spPr>
      </p:pic>
    </p:spTree>
    <p:extLst>
      <p:ext uri="{BB962C8B-B14F-4D97-AF65-F5344CB8AC3E}">
        <p14:creationId xmlns:p14="http://schemas.microsoft.com/office/powerpoint/2010/main" val="1217623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51769" y="516615"/>
            <a:ext cx="10058400" cy="5652820"/>
          </a:xfrm>
          <a:prstGeom prst="rect">
            <a:avLst/>
          </a:prstGeom>
        </p:spPr>
      </p:pic>
    </p:spTree>
    <p:extLst>
      <p:ext uri="{BB962C8B-B14F-4D97-AF65-F5344CB8AC3E}">
        <p14:creationId xmlns:p14="http://schemas.microsoft.com/office/powerpoint/2010/main" val="3366368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189973" y="666928"/>
            <a:ext cx="10058400" cy="5652820"/>
          </a:xfrm>
          <a:prstGeom prst="rect">
            <a:avLst/>
          </a:prstGeom>
        </p:spPr>
      </p:pic>
    </p:spTree>
    <p:extLst>
      <p:ext uri="{BB962C8B-B14F-4D97-AF65-F5344CB8AC3E}">
        <p14:creationId xmlns:p14="http://schemas.microsoft.com/office/powerpoint/2010/main" val="3254957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732723" y="4584526"/>
            <a:ext cx="1571975" cy="1671222"/>
          </a:xfrm>
          <a:prstGeom prst="rect">
            <a:avLst/>
          </a:prstGeom>
        </p:spPr>
      </p:pic>
      <p:sp>
        <p:nvSpPr>
          <p:cNvPr id="3" name="ZoneTexte 2"/>
          <p:cNvSpPr txBox="1"/>
          <p:nvPr/>
        </p:nvSpPr>
        <p:spPr>
          <a:xfrm>
            <a:off x="676405" y="688932"/>
            <a:ext cx="4935255" cy="369332"/>
          </a:xfrm>
          <a:prstGeom prst="rect">
            <a:avLst/>
          </a:prstGeom>
          <a:noFill/>
        </p:spPr>
        <p:txBody>
          <a:bodyPr wrap="square" rtlCol="0">
            <a:spAutoFit/>
          </a:bodyPr>
          <a:lstStyle/>
          <a:p>
            <a:endParaRPr lang="fr-FR" dirty="0"/>
          </a:p>
        </p:txBody>
      </p:sp>
      <p:sp>
        <p:nvSpPr>
          <p:cNvPr id="4" name="Rectangle 3"/>
          <p:cNvSpPr/>
          <p:nvPr/>
        </p:nvSpPr>
        <p:spPr>
          <a:xfrm>
            <a:off x="676405" y="411933"/>
            <a:ext cx="4049186" cy="923330"/>
          </a:xfrm>
          <a:prstGeom prst="rect">
            <a:avLst/>
          </a:prstGeom>
          <a:noFill/>
        </p:spPr>
        <p:txBody>
          <a:bodyPr wrap="none" lIns="91440" tIns="45720" rIns="91440" bIns="45720">
            <a:spAutoFit/>
          </a:bodyPr>
          <a:lstStyle/>
          <a:p>
            <a:pPr algn="ctr"/>
            <a:r>
              <a:rPr lang="fr-FR" sz="5400" b="1" cap="none" spc="0" dirty="0" smtClean="0">
                <a:ln w="9525">
                  <a:solidFill>
                    <a:schemeClr val="bg1"/>
                  </a:solidFill>
                  <a:prstDash val="solid"/>
                </a:ln>
                <a:solidFill>
                  <a:schemeClr val="accent5"/>
                </a:solidFill>
                <a:effectLst>
                  <a:glow rad="228600">
                    <a:schemeClr val="accent4">
                      <a:satMod val="175000"/>
                      <a:alpha val="40000"/>
                    </a:schemeClr>
                  </a:glow>
                  <a:outerShdw blurRad="12700" dist="38100" dir="2700000" algn="tl" rotWithShape="0">
                    <a:schemeClr val="accent5">
                      <a:lumMod val="60000"/>
                      <a:lumOff val="40000"/>
                    </a:schemeClr>
                  </a:outerShdw>
                </a:effectLst>
              </a:rPr>
              <a:t>A Bientôt…!!!</a:t>
            </a:r>
            <a:endParaRPr lang="fr-FR" sz="5400" b="1" cap="none" spc="0" dirty="0">
              <a:ln w="9525">
                <a:solidFill>
                  <a:schemeClr val="bg1"/>
                </a:solidFill>
                <a:prstDash val="solid"/>
              </a:ln>
              <a:solidFill>
                <a:schemeClr val="accent5"/>
              </a:solidFill>
              <a:effectLst>
                <a:glow rad="228600">
                  <a:schemeClr val="accent4">
                    <a:satMod val="175000"/>
                    <a:alpha val="40000"/>
                  </a:schemeClr>
                </a:glow>
                <a:outerShdw blurRad="12700" dist="38100" dir="2700000" algn="tl" rotWithShape="0">
                  <a:schemeClr val="accent5">
                    <a:lumMod val="60000"/>
                    <a:lumOff val="40000"/>
                  </a:schemeClr>
                </a:outerShdw>
              </a:effectLst>
            </a:endParaRPr>
          </a:p>
        </p:txBody>
      </p:sp>
      <p:sp>
        <p:nvSpPr>
          <p:cNvPr id="5" name="ZoneTexte 4"/>
          <p:cNvSpPr txBox="1"/>
          <p:nvPr/>
        </p:nvSpPr>
        <p:spPr>
          <a:xfrm>
            <a:off x="926926" y="3582444"/>
            <a:ext cx="4847573"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669976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433</TotalTime>
  <Words>1538</Words>
  <Application>Microsoft Office PowerPoint</Application>
  <PresentationFormat>Grand écran</PresentationFormat>
  <Paragraphs>35</Paragraphs>
  <Slides>47</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47</vt:i4>
      </vt:variant>
    </vt:vector>
  </HeadingPairs>
  <TitlesOfParts>
    <vt:vector size="56" baseType="lpstr">
      <vt:lpstr>Arial</vt:lpstr>
      <vt:lpstr>Calibri</vt:lpstr>
      <vt:lpstr>Calibri Light</vt:lpstr>
      <vt:lpstr>Open Sans</vt:lpstr>
      <vt:lpstr>Roboto</vt:lpstr>
      <vt:lpstr>Varela Round</vt:lpstr>
      <vt:lpstr>Vegur</vt:lpstr>
      <vt:lpstr>Verdana</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2019-04-27T12:49:00Z</dcterms:created>
  <dcterms:modified xsi:type="dcterms:W3CDTF">2024-12-23T11:57:56Z</dcterms:modified>
</cp:coreProperties>
</file>