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63" r:id="rId3"/>
    <p:sldId id="256" r:id="rId4"/>
    <p:sldId id="271" r:id="rId5"/>
    <p:sldId id="270" r:id="rId6"/>
    <p:sldId id="269" r:id="rId7"/>
    <p:sldId id="268" r:id="rId8"/>
    <p:sldId id="267" r:id="rId9"/>
    <p:sldId id="266" r:id="rId10"/>
    <p:sldId id="265" r:id="rId11"/>
    <p:sldId id="264" r:id="rId12"/>
    <p:sldId id="262" r:id="rId13"/>
    <p:sldId id="261" r:id="rId14"/>
    <p:sldId id="260" r:id="rId15"/>
    <p:sldId id="259" r:id="rId16"/>
    <p:sldId id="258" r:id="rId17"/>
    <p:sldId id="257" r:id="rId18"/>
    <p:sldId id="273" r:id="rId19"/>
    <p:sldId id="274" r:id="rId20"/>
    <p:sldId id="275" r:id="rId21"/>
    <p:sldId id="276" r:id="rId22"/>
    <p:sldId id="277" r:id="rId23"/>
    <p:sldId id="279" r:id="rId24"/>
    <p:sldId id="278" r:id="rId25"/>
    <p:sldId id="280" r:id="rId26"/>
    <p:sldId id="281" r:id="rId27"/>
    <p:sldId id="282" r:id="rId28"/>
    <p:sldId id="283" r:id="rId29"/>
    <p:sldId id="284" r:id="rId30"/>
    <p:sldId id="28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722" autoAdjust="0"/>
    <p:restoredTop sz="94660"/>
  </p:normalViewPr>
  <p:slideViewPr>
    <p:cSldViewPr snapToGrid="0">
      <p:cViewPr varScale="1">
        <p:scale>
          <a:sx n="73" d="100"/>
          <a:sy n="73" d="100"/>
        </p:scale>
        <p:origin x="58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A94236-B381-B17E-795F-F6542D7A56D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9BBD192-B0EF-2B4E-F8EE-D9F9F6008D0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DBD1D6E-10C5-1FE4-B8E5-1D864B7C7E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14/12/2024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0F2588-C0CB-C9CA-5EE5-DE252E00B3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9E70D15-70DF-10B5-45C5-F174BADD8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82759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E185D6-E896-DA3B-2D5D-BE2977D21F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7F5D9D0-AF2D-EFE0-83F3-2B20CEBE19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D6D0859-41BE-E64C-D66F-34E4EA6D99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14/12/2024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D8286B9-E812-D454-1C1F-23E56D3BCD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0A2629E-B04A-FB76-1B43-9766D0FC43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33279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FFD7B1-D908-40CA-D4BE-4B78B1C19C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2FA739B-9CC2-ADE7-3C4E-8AB6A87AB5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5C784CB-EFF8-DEC8-3FCD-D5FBC02F52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14/12/2024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D531BDC-8DC6-DC89-CDD5-81F4FCFFD3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F5111F9-21E3-2EE3-AD23-F866637DD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95497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8FCC6E-D979-8390-C439-F7F631CDB9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5837B30-DCBA-D109-FC9D-688FF531282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A98762D-4035-9864-0C4D-FD877CDC73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A629A1A-A81E-B44A-99B8-9502A2E099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14/12/2024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D20D295-6ABF-1A71-EA76-5276C3B2F8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0632AC4-BDBC-F1D2-12BA-B63272C735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79910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1DDFC2-7EC8-2DF0-E249-1D3D2C64A9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7165587-69E4-9841-C7DC-F8CE9D43E5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E4A61FF-DE52-036B-65D0-375B6FBEAF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FE0A909-0E50-8B3D-6560-0A0CF6CEB77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A044862-F3FF-3FE2-9C14-08154B74236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4AE792A4-9B18-7BAC-D5A8-F01C50B89E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14/12/2024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F62259E-B195-6494-A9C2-F98FABE9B0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9D39FBB-3BD1-2785-6B5F-C57E332890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87462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022EC1-59ED-7DB2-D3DE-7F5C2443CD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8E2E76B-88EB-3BDC-B5E0-388892C636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14/12/2024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3AEE401-208C-6716-C8E3-B9B6732CAB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5C66412-50CE-0D6F-561B-8832A5ACCA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48760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A8F0FF7-E21F-2729-3647-3A23A418EA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14/12/2024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AA74668-FFCB-5646-699F-DD0026B3E6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B675886-F4A0-48B6-7053-7D029A44BE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75267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C8BE58-3CDB-55BC-5B25-1F1A4AD8FE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F377FF5-CA69-48F9-D828-D93F39120E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3ABE34B-9933-3345-25B7-8BB6BBB620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1C06551-2A65-07A4-26E1-FECE51D984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14/12/2024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B58B561-2189-786D-2ECB-47991FC247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2D4AB75-40FE-E297-4A4B-A693FEC144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40328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4CD5B6-6784-554F-1E5E-8D2D898DA6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95B266D-BB14-BCAF-9A36-0355678952E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C448AE2-5DD8-52BE-E614-9C7F536C8B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09711D8-04A2-AF4A-498C-1E0DB7B6C6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14/12/2024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3D42C9B-1196-87D9-8D55-19D7FAD97D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3007EE4-8DA7-9E1E-581A-2EC895F1F5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2356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ED774A-2D2F-E6DC-0804-45C21D027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C8FA326-936D-626C-F5B7-FA03673AA1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FCA6A11-44F6-0DDF-E899-6D73CC7BF2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14/12/2024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948F2E1-395E-7839-99FA-52FADCBF37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0F42A4B-3BCF-D6CB-1FB0-AEC6FDCA82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18888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907687A1-4A53-7FA9-5481-61F473E423E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9001F5D-63F5-73B0-038B-4890E40810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7AA90DC-DE40-8A85-3D9D-615E11B6B1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14/12/2024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9AE0B3-5E21-62F2-B11A-BDDE851476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F959D58-CCCB-885D-0C92-B8D4570220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79195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0E3E06F5-C830-1A7C-D02E-E92945621A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029CE58-E1B9-471E-5D54-8F2C37C236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E1DB9D0-53BE-DBFA-291A-0FD0BA951BD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3C60CB-A73D-41C5-99B1-D02098712794}" type="datetimeFigureOut">
              <a:rPr lang="fr-FR" smtClean="0"/>
              <a:t>14/12/2024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CFD87D4-D85E-F045-3C4B-5142593B40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3BF0379-AA95-7D6D-BE5A-41C58A45B2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52406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052E43F-9CA1-04D9-D382-A4DD097D2F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74535D3-5D07-E4CF-75E6-F405A15AC4A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47725"/>
            <a:ext cx="12192000" cy="516255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2F3909F-1251-2A88-78CE-01FAEBBDE7BB}"/>
              </a:ext>
            </a:extLst>
          </p:cNvPr>
          <p:cNvSpPr txBox="1"/>
          <p:nvPr/>
        </p:nvSpPr>
        <p:spPr>
          <a:xfrm>
            <a:off x="8002373" y="81402"/>
            <a:ext cx="470463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Cliquez Droit pps En Manuelle  Merci</a:t>
            </a:r>
          </a:p>
        </p:txBody>
      </p:sp>
    </p:spTree>
    <p:extLst>
      <p:ext uri="{BB962C8B-B14F-4D97-AF65-F5344CB8AC3E}">
        <p14:creationId xmlns:p14="http://schemas.microsoft.com/office/powerpoint/2010/main" val="32655928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  <p:sndAc>
          <p:stSnd loop="1">
            <p:snd r:embed="rId2" name="The sound of silence - Harmonica chromatique.wav"/>
          </p:stSnd>
        </p:sndAc>
      </p:transition>
    </mc:Choice>
    <mc:Fallback xmlns="">
      <p:transition spd="slow">
        <p:fade/>
        <p:sndAc>
          <p:stSnd loop="1">
            <p:snd r:embed="rId4" name="The sound of silence - Harmonica chromatiqu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A30AAE-A84D-D726-749B-3014183F42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2063920-2A8F-1A7F-0171-0A973B8AA29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b="1" dirty="0">
                <a:solidFill>
                  <a:srgbClr val="FFFF00"/>
                </a:solidFill>
              </a:rPr>
              <a:t>Jakarta est située à 902 km au sud-sud-est de Singapour, à 1 188 km au sud-sud-est de Kuala Lumpur, à 1 528 km au sud-ouest de Bandar Seri Begawan, la capitale du sultanat de Brunei, et à 2 725 km à l'ouest-nord-ouest de Darwin, en Australie. La ville se trouve sur les bords d'une baie située sur la côte nord de l'île de Java et est arrosée par la Ciliwung.</a:t>
            </a:r>
          </a:p>
          <a:p>
            <a:pPr algn="ctr"/>
            <a:endParaRPr lang="fr-FR" sz="4400" b="1" dirty="0">
              <a:solidFill>
                <a:srgbClr val="FFFF00"/>
              </a:solidFill>
            </a:endParaRPr>
          </a:p>
          <a:p>
            <a:pPr algn="ctr"/>
            <a:r>
              <a:rPr lang="fr-FR" sz="4400" b="1" dirty="0" err="1">
                <a:solidFill>
                  <a:srgbClr val="FFFF00"/>
                </a:solidFill>
              </a:rPr>
              <a:t>Étaleme</a:t>
            </a:r>
            <a:endParaRPr lang="fr-FR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12506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ratte-ciel, plein air, bâtiment, ciel&#10;&#10;Description générée automatiquement">
            <a:extLst>
              <a:ext uri="{FF2B5EF4-FFF2-40B4-BE49-F238E27FC236}">
                <a16:creationId xmlns:a16="http://schemas.microsoft.com/office/drawing/2014/main" id="{FDA95595-462E-31BE-DB6E-9D2B9D95E7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2722" y="189000"/>
            <a:ext cx="4238749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4C4A02D-A4EF-BF7D-0A82-D675514D75DC}"/>
              </a:ext>
            </a:extLst>
          </p:cNvPr>
          <p:cNvSpPr txBox="1"/>
          <p:nvPr/>
        </p:nvSpPr>
        <p:spPr>
          <a:xfrm>
            <a:off x="6749241" y="243512"/>
            <a:ext cx="3604929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Photo de Jakarta, de haut en bas : vieille ville de Jakarta, ancien stade de Batavia, monument </a:t>
            </a:r>
            <a:r>
              <a:rPr lang="fr-FR" sz="2400" b="1" dirty="0" err="1">
                <a:solidFill>
                  <a:schemeClr val="bg1"/>
                </a:solidFill>
              </a:rPr>
              <a:t>Selamat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  <a:r>
              <a:rPr lang="fr-FR" sz="2400" b="1" dirty="0" err="1">
                <a:solidFill>
                  <a:schemeClr val="bg1"/>
                </a:solidFill>
              </a:rPr>
              <a:t>Datang</a:t>
            </a:r>
            <a:r>
              <a:rPr lang="fr-FR" sz="2400" b="1" dirty="0">
                <a:solidFill>
                  <a:schemeClr val="bg1"/>
                </a:solidFill>
              </a:rPr>
              <a:t> au rond-point de l'hôtel </a:t>
            </a:r>
            <a:r>
              <a:rPr lang="fr-FR" sz="2400" b="1" dirty="0" err="1">
                <a:solidFill>
                  <a:schemeClr val="bg1"/>
                </a:solidFill>
              </a:rPr>
              <a:t>Indonesia</a:t>
            </a:r>
            <a:r>
              <a:rPr lang="fr-FR" sz="2400" b="1" dirty="0">
                <a:solidFill>
                  <a:schemeClr val="bg1"/>
                </a:solidFill>
              </a:rPr>
              <a:t>, horizon panoramique de Jakarta avec </a:t>
            </a:r>
            <a:r>
              <a:rPr lang="fr-FR" sz="2400" b="1" dirty="0" err="1">
                <a:solidFill>
                  <a:schemeClr val="bg1"/>
                </a:solidFill>
              </a:rPr>
              <a:t>Wisma</a:t>
            </a:r>
            <a:r>
              <a:rPr lang="fr-FR" sz="2400" b="1" dirty="0">
                <a:solidFill>
                  <a:schemeClr val="bg1"/>
                </a:solidFill>
              </a:rPr>
              <a:t> 46 au centre, stade </a:t>
            </a:r>
            <a:r>
              <a:rPr lang="fr-FR" sz="2400" b="1" dirty="0" err="1">
                <a:solidFill>
                  <a:schemeClr val="bg1"/>
                </a:solidFill>
              </a:rPr>
              <a:t>Gelora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  <a:r>
              <a:rPr lang="fr-FR" sz="2400" b="1" dirty="0" err="1">
                <a:solidFill>
                  <a:schemeClr val="bg1"/>
                </a:solidFill>
              </a:rPr>
              <a:t>Bung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  <a:r>
              <a:rPr lang="fr-FR" sz="2400" b="1" dirty="0" err="1">
                <a:solidFill>
                  <a:schemeClr val="bg1"/>
                </a:solidFill>
              </a:rPr>
              <a:t>Karno</a:t>
            </a:r>
            <a:r>
              <a:rPr lang="fr-FR" sz="2400" b="1" dirty="0">
                <a:solidFill>
                  <a:schemeClr val="bg1"/>
                </a:solidFill>
              </a:rPr>
              <a:t>, parc culturel indonésien Taman Mini </a:t>
            </a:r>
            <a:r>
              <a:rPr lang="fr-FR" sz="2400" b="1" dirty="0" err="1">
                <a:solidFill>
                  <a:schemeClr val="bg1"/>
                </a:solidFill>
              </a:rPr>
              <a:t>Indonesia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  <a:r>
              <a:rPr lang="fr-FR" sz="2400" b="1" dirty="0" err="1">
                <a:solidFill>
                  <a:schemeClr val="bg1"/>
                </a:solidFill>
              </a:rPr>
              <a:t>Indah</a:t>
            </a:r>
            <a:r>
              <a:rPr lang="fr-FR" sz="2400" b="1" dirty="0">
                <a:solidFill>
                  <a:schemeClr val="bg1"/>
                </a:solidFill>
              </a:rPr>
              <a:t>, Monument national, palais présidentiel </a:t>
            </a:r>
            <a:r>
              <a:rPr lang="fr-FR" sz="2400" b="1" dirty="0" err="1">
                <a:solidFill>
                  <a:schemeClr val="bg1"/>
                </a:solidFill>
              </a:rPr>
              <a:t>Merdeka</a:t>
            </a:r>
            <a:r>
              <a:rPr lang="fr-FR" sz="2400" b="1" dirty="0">
                <a:solidFill>
                  <a:schemeClr val="bg1"/>
                </a:solidFill>
              </a:rPr>
              <a:t>, mosquée Istiqlal.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41A36C2-A9B5-6184-BF9C-83C2EA379D44}"/>
              </a:ext>
            </a:extLst>
          </p:cNvPr>
          <p:cNvSpPr txBox="1"/>
          <p:nvPr/>
        </p:nvSpPr>
        <p:spPr>
          <a:xfrm>
            <a:off x="2252928" y="1555345"/>
            <a:ext cx="41478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 </a:t>
            </a:r>
            <a:r>
              <a:rPr lang="fr-FR" sz="3200" b="1" dirty="0">
                <a:solidFill>
                  <a:srgbClr val="FFFF00"/>
                </a:solidFill>
              </a:rPr>
              <a:t>Jakarta -Indonésie</a:t>
            </a:r>
          </a:p>
        </p:txBody>
      </p:sp>
    </p:spTree>
    <p:extLst>
      <p:ext uri="{BB962C8B-B14F-4D97-AF65-F5344CB8AC3E}">
        <p14:creationId xmlns:p14="http://schemas.microsoft.com/office/powerpoint/2010/main" val="41978349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F937959-CC20-7229-3C01-03A61B3766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nuit&#10;&#10;Description générée automatiquement">
            <a:extLst>
              <a:ext uri="{FF2B5EF4-FFF2-40B4-BE49-F238E27FC236}">
                <a16:creationId xmlns:a16="http://schemas.microsoft.com/office/drawing/2014/main" id="{A500CB9A-F4DA-5F09-74BA-5481849BCD7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4689" y="279000"/>
            <a:ext cx="9442621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3B4ADA1-FEDC-9473-AAC5-025C0A59C1EB}"/>
              </a:ext>
            </a:extLst>
          </p:cNvPr>
          <p:cNvSpPr txBox="1"/>
          <p:nvPr/>
        </p:nvSpPr>
        <p:spPr>
          <a:xfrm>
            <a:off x="4779221" y="6242703"/>
            <a:ext cx="68164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Mosquée Jakarta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28029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AD4C7E5-064A-E7CC-06A2-C116651554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Tour de grande hauteur, nuage&#10;&#10;Description générée automatiquement">
            <a:extLst>
              <a:ext uri="{FF2B5EF4-FFF2-40B4-BE49-F238E27FC236}">
                <a16:creationId xmlns:a16="http://schemas.microsoft.com/office/drawing/2014/main" id="{10605194-33DD-7877-C502-A49F2A49032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61A3628-101A-E866-540D-5326DF8A0255}"/>
              </a:ext>
            </a:extLst>
          </p:cNvPr>
          <p:cNvSpPr txBox="1"/>
          <p:nvPr/>
        </p:nvSpPr>
        <p:spPr>
          <a:xfrm>
            <a:off x="4172607" y="6232791"/>
            <a:ext cx="79458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Panorama urbain de Jakarta.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9426979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1081162-7C8A-408B-7B7D-BBD0C42FC9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imbre, Objet de collection, timbre&#10;&#10;Description générée automatiquement">
            <a:extLst>
              <a:ext uri="{FF2B5EF4-FFF2-40B4-BE49-F238E27FC236}">
                <a16:creationId xmlns:a16="http://schemas.microsoft.com/office/drawing/2014/main" id="{563C7E8F-E21F-87FB-56CB-774F3747E5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9172" y="279000"/>
            <a:ext cx="9417103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82DEF70-E0AC-25B0-E327-F563048B75DE}"/>
              </a:ext>
            </a:extLst>
          </p:cNvPr>
          <p:cNvSpPr txBox="1"/>
          <p:nvPr/>
        </p:nvSpPr>
        <p:spPr>
          <a:xfrm>
            <a:off x="10100441" y="2223655"/>
            <a:ext cx="209155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Un timbre promouvant la construction d'infrastructures pour les Jeux asiatiques de 1962.</a:t>
            </a:r>
          </a:p>
        </p:txBody>
      </p:sp>
    </p:spTree>
    <p:extLst>
      <p:ext uri="{BB962C8B-B14F-4D97-AF65-F5344CB8AC3E}">
        <p14:creationId xmlns:p14="http://schemas.microsoft.com/office/powerpoint/2010/main" val="1209595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7A0AE6D-40F2-414A-7251-7161318A2C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Artefact, casque, musée&#10;&#10;Description générée automatiquement">
            <a:extLst>
              <a:ext uri="{FF2B5EF4-FFF2-40B4-BE49-F238E27FC236}">
                <a16:creationId xmlns:a16="http://schemas.microsoft.com/office/drawing/2014/main" id="{F1E5BEF8-B142-BD0C-975A-A32D1367A6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6291" y="279000"/>
            <a:ext cx="4725000" cy="630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FB4D540-DFDA-6032-D403-A4507040CD00}"/>
              </a:ext>
            </a:extLst>
          </p:cNvPr>
          <p:cNvSpPr txBox="1"/>
          <p:nvPr/>
        </p:nvSpPr>
        <p:spPr>
          <a:xfrm>
            <a:off x="4295746" y="6117335"/>
            <a:ext cx="38602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L'inscription de </a:t>
            </a:r>
            <a:r>
              <a:rPr lang="fr-FR" sz="2400" b="1" dirty="0" err="1">
                <a:solidFill>
                  <a:srgbClr val="FFFF00"/>
                </a:solidFill>
              </a:rPr>
              <a:t>Tugu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473701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50D0B2B-0A9E-C679-0E01-B3D223037F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pot de fleurs, arbre&#10;&#10;Description générée automatiquement">
            <a:extLst>
              <a:ext uri="{FF2B5EF4-FFF2-40B4-BE49-F238E27FC236}">
                <a16:creationId xmlns:a16="http://schemas.microsoft.com/office/drawing/2014/main" id="{4E4EC7AA-3B88-4180-E983-3F78563FBD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19951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2D5E1BC-7B37-B0B2-6BA1-BB37C4D7A1E4}"/>
              </a:ext>
            </a:extLst>
          </p:cNvPr>
          <p:cNvSpPr txBox="1"/>
          <p:nvPr/>
        </p:nvSpPr>
        <p:spPr>
          <a:xfrm>
            <a:off x="3134590" y="5760846"/>
            <a:ext cx="872836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tombe du prince </a:t>
            </a:r>
            <a:r>
              <a:rPr lang="fr-FR" sz="2400" b="1" dirty="0" err="1">
                <a:solidFill>
                  <a:srgbClr val="FFFF00"/>
                </a:solidFill>
              </a:rPr>
              <a:t>Jayakarta</a:t>
            </a:r>
            <a:r>
              <a:rPr lang="fr-FR" sz="2400" b="1" dirty="0">
                <a:solidFill>
                  <a:srgbClr val="FFFF00"/>
                </a:solidFill>
              </a:rPr>
              <a:t> à </a:t>
            </a:r>
            <a:r>
              <a:rPr lang="fr-FR" sz="2400" b="1" dirty="0" err="1">
                <a:solidFill>
                  <a:srgbClr val="FFFF00"/>
                </a:solidFill>
              </a:rPr>
              <a:t>Pulo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Gadung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400095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56FCDD2-88A8-9E95-D4D1-639D58EF32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Description générée automatiquement">
            <a:extLst>
              <a:ext uri="{FF2B5EF4-FFF2-40B4-BE49-F238E27FC236}">
                <a16:creationId xmlns:a16="http://schemas.microsoft.com/office/drawing/2014/main" id="{7A87A737-284D-AB1E-0E7B-21253C64DE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336" y="279000"/>
            <a:ext cx="11411327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621365E-FB19-8360-2A1E-69F86872EFA2}"/>
              </a:ext>
            </a:extLst>
          </p:cNvPr>
          <p:cNvSpPr txBox="1"/>
          <p:nvPr/>
        </p:nvSpPr>
        <p:spPr>
          <a:xfrm>
            <a:off x="3977449" y="6117335"/>
            <a:ext cx="102246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L'ancien </a:t>
            </a:r>
            <a:r>
              <a:rPr lang="fr-FR" sz="2400" b="1" dirty="0" err="1"/>
              <a:t>Stadhuis</a:t>
            </a:r>
            <a:r>
              <a:rPr lang="fr-FR" sz="2400" b="1" dirty="0"/>
              <a:t> de Batavia.</a:t>
            </a:r>
          </a:p>
        </p:txBody>
      </p:sp>
    </p:spTree>
    <p:extLst>
      <p:ext uri="{BB962C8B-B14F-4D97-AF65-F5344CB8AC3E}">
        <p14:creationId xmlns:p14="http://schemas.microsoft.com/office/powerpoint/2010/main" val="26427712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CC10C56-13C8-15C1-45A5-BD5DB8BC88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plante&#10;&#10;Description générée automatiquement">
            <a:extLst>
              <a:ext uri="{FF2B5EF4-FFF2-40B4-BE49-F238E27FC236}">
                <a16:creationId xmlns:a16="http://schemas.microsoft.com/office/drawing/2014/main" id="{082FEDB2-6935-43B3-7E0C-7B840BD49E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294FBC5-E5FF-7DCD-3E5B-13FE8C0DA845}"/>
              </a:ext>
            </a:extLst>
          </p:cNvPr>
          <p:cNvSpPr txBox="1"/>
          <p:nvPr/>
        </p:nvSpPr>
        <p:spPr>
          <a:xfrm>
            <a:off x="3367254" y="6285045"/>
            <a:ext cx="96531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pont-levis dans la vieille ville de Jakarta.</a:t>
            </a:r>
          </a:p>
        </p:txBody>
      </p:sp>
    </p:spTree>
    <p:extLst>
      <p:ext uri="{BB962C8B-B14F-4D97-AF65-F5344CB8AC3E}">
        <p14:creationId xmlns:p14="http://schemas.microsoft.com/office/powerpoint/2010/main" val="28734139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1BB6016-0794-D1B7-F5FE-7548984877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ransport, eau, embarcation&#10;&#10;Description générée automatiquement">
            <a:extLst>
              <a:ext uri="{FF2B5EF4-FFF2-40B4-BE49-F238E27FC236}">
                <a16:creationId xmlns:a16="http://schemas.microsoft.com/office/drawing/2014/main" id="{36A27D72-048D-D85A-4C28-D864845617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4582" y="405000"/>
            <a:ext cx="9108623" cy="604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21E6B8E-8246-34E4-D2F8-60FC8BC9E43B}"/>
              </a:ext>
            </a:extLst>
          </p:cNvPr>
          <p:cNvSpPr txBox="1"/>
          <p:nvPr/>
        </p:nvSpPr>
        <p:spPr>
          <a:xfrm>
            <a:off x="2425142" y="6097354"/>
            <a:ext cx="91086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quartier de Muara Angke dans le nord de Jakarta.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3265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4F860D6-81A5-C95F-5712-818EAD11A4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porche&#10;&#10;Description générée automatiquement">
            <a:extLst>
              <a:ext uri="{FF2B5EF4-FFF2-40B4-BE49-F238E27FC236}">
                <a16:creationId xmlns:a16="http://schemas.microsoft.com/office/drawing/2014/main" id="{FFDE2297-9B3E-DEC1-27F5-7731D58E15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360" y="639000"/>
            <a:ext cx="11495279" cy="55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2F36CD2-A724-E5C3-29DF-95FEB95D2DE3}"/>
              </a:ext>
            </a:extLst>
          </p:cNvPr>
          <p:cNvSpPr txBox="1"/>
          <p:nvPr/>
        </p:nvSpPr>
        <p:spPr>
          <a:xfrm>
            <a:off x="1549558" y="5803501"/>
            <a:ext cx="104096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bureau du gouverneur, construit à l'époque de la colonisation néerlandaise, fait partie de l'Hôtel de ville de Jakarta.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84168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2C36DBD-3FDA-73E0-7CF2-B08066719C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herbe&#10;&#10;Description générée automatiquement">
            <a:extLst>
              <a:ext uri="{FF2B5EF4-FFF2-40B4-BE49-F238E27FC236}">
                <a16:creationId xmlns:a16="http://schemas.microsoft.com/office/drawing/2014/main" id="{4B6A267B-1F50-1514-B004-A5E19A0C6B6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E254FAF-1C5C-F3F1-45AA-DB3471FC3BC1}"/>
              </a:ext>
            </a:extLst>
          </p:cNvPr>
          <p:cNvSpPr txBox="1"/>
          <p:nvPr/>
        </p:nvSpPr>
        <p:spPr>
          <a:xfrm>
            <a:off x="2717521" y="6117335"/>
            <a:ext cx="87491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palais de l'Indépendance (palais présidentiel).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23937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C17B663-A316-653D-AB5B-39429D97C6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ransport, train, piste, voie ferrée&#10;&#10;Description générée automatiquement">
            <a:extLst>
              <a:ext uri="{FF2B5EF4-FFF2-40B4-BE49-F238E27FC236}">
                <a16:creationId xmlns:a16="http://schemas.microsoft.com/office/drawing/2014/main" id="{7153A58E-FD0C-6C61-FB63-44A1A5F0418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6000" y="189000"/>
            <a:ext cx="864000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7784386-CE2F-3749-A6BA-0A94DECDB744}"/>
              </a:ext>
            </a:extLst>
          </p:cNvPr>
          <p:cNvSpPr txBox="1"/>
          <p:nvPr/>
        </p:nvSpPr>
        <p:spPr>
          <a:xfrm>
            <a:off x="877612" y="5951005"/>
            <a:ext cx="115245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réseau de trains de banlieue KRL </a:t>
            </a:r>
            <a:r>
              <a:rPr lang="fr-FR" sz="2400" b="1" dirty="0" err="1">
                <a:solidFill>
                  <a:srgbClr val="FFFF00"/>
                </a:solidFill>
              </a:rPr>
              <a:t>Jabotabek</a:t>
            </a:r>
            <a:r>
              <a:rPr lang="fr-FR" sz="2400" b="1" dirty="0">
                <a:solidFill>
                  <a:srgbClr val="FFFF00"/>
                </a:solidFill>
              </a:rPr>
              <a:t> est en 2019 le seul système de transport en commun lourd déployé : ici la ligne de Bekasi.</a:t>
            </a:r>
          </a:p>
        </p:txBody>
      </p:sp>
    </p:spTree>
    <p:extLst>
      <p:ext uri="{BB962C8B-B14F-4D97-AF65-F5344CB8AC3E}">
        <p14:creationId xmlns:p14="http://schemas.microsoft.com/office/powerpoint/2010/main" val="38688749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33A44BC-1158-F732-AE88-2D3E80F861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9149374-2C7B-05F8-D4F5-346F267D1B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6001" y="279000"/>
            <a:ext cx="8999998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5DFC0C4-D82C-792B-05F7-7D13A43E6C8D}"/>
              </a:ext>
            </a:extLst>
          </p:cNvPr>
          <p:cNvSpPr txBox="1"/>
          <p:nvPr/>
        </p:nvSpPr>
        <p:spPr>
          <a:xfrm>
            <a:off x="2435773" y="6348167"/>
            <a:ext cx="91336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Dépôt de la ligne 1 du métro de Jakarta à Lebak Bulus.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1729185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613F041-956E-3CAD-D811-9C644EFB69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ransport, personne, train, transports en commun&#10;&#10;Description générée automatiquement">
            <a:extLst>
              <a:ext uri="{FF2B5EF4-FFF2-40B4-BE49-F238E27FC236}">
                <a16:creationId xmlns:a16="http://schemas.microsoft.com/office/drawing/2014/main" id="{55BC08F4-0DB5-D24A-8CA6-F1A4C8D248E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5" y="279000"/>
            <a:ext cx="9453709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FD3CA42-2104-2DE3-25B3-5577A0DE6294}"/>
              </a:ext>
            </a:extLst>
          </p:cNvPr>
          <p:cNvSpPr txBox="1"/>
          <p:nvPr/>
        </p:nvSpPr>
        <p:spPr>
          <a:xfrm>
            <a:off x="3835558" y="6273519"/>
            <a:ext cx="94537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métro léger de Jakarta en rodage.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390217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5946CD6-4C21-4A0A-156B-F694F87A2E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roue, pneu, véhicule, Véhicule terrestre&#10;&#10;Description générée automatiquement">
            <a:extLst>
              <a:ext uri="{FF2B5EF4-FFF2-40B4-BE49-F238E27FC236}">
                <a16:creationId xmlns:a16="http://schemas.microsoft.com/office/drawing/2014/main" id="{91F49296-644E-C5BA-08FE-F4ADA3D011D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290BED3-EDE0-09F4-B06D-0A2F45271729}"/>
              </a:ext>
            </a:extLst>
          </p:cNvPr>
          <p:cNvSpPr txBox="1"/>
          <p:nvPr/>
        </p:nvSpPr>
        <p:spPr>
          <a:xfrm>
            <a:off x="5698757" y="6117335"/>
            <a:ext cx="10744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Un bajaj.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7023778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821790F-6C05-5A67-1302-DC51B8BD3F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oiture, Véhicule terrestre, transport, véhicule&#10;&#10;Description générée automatiquement">
            <a:extLst>
              <a:ext uri="{FF2B5EF4-FFF2-40B4-BE49-F238E27FC236}">
                <a16:creationId xmlns:a16="http://schemas.microsoft.com/office/drawing/2014/main" id="{2BFB8AF1-BAF3-7D56-69A2-7713D5169D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1625" y="909637"/>
            <a:ext cx="9048750" cy="503872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EA4DF88-5D15-D4DE-64A9-6F69F1650E0D}"/>
              </a:ext>
            </a:extLst>
          </p:cNvPr>
          <p:cNvSpPr txBox="1"/>
          <p:nvPr/>
        </p:nvSpPr>
        <p:spPr>
          <a:xfrm>
            <a:off x="2713759" y="5717529"/>
            <a:ext cx="99337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Un taxi de la compagnie Pusaka du groupe Bluebird.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826961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C0D0B30-D19B-E662-90F5-50E9D60EAC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éhicule, Véhicule terrestre, route&#10;&#10;Description générée automatiquement">
            <a:extLst>
              <a:ext uri="{FF2B5EF4-FFF2-40B4-BE49-F238E27FC236}">
                <a16:creationId xmlns:a16="http://schemas.microsoft.com/office/drawing/2014/main" id="{29E52CAF-009C-EC9B-1501-982C4848D58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9954" y="279000"/>
            <a:ext cx="10432092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2446B94-B9FC-D3C5-0169-026A4B21E200}"/>
              </a:ext>
            </a:extLst>
          </p:cNvPr>
          <p:cNvSpPr txBox="1"/>
          <p:nvPr/>
        </p:nvSpPr>
        <p:spPr>
          <a:xfrm>
            <a:off x="5089276" y="6102375"/>
            <a:ext cx="94349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Transjakarta.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8605873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174759C-25AE-FCB3-0BD7-F4175B6D3B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exte, ciel, véhicule&#10;&#10;Description générée automatiquement">
            <a:extLst>
              <a:ext uri="{FF2B5EF4-FFF2-40B4-BE49-F238E27FC236}">
                <a16:creationId xmlns:a16="http://schemas.microsoft.com/office/drawing/2014/main" id="{D26685F9-E144-5B94-114F-55C3D84E5F8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73033" y="279000"/>
            <a:ext cx="9645933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E7DE0D0-850C-E2ED-0942-F22F973F2577}"/>
              </a:ext>
            </a:extLst>
          </p:cNvPr>
          <p:cNvSpPr txBox="1"/>
          <p:nvPr/>
        </p:nvSpPr>
        <p:spPr>
          <a:xfrm>
            <a:off x="2163685" y="6117335"/>
            <a:ext cx="8842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Chantier du métro de Jakarta sur la Jalan M. H. Thamrin.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10150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4482676-551A-F033-AFA1-A36BD59592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voie&#10;&#10;Description générée automatiquement">
            <a:extLst>
              <a:ext uri="{FF2B5EF4-FFF2-40B4-BE49-F238E27FC236}">
                <a16:creationId xmlns:a16="http://schemas.microsoft.com/office/drawing/2014/main" id="{F92C52F0-8530-2DC0-42FF-DD7F0E594E9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8484" y="279000"/>
            <a:ext cx="8455031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4718368-8188-F8D1-23DC-FFC9C6312003}"/>
              </a:ext>
            </a:extLst>
          </p:cNvPr>
          <p:cNvSpPr txBox="1"/>
          <p:nvPr/>
        </p:nvSpPr>
        <p:spPr>
          <a:xfrm>
            <a:off x="2672852" y="6057899"/>
            <a:ext cx="83231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L'autoroute de Jakarta vers Cikampek à l'est.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58903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C629D40-D676-DE2D-11F9-E0375C9E31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vion, plein air, transport, Transport aérien&#10;&#10;Description générée automatiquement">
            <a:extLst>
              <a:ext uri="{FF2B5EF4-FFF2-40B4-BE49-F238E27FC236}">
                <a16:creationId xmlns:a16="http://schemas.microsoft.com/office/drawing/2014/main" id="{29FEE89D-6140-EA26-B0B2-65AE4EC622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1676" y="279000"/>
            <a:ext cx="10588648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3748EF9-25F8-16A9-F49C-8999991037CB}"/>
              </a:ext>
            </a:extLst>
          </p:cNvPr>
          <p:cNvSpPr txBox="1"/>
          <p:nvPr/>
        </p:nvSpPr>
        <p:spPr>
          <a:xfrm>
            <a:off x="2064446" y="5840336"/>
            <a:ext cx="865562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L'aérogare 2 de l'aéroport international Soekarno-Hatta.</a:t>
            </a:r>
          </a:p>
        </p:txBody>
      </p:sp>
    </p:spTree>
    <p:extLst>
      <p:ext uri="{BB962C8B-B14F-4D97-AF65-F5344CB8AC3E}">
        <p14:creationId xmlns:p14="http://schemas.microsoft.com/office/powerpoint/2010/main" val="15617968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10BB029-2B88-E85F-8FB6-7F1F6CD4C5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porche&#10;&#10;Description générée automatiquement">
            <a:extLst>
              <a:ext uri="{FF2B5EF4-FFF2-40B4-BE49-F238E27FC236}">
                <a16:creationId xmlns:a16="http://schemas.microsoft.com/office/drawing/2014/main" id="{92CB29E6-470B-3A44-A2C3-DCC340985BD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6966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8B089BD-C22E-CED2-FFF6-FD52AE154282}"/>
              </a:ext>
            </a:extLst>
          </p:cNvPr>
          <p:cNvSpPr txBox="1"/>
          <p:nvPr/>
        </p:nvSpPr>
        <p:spPr>
          <a:xfrm>
            <a:off x="4463672" y="6117335"/>
            <a:ext cx="97674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Gedung Kesenian.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4486819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CDE3B18-1770-B79B-33F4-1BB11D00A7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plante&#10;&#10;Description générée automatiquement">
            <a:extLst>
              <a:ext uri="{FF2B5EF4-FFF2-40B4-BE49-F238E27FC236}">
                <a16:creationId xmlns:a16="http://schemas.microsoft.com/office/drawing/2014/main" id="{63432358-E640-C175-BF76-2717E318D8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0675" y="279000"/>
            <a:ext cx="8424832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38AEC08-E1A1-4C84-3696-90EF8A11F94D}"/>
              </a:ext>
            </a:extLst>
          </p:cNvPr>
          <p:cNvSpPr txBox="1"/>
          <p:nvPr/>
        </p:nvSpPr>
        <p:spPr>
          <a:xfrm>
            <a:off x="1439679" y="5657671"/>
            <a:ext cx="96947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>
              <a:solidFill>
                <a:schemeClr val="bg1"/>
              </a:solidFill>
            </a:endParaRPr>
          </a:p>
          <a:p>
            <a:r>
              <a:rPr lang="fr-FR" sz="2400" b="1">
                <a:solidFill>
                  <a:schemeClr val="bg1"/>
                </a:solidFill>
              </a:rPr>
              <a:t>Musée national d'Indonésie, Musée Juga Dikenal Sebagai Gajah, Jakarta Pusat.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64978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853129C-72FC-D6DC-CB58-CAEC7D39E2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ciel, bâtiment&#10;&#10;Description générée automatiquement">
            <a:extLst>
              <a:ext uri="{FF2B5EF4-FFF2-40B4-BE49-F238E27FC236}">
                <a16:creationId xmlns:a16="http://schemas.microsoft.com/office/drawing/2014/main" id="{7B751D93-0E61-8C44-2023-D99DB98B7AB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3E7A5FA-263D-C7C2-99DA-9DFF2FDCF5CF}"/>
              </a:ext>
            </a:extLst>
          </p:cNvPr>
          <p:cNvSpPr txBox="1"/>
          <p:nvPr/>
        </p:nvSpPr>
        <p:spPr>
          <a:xfrm>
            <a:off x="4796659" y="6192982"/>
            <a:ext cx="80945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Musée Wayang.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06422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7B937E6-1700-5995-E49F-4448B4F0AF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immeuble gouvernemental&#10;&#10;Description générée automatiquement">
            <a:extLst>
              <a:ext uri="{FF2B5EF4-FFF2-40B4-BE49-F238E27FC236}">
                <a16:creationId xmlns:a16="http://schemas.microsoft.com/office/drawing/2014/main" id="{40E84E18-08D4-5489-B04B-2D4016B5AE9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7311" y="279000"/>
            <a:ext cx="8497377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7787825-3AD5-AB1A-5F6B-91B43DA1EA55}"/>
              </a:ext>
            </a:extLst>
          </p:cNvPr>
          <p:cNvSpPr txBox="1"/>
          <p:nvPr/>
        </p:nvSpPr>
        <p:spPr>
          <a:xfrm>
            <a:off x="5090112" y="6117335"/>
            <a:ext cx="80737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Mosquée Jakarta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1628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9F43F09-A485-C8A8-C0CF-9702BD2585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chitecture chinoise, Architecture japonaise, sanctuaire, plein air&#10;&#10;Description générée automatiquement">
            <a:extLst>
              <a:ext uri="{FF2B5EF4-FFF2-40B4-BE49-F238E27FC236}">
                <a16:creationId xmlns:a16="http://schemas.microsoft.com/office/drawing/2014/main" id="{C56FF3CD-25FC-073E-E27C-BD7265287A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6438" y="279000"/>
            <a:ext cx="10459124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4BEF018-7BBE-6D51-2B77-10EF9ADABE0E}"/>
              </a:ext>
            </a:extLst>
          </p:cNvPr>
          <p:cNvSpPr txBox="1"/>
          <p:nvPr/>
        </p:nvSpPr>
        <p:spPr>
          <a:xfrm>
            <a:off x="3385526" y="5666180"/>
            <a:ext cx="906087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400" b="1" dirty="0"/>
              <a:t>Le temple chinois Jin De Yuan à </a:t>
            </a:r>
            <a:r>
              <a:rPr lang="fr-FR" sz="2400" b="1" dirty="0" err="1"/>
              <a:t>Glodok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170339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009079B-2EF5-782A-E415-D7543BFF85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D010449B-E0AF-71DA-9487-7DB3DE780DF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5945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691A42C-FC5E-0A0C-3204-50F91E7E1D6B}"/>
              </a:ext>
            </a:extLst>
          </p:cNvPr>
          <p:cNvSpPr txBox="1"/>
          <p:nvPr/>
        </p:nvSpPr>
        <p:spPr>
          <a:xfrm>
            <a:off x="3494809" y="5840336"/>
            <a:ext cx="869719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L'Église réformée Emmanuel de Jakarta.</a:t>
            </a:r>
          </a:p>
        </p:txBody>
      </p:sp>
    </p:spTree>
    <p:extLst>
      <p:ext uri="{BB962C8B-B14F-4D97-AF65-F5344CB8AC3E}">
        <p14:creationId xmlns:p14="http://schemas.microsoft.com/office/powerpoint/2010/main" val="16699220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C697B7B-50EE-7798-EFC6-7971769D22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lieu de culte&#10;&#10;Description générée automatiquement">
            <a:extLst>
              <a:ext uri="{FF2B5EF4-FFF2-40B4-BE49-F238E27FC236}">
                <a16:creationId xmlns:a16="http://schemas.microsoft.com/office/drawing/2014/main" id="{41E00CA1-4FEB-24D4-6252-BF5F4F80BE6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4180" y="189000"/>
            <a:ext cx="4687161" cy="64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CDAFEE6-DF55-16E5-71B9-45965C212DB4}"/>
              </a:ext>
            </a:extLst>
          </p:cNvPr>
          <p:cNvSpPr txBox="1"/>
          <p:nvPr/>
        </p:nvSpPr>
        <p:spPr>
          <a:xfrm>
            <a:off x="367862" y="2659117"/>
            <a:ext cx="342652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cathédrale de Jakarta de style néogothique "L'église Notre-Dame de l'Assomption" dans l'après-midi. L'un des plus beaux bâtiments historiques de Jakarta.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6180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77A1435-B38E-78AB-680B-CF265A787B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lac&#10;&#10;Description générée automatiquement">
            <a:extLst>
              <a:ext uri="{FF2B5EF4-FFF2-40B4-BE49-F238E27FC236}">
                <a16:creationId xmlns:a16="http://schemas.microsoft.com/office/drawing/2014/main" id="{9853ADE2-0A73-197A-8740-8E0D973D3FC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6000" y="493986"/>
            <a:ext cx="7440000" cy="55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FD3E2F4-B1B7-2A0F-5E47-23E5CC074355}"/>
              </a:ext>
            </a:extLst>
          </p:cNvPr>
          <p:cNvSpPr txBox="1"/>
          <p:nvPr/>
        </p:nvSpPr>
        <p:spPr>
          <a:xfrm>
            <a:off x="9578686" y="3283986"/>
            <a:ext cx="5226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Plage Ancol</a:t>
            </a:r>
            <a:endParaRPr lang="fr-FR" sz="28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77769A1-E08B-B144-387B-9DE16FD20B23}"/>
              </a:ext>
            </a:extLst>
          </p:cNvPr>
          <p:cNvSpPr txBox="1"/>
          <p:nvPr/>
        </p:nvSpPr>
        <p:spPr>
          <a:xfrm>
            <a:off x="2453569" y="126893"/>
            <a:ext cx="10505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Jakarta – Indonésie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01243817-81A3-9226-19E7-3195CE01C409}"/>
              </a:ext>
            </a:extLst>
          </p:cNvPr>
          <p:cNvSpPr txBox="1"/>
          <p:nvPr/>
        </p:nvSpPr>
        <p:spPr>
          <a:xfrm>
            <a:off x="3937298" y="5427374"/>
            <a:ext cx="10370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84D1C27A-E6E7-E03C-5BEE-DB384B437DE2}"/>
              </a:ext>
            </a:extLst>
          </p:cNvPr>
          <p:cNvSpPr txBox="1"/>
          <p:nvPr/>
        </p:nvSpPr>
        <p:spPr>
          <a:xfrm>
            <a:off x="5632821" y="5917859"/>
            <a:ext cx="73259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2240177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410</Words>
  <Application>Microsoft Office PowerPoint</Application>
  <PresentationFormat>Grand écran</PresentationFormat>
  <Paragraphs>41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6</cp:revision>
  <dcterms:created xsi:type="dcterms:W3CDTF">2024-12-11T14:21:12Z</dcterms:created>
  <dcterms:modified xsi:type="dcterms:W3CDTF">2024-12-14T09:32:57Z</dcterms:modified>
</cp:coreProperties>
</file>