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71" r:id="rId2"/>
    <p:sldId id="257" r:id="rId3"/>
    <p:sldId id="259" r:id="rId4"/>
    <p:sldId id="277" r:id="rId5"/>
    <p:sldId id="279" r:id="rId6"/>
    <p:sldId id="272" r:id="rId7"/>
    <p:sldId id="278" r:id="rId8"/>
    <p:sldId id="273" r:id="rId9"/>
    <p:sldId id="281" r:id="rId10"/>
    <p:sldId id="283" r:id="rId11"/>
    <p:sldId id="282" r:id="rId12"/>
    <p:sldId id="276" r:id="rId13"/>
    <p:sldId id="274" r:id="rId14"/>
    <p:sldId id="280" r:id="rId15"/>
    <p:sldId id="284" r:id="rId16"/>
    <p:sldId id="295" r:id="rId17"/>
    <p:sldId id="266" r:id="rId18"/>
    <p:sldId id="263" r:id="rId19"/>
    <p:sldId id="264" r:id="rId20"/>
    <p:sldId id="268" r:id="rId21"/>
    <p:sldId id="270" r:id="rId22"/>
    <p:sldId id="265" r:id="rId23"/>
    <p:sldId id="269" r:id="rId24"/>
    <p:sldId id="267" r:id="rId25"/>
    <p:sldId id="260" r:id="rId26"/>
    <p:sldId id="261" r:id="rId27"/>
    <p:sldId id="262" r:id="rId28"/>
    <p:sldId id="290" r:id="rId29"/>
    <p:sldId id="289" r:id="rId30"/>
    <p:sldId id="286" r:id="rId31"/>
    <p:sldId id="285" r:id="rId32"/>
    <p:sldId id="287" r:id="rId33"/>
    <p:sldId id="288" r:id="rId34"/>
    <p:sldId id="291" r:id="rId35"/>
    <p:sldId id="292" r:id="rId36"/>
    <p:sldId id="293" r:id="rId37"/>
    <p:sldId id="294" r:id="rId38"/>
    <p:sldId id="296"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a:xfrm>
            <a:off x="1921934" y="5054602"/>
            <a:ext cx="4064860" cy="279400"/>
          </a:xfrm>
        </p:spPr>
        <p:txBody>
          <a:bodyPr/>
          <a:lstStyle/>
          <a:p>
            <a:endParaRPr lang="fr-FR"/>
          </a:p>
        </p:txBody>
      </p:sp>
      <p:sp>
        <p:nvSpPr>
          <p:cNvPr id="6" name="Slide Number Placeholder 5"/>
          <p:cNvSpPr>
            <a:spLocks noGrp="1"/>
          </p:cNvSpPr>
          <p:nvPr>
            <p:ph type="sldNum" sz="quarter" idx="12"/>
          </p:nvPr>
        </p:nvSpPr>
        <p:spPr>
          <a:xfrm>
            <a:off x="6817317" y="5054602"/>
            <a:ext cx="413483" cy="279400"/>
          </a:xfrm>
        </p:spPr>
        <p:txBody>
          <a:bodyPr/>
          <a:lstStyle/>
          <a:p>
            <a:fld id="{1FC573DE-CD35-455A-998D-5A3F88DF7C63}" type="slidenum">
              <a:rPr lang="fr-FR" smtClean="0"/>
              <a:pPr/>
              <a:t>‹N°›</a:t>
            </a:fld>
            <a:endParaRPr lang="fr-FR"/>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5211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3685150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6592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27762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FC573DE-CD35-455A-998D-5A3F88DF7C63}" type="slidenum">
              <a:rPr lang="fr-FR" smtClean="0"/>
              <a:pPr/>
              <a:t>‹N°›</a:t>
            </a:fld>
            <a:endParaRPr lang="fr-FR"/>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7395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FC573DE-CD35-455A-998D-5A3F88DF7C63}" type="slidenum">
              <a:rPr lang="fr-FR" smtClean="0"/>
              <a:pPr/>
              <a:t>‹N°›</a:t>
            </a:fld>
            <a:endParaRPr lang="fr-FR"/>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2392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2855077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FC573DE-CD35-455A-998D-5A3F88DF7C63}" type="slidenum">
              <a:rPr lang="fr-FR" smtClean="0"/>
              <a:pPr/>
              <a:t>‹N°›</a:t>
            </a:fld>
            <a:endParaRPr lang="fr-FR"/>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7725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3583512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2679490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457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9262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spTree>
    <p:extLst>
      <p:ext uri="{BB962C8B-B14F-4D97-AF65-F5344CB8AC3E}">
        <p14:creationId xmlns:p14="http://schemas.microsoft.com/office/powerpoint/2010/main" val="27352848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96981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fr-FR" smtClean="0"/>
              <a:t>Modifiez le style du titre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40651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2458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30F683-D0FA-462A-83BD-516AC6D99B29}" type="datetimeFigureOut">
              <a:rPr lang="fr-FR" smtClean="0"/>
              <a:pPr/>
              <a:t>21/12/2024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FC573DE-CD35-455A-998D-5A3F88DF7C63}" type="slidenum">
              <a:rPr lang="fr-FR" smtClean="0"/>
              <a:pPr/>
              <a:t>‹N°›</a:t>
            </a:fld>
            <a:endParaRPr lang="fr-FR"/>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966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130F683-D0FA-462A-83BD-516AC6D99B29}" type="datetimeFigureOut">
              <a:rPr lang="fr-FR" smtClean="0"/>
              <a:pPr/>
              <a:t>21/12/2024</a:t>
            </a:fld>
            <a:endParaRPr lang="fr-FR"/>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FC573DE-CD35-455A-998D-5A3F88DF7C63}" type="slidenum">
              <a:rPr lang="fr-FR" smtClean="0"/>
              <a:pPr/>
              <a:t>‹N°›</a:t>
            </a:fld>
            <a:endParaRPr lang="fr-FR"/>
          </a:p>
        </p:txBody>
      </p:sp>
    </p:spTree>
    <p:extLst>
      <p:ext uri="{BB962C8B-B14F-4D97-AF65-F5344CB8AC3E}">
        <p14:creationId xmlns:p14="http://schemas.microsoft.com/office/powerpoint/2010/main" val="369808008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jpeg"/><Relationship Id="rId10" Type="http://schemas.openxmlformats.org/officeDocument/2006/relationships/image" Target="../media/image12.gif"/><Relationship Id="rId4" Type="http://schemas.openxmlformats.org/officeDocument/2006/relationships/image" Target="../media/image6.jpeg"/><Relationship Id="rId9" Type="http://schemas.openxmlformats.org/officeDocument/2006/relationships/image" Target="../media/image11.gif"/></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8.jpe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fr.wikipedia.org/wiki/%C3%89mile_Fulrand_Belin" TargetMode="External"/><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hyperlink" Target="http://fr.wikipedia.org/wiki/1839" TargetMode="External"/><Relationship Id="rId5" Type="http://schemas.openxmlformats.org/officeDocument/2006/relationships/hyperlink" Target="http://fr.wikipedia.org/wiki/Juillet_1839" TargetMode="External"/><Relationship Id="rId4" Type="http://schemas.openxmlformats.org/officeDocument/2006/relationships/hyperlink" Target="http://fr.wikipedia.org/wiki/11_juillet"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fr.wikipedia.org/wiki/Route_nationale_201" TargetMode="External"/><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hyperlink" Target="http://fr.wikipedia.org/wiki/Les_Usses" TargetMode="External"/><Relationship Id="rId5" Type="http://schemas.openxmlformats.org/officeDocument/2006/relationships/hyperlink" Target="http://fr.wikipedia.org/wiki/Allonzier-la-Caille" TargetMode="External"/><Relationship Id="rId4" Type="http://schemas.openxmlformats.org/officeDocument/2006/relationships/hyperlink" Target="http://fr.wikipedia.org/wiki/Cruseilles"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fr.wikipedia.org/wiki/1928" TargetMode="External"/><Relationship Id="rId7" Type="http://schemas.openxmlformats.org/officeDocument/2006/relationships/image" Target="../media/image44.png"/><Relationship Id="rId2" Type="http://schemas.openxmlformats.org/officeDocument/2006/relationships/hyperlink" Target="http://fr.wikipedia.org/wiki/1924" TargetMode="External"/><Relationship Id="rId1" Type="http://schemas.openxmlformats.org/officeDocument/2006/relationships/slideLayout" Target="../slideLayouts/slideLayout7.xml"/><Relationship Id="rId6" Type="http://schemas.openxmlformats.org/officeDocument/2006/relationships/hyperlink" Target="http://fr.wikipedia.org/wiki/Saint-Julien-en-Genevois" TargetMode="External"/><Relationship Id="rId5" Type="http://schemas.openxmlformats.org/officeDocument/2006/relationships/hyperlink" Target="http://fr.wikipedia.org/wiki/Annecy" TargetMode="External"/><Relationship Id="rId4" Type="http://schemas.openxmlformats.org/officeDocument/2006/relationships/hyperlink" Target="http://fr.wikipedia.org/wiki/Albert_Caquot"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2d8871895f2f47937390d017c5ba91.jpeg"/>
          <p:cNvPicPr>
            <a:picLocks noChangeAspect="1"/>
          </p:cNvPicPr>
          <p:nvPr/>
        </p:nvPicPr>
        <p:blipFill>
          <a:blip r:embed="rId3" cstate="email"/>
          <a:stretch>
            <a:fillRect/>
          </a:stretch>
        </p:blipFill>
        <p:spPr>
          <a:xfrm>
            <a:off x="5292080" y="260648"/>
            <a:ext cx="3699479" cy="331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Image 2" descr="yvoire.jpg"/>
          <p:cNvPicPr>
            <a:picLocks noChangeAspect="1"/>
          </p:cNvPicPr>
          <p:nvPr/>
        </p:nvPicPr>
        <p:blipFill>
          <a:blip r:embed="rId4" cstate="email"/>
          <a:stretch>
            <a:fillRect/>
          </a:stretch>
        </p:blipFill>
        <p:spPr>
          <a:xfrm>
            <a:off x="0" y="188640"/>
            <a:ext cx="5224272" cy="3456768"/>
          </a:xfrm>
          <a:prstGeom prst="rect">
            <a:avLst/>
          </a:prstGeom>
        </p:spPr>
      </p:pic>
      <p:pic>
        <p:nvPicPr>
          <p:cNvPr id="4" name="Image 3" descr="020420123647.jpg"/>
          <p:cNvPicPr>
            <a:picLocks noChangeAspect="1"/>
          </p:cNvPicPr>
          <p:nvPr/>
        </p:nvPicPr>
        <p:blipFill>
          <a:blip r:embed="rId5" cstate="email">
            <a:lum bright="10000"/>
          </a:blip>
          <a:stretch>
            <a:fillRect/>
          </a:stretch>
        </p:blipFill>
        <p:spPr>
          <a:xfrm>
            <a:off x="179512" y="3717033"/>
            <a:ext cx="4968552" cy="29523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 4" descr="saleve10.jpg"/>
          <p:cNvPicPr>
            <a:picLocks noChangeAspect="1"/>
          </p:cNvPicPr>
          <p:nvPr/>
        </p:nvPicPr>
        <p:blipFill>
          <a:blip r:embed="rId6" cstate="email"/>
          <a:stretch>
            <a:fillRect/>
          </a:stretch>
        </p:blipFill>
        <p:spPr>
          <a:xfrm>
            <a:off x="5260600" y="3645024"/>
            <a:ext cx="3703888" cy="30243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630" name="Picture 6" descr="Blason de Thonon-les-Bains"/>
          <p:cNvPicPr>
            <a:picLocks noChangeAspect="1" noChangeArrowheads="1"/>
          </p:cNvPicPr>
          <p:nvPr/>
        </p:nvPicPr>
        <p:blipFill>
          <a:blip r:embed="rId7" cstate="email"/>
          <a:srcRect/>
          <a:stretch>
            <a:fillRect/>
          </a:stretch>
        </p:blipFill>
        <p:spPr bwMode="auto">
          <a:xfrm>
            <a:off x="8244408" y="2852936"/>
            <a:ext cx="619125" cy="685800"/>
          </a:xfrm>
          <a:prstGeom prst="rect">
            <a:avLst/>
          </a:prstGeom>
          <a:noFill/>
        </p:spPr>
      </p:pic>
      <p:pic>
        <p:nvPicPr>
          <p:cNvPr id="10" name="Picture 2" descr="Blason de Yvoire"/>
          <p:cNvPicPr>
            <a:picLocks noChangeAspect="1" noChangeArrowheads="1"/>
          </p:cNvPicPr>
          <p:nvPr/>
        </p:nvPicPr>
        <p:blipFill>
          <a:blip r:embed="rId8" cstate="email"/>
          <a:srcRect/>
          <a:stretch>
            <a:fillRect/>
          </a:stretch>
        </p:blipFill>
        <p:spPr bwMode="auto">
          <a:xfrm>
            <a:off x="539552" y="404664"/>
            <a:ext cx="667693" cy="1013540"/>
          </a:xfrm>
          <a:prstGeom prst="rect">
            <a:avLst/>
          </a:prstGeom>
          <a:noFill/>
        </p:spPr>
      </p:pic>
      <p:pic>
        <p:nvPicPr>
          <p:cNvPr id="26632" name="Picture 8" descr="http://latapy.charles.free.fr/savoie-blason.gif"/>
          <p:cNvPicPr>
            <a:picLocks noChangeAspect="1" noChangeArrowheads="1"/>
          </p:cNvPicPr>
          <p:nvPr/>
        </p:nvPicPr>
        <p:blipFill>
          <a:blip r:embed="rId9" cstate="email"/>
          <a:srcRect/>
          <a:stretch>
            <a:fillRect/>
          </a:stretch>
        </p:blipFill>
        <p:spPr bwMode="auto">
          <a:xfrm>
            <a:off x="7020272" y="4941168"/>
            <a:ext cx="792088" cy="855737"/>
          </a:xfrm>
          <a:prstGeom prst="rect">
            <a:avLst/>
          </a:prstGeom>
          <a:noFill/>
        </p:spPr>
      </p:pic>
      <p:sp>
        <p:nvSpPr>
          <p:cNvPr id="26634" name="AutoShape 10" descr="data:image/jpeg;base64,/9j/4AAQSkZJRgABAQAAAQABAAD/2wCEAAkGBhIQEBUQEBQVEBUPERUUEBAVFBUQEBQPFBYXFBUQFRIXGyYeGBkkGRISHy8gJCkpLCwsFR4xNTAqNSYrLCkBCQoKDgwOGg8PGi4kHyQ1KiwsLC4sLDEpKyksLCwtLDUpLCwvKi4tLy4sKiosKSwpLywsLCwpLCksLywpLCksLP/AABEIAOwA1QMBIgACEQEDEQH/xAAcAAEAAwADAQEAAAAAAAAAAAAABQYHAwQIAQL/xABSEAABAwIBBgQRCgQDBwUAAAABAAIDBBEFBgcSEyExNUFRkRQVIiMzNFJTYXFyc3SSsrPBFzJCgZOhsbTS0wiChNEkJWJEVGNlosLEFjZDVZT/xAAbAQEAAwADAQAAAAAAAAAAAAAABAUGAQMHAv/EADkRAAECAwIIDQUAAwEAAAAAAAABAgMEEQUxBhQWNEFRkcETITIzUnFygYKh0eHwElNhsbJikvEi/9oADAMBAAIRAxEAPwCTy4zsV9JiU9HTR0rmU7YjpStlLyZI2vO1rwN7iN3EoX5asX71Q+rUfuqLzkcO1vk03uGKCVfHmHserUNhZljy0zLNixK1Wun8qhcflqxfvVD6tR+6ny1Yv3qh9So/dVORdONxCyyek/ztLj8tWL96ofVqP3U+WrF+9UPqVH7qpyJjcQZPSf52lx+WrF+9UPqVH7qfLVi/eqH1Kj91U5ExuIMnpPUu0vWGZ28ZqJmQMjoA6V2iC5tQGiwLrm0l9zSrN08yg5ML5qv9SzjI3hCn8473Ui2NTpeIsRtVMpa8pDlJjg4d1EXj7yD6eZQcmF81X+pOnmUHJhfNV/qU4ikFQQfTzKDkwvmq/wBS+txvH+PpWP5as/8AcptEBDdOsf8A+V+rWfqTp1j/APyv1az9SmUQFbxbKvHqeB85GGPETS5zWtqtLRG+2k8D71WflpxbvdD6lR+6rllcP8BUeYf+CxsqHMxnQ1T6TR2JZ0GcR6xa8VKUXXUuPy04t3uh9So/dT5acW73Q+pUfuqnIouNxC/yfk9S7S4/LTi3e6H1Kj91fHZ6MX4o6EfyT/GRU9ExuIMnpPUu0t3yzYx3FF9nN+4nyzYx3FD9nN+4qiiY5E/Gw4ydkv8AL/ZS3fLNi/cUX2c37i7mTn8QT21DocUjjDCQBNTtf1G+5dG5zi4bW7rEWOw8VFVSxjs7/K+AUmXjviOVHFJbNlS8nBa+FWqrTjWuhT2hR1jJo2yxOD2StD2PG0OY4XDh9RRV/NoP8oovRY/wX1TTMJcYxnI4drfJpvcMUEp3ORw7W+TTe4YoJU81zq/NB6TYeYs7/wClCIijFyEREAREQEzkZwhT+cd7t62NY5kd2/T+cPu3rY1bSfNnn+EWd9ybwiIpZngiIgCIiAiMru0KnzD/AMFjRWy5W9o1HmXLGiq2dvQ2eDHJi+HeERFANcEREAREQBVLGOzv8r4BW1VLGOzv8r4BTZLlr1GYwlzdna3Kesc2vBFF6LH7KJm14IovRY/ZRWhhEuMYzkcO1vk03uGKCU7nI4drfJpvcMUEqea51fmg9JsPMWd/9KERFGLkIiIAiIgJjI/t+n86fdvWyLG8ju36fzp929bIraT5vvPP8Is78KbwiIpZngiIgCIiAh8sO0KnzLvgsbK2TK8f4Co4+su2cyxsqtnb0NngxyYvh3hERQDXBERAEREAVSxjs7/K+AVtVSxjs7/K+AU2S5a9RmMJc3Z2tynrHNrwRReix+yiZteCKL0WP2UVoYRLjGc5A/zyt8mm9wxQKns5HDlb4qb8uxQKp5rnV+aD0mwsxZ4v6UIiKMXIREQBERATGR3b9P5w+w9bIsbyP7fp/On2HrZFayfN955/hFnadlP2oREUwzwREQBERAQ+V3aFRxdZdt5ljZWyZXdoVGy/WTs5do2LGyq2dvQ2eDHJi+HeERFANcEREAREQBVLGOzv8r4BW1VLGOzv8r4BTZLlr1GYwlzdna3Kesc2vBFF6LH7KJm14IovRY/ZRWhhEuMdzhQPfjtaGNc+zaW+i1z7dYZv0QbKG6WTd5l3X7FJu9ValQH/ADvFvHQ/lyrDdRYkq17lcql9J25GlYLYTWoqJW+ula6zDBhk3eZdv/Ck/SgwybZ1mXbu61J+lbndLrrxJutSVlLMdBvn6mGDDZu9S7r9ik3eqnSybvMu6/YpN3qrc7pdMSbrUZSzHQb5+phgw2bvUv2Un6U6WTd5l+yk/Stzul0xJutRlLMdBvn6mRZJUMra6nLopQBJtcY3tAGg7aSRYBa6l0UmFDSG2iFNPTr5yLwj0RFpTiCIi7SCEREAREQERlaD0DUWBJ1RsGgudvG4DaVkXQEu/Vybr/Mdu5luiaRXRFgJFpVS0s+04kijkYiLWl9dH/TCzh8o/wDjk+zf/ZfRhs3epd1+xv3cy3PSKXXRiTdalnlLMdBvn6mFnDpu9S/ZSfpX3pZNt6zLs39ak/Stzul0xJutRlLMdBvn6mG9Kp+8zbN/WZP0p0qn7zNs/wCDL+lbldFziTdajKWY6DfP1MO6T1HeJvsZf0qj4yCKiQEFpDyCHAtcCNhBB2jaF6pXnrO0P83n8mH3LF2wpdIa1RSvn7WizrEY9qIiLXir6no3NrwRReix+yiZteCKL0WP2UUgp0uKtQcN4t46H8uVYVXqDhvFvHQ/lyrCgbcEREOQiLjnmDGue7Y1jS5x5GtBJPMCgOQBLLJMLpq3KB8k0lQ6lpWP0GRMudtg7R0QQHENc27nX2nYLbu7VZqJ6ZploK2bWsFww3j0yPoh7HbCfCCOWyA05FUM22V78Qp3Ca2up3BshA0dNrgSyTR4j1LgQONvFewt6AIlkCAIiAIAiJZAEsirJyZqOmvR+u6xq9HofSk+dqtXfR+Z87agLMiJZAEREAREQBee87fC83kw+5YvQi8952+F5vJh9yxAejM2vBFF6LH7KJm14IovRY/ZRDhLirUHDeLeOh/LlWFV+g4axbyqH8uVYEDbgiIhyFxzwh7HMdta9pa4crXAgjmJXIo7KDFDS0stQ1mtMDC/V6WjcAi/VWNrC53cSAzGlbiWAPkYyHoule/SDg1zm7raZczbG7RABBBGzZfep7DM9FI8gTxy054yAJmA+Ntnf9Ks2R+UzcQpW1DQI3aTmSRh2loPadgvYb2lrt3GufFsmaWrBFRBHIT9PRDZB4pBZwP1oDkwYUrma6jEOhLtMkTWNDyL/OLQLkEnYdouVTcdw2vxLEHUzjNR0UTeyNBaJrWBIducS4mwOwNbe198fmvYafE62ijeZIY9OxO0accrY2u2bNItc4Hl0fAuefKPEMTrZqXDpG0kVMSHzEAvdZ2hpXsTtIdZotsG0oDiygzWspaeSqo6ioZJTMdL1Tx1TWDSdZzA0tNgdu34qbycqZcVwUtkcda9skWtB0XGWM3jkJFrH5l/r5VDZQZASspJ56zEKio1ML3iO5bEXhpLQQ5zrjS0RuCl8z3Bg9Im/wC1AfnNJjbpqN8EpJkpJS12kSX6DyXNuTt2OEjf5QunnNrZJ6mkwyne5jp5A+VzSWkNJLGkkcQAmcR/pC4mt6XZQ9zFijPE0SvN+fWt5pV9yEb0filXibtrIzqqfxEaII8UTR9qgO5nCykmp9Rh1Bds1SGta+/Vsivq2BrjucSD1XEGk8dxwMzOxlmlLV1DpztMwILdPlDXdURf/UD4l1cq3CPKOikfsa5kQaTuuXSsH/U5vOtNQGe5C5Q1MNZJhNc/WviBMExJc5waA7RLjtcCw6QJ2ixB4rfh1S//ANUBmk7R1HzNI6F+hr30b23rrTnWZVM0NuqjtJblFO69/XYFyu/91D0f/wAZAdvL3KGpfVQ4VQu1Uk4BmmBs5rHXIaHDa0BrXOJG21gN5XG7M7GGaTKuobOBcTEgN0+UtA0gL/6r+NQWUeFumyiMWufSmZjNVMy+mOsABosRvLHN38asfyaVH/2tZzv/AHUBzZucp55jNQ1h0qiidYv43sDiw6R4y1wHVcYcOO5N3VDyLyXp6aulkZXdGTBj454zo60HTZpOedMuuHMA28qviAIiIAvPedvhebyYfcsXoRee87fC83kw+5YgPRmbXgii9Fj9lEza8EUXosfsohwlxV6DhrFvKofy5VgVfoOGsW8qh/LlWBA24IiIchfl7A4FrgCHAgg7QQdhBHGLL9IgMzqc21ZRzOmwio1bX74Xu0bDeGEkFkjRc20gCPDvX2TDso5xq3yxQNOxz2uiY63gdE0uH1WWlogK7kXkZHhsRa12sklIM0xFrkXs1o4mi58O0k+Ct1WRdfRVstXhbontqCTJBKdG2k7TLdtgQHEkEEEXt49GRAUCqyYxTEm6GIzRU0I26inF3PePm6bjfqQbHed269iJbN3k9PQUjqeo0Cdc57CxxeNFwbcG4Fjdp51aUQFTzh5IvxCGPUFrZoJNJjnEtGg4We3SAJG0MP8AKu/kVk70BRR07rF40nylu1plcbmxttAAa3+VTqICuZbZGMxKFrdLVSxEmGW17E2uxwG0tNhu2ggHwGvxwZRMZqQ6mfYWFS5zTJbdck7z4SwnlutDRAVPInIboEvnmk6IqZ+yS7SACdJzWl203dYlx32GwcfE7JOfp30xuzU6rQtpHWX1Or+ba3zvCriiAqmXGQwxAMlifqKiDsUu2xAOkGuLdos7aHDaCTsN1DmLKMs1N6YbLdE3aH23aWzj8OhdaGiArGQ+RTcOjcXO1s01jNLttYXIY2+21ySSdpPJsAs6IgCIiALz3nb4Xm8mH3LF6EXnvO3wvN5MPuWID0Zm14IovRY/ZRM2vBFF6LH7KIcJcVWjlaMbxYEgXdQ2BIH+zlTvRLO6b6wWR5xmA45XXAPa28X/ANnYoLVN5BzBRIs0kN6toaGQsJ01LtjI+la8VNSqmv8ABvXRDO6b6wTohvdN9YLBdW3kHME1Te5HMF146nRJuTD/ALibPc3rohvdN9YJr2903nCwXVN7kcwTVN7kcwTHU1DJh/3E2e5veub3Q5wmubyjnCwTVN7lvME1Te5HMFxjqahkw/7ibPc3sSt3XG3cLhftY1kbE3phT9SNkjrbBv1ci2VS4UXhG1KG0JJZKLwSrXiqERF2kAIiIAiIgPhdbadgG87gvzrm8o5worK9oNBUA7jC6/Hs2cSxnVN7kcwUeNH4KnEW9m2W6eRyo6lKaNdfQ3vWt5RzhfNe3um84WC6pvIOYL5qm9y3mCj46motsmH/AHE2e5vevb3TfWCa9vdN9YLBdU3uRzBNU3uRzBc46nRGTD/uJs9zete3um+sE6IZ3TfWCwXVjkHME1Y5BzBcY6nRGTD/ALibPc3rohndN9YLz3nUqGvxacscHACJpLSHDSbEwOFxxggj6l2tU3kHMFU8WYBO8AW6rd4wCu+DMcKtKFbaNkOkYaPV9arS6h6yza8EUXosfsombXgii9Fj9lFJKNLjF84nDld/Tfl2KDU5nE4crv6b8uxQap5rnV+aD0iwcwh9/wDShERRi6CIiAIiICZyN4Qp/OO91ItjWOZG8IU/nHe7etjVtJ82ef4RZ33JvCIilmeCIiAIiICJys7RqPMu+CxkrZcre0ajzJ+Cxoqtnb0NngxyYvh3hERQDXBERAEREAVTxns7/GPwCtiqeM9nf4x+AU2S5a9RmcJc2b2tynrDNrwRReix+yiZteCKL0WP2UVoYNLjF84nDld/Tfl2KDU5nE4crv6b8uxQap5rnV+aD0iwcwh9/wDShERRi6CIiAIiICZyN4Qp/OH3b1saxvI7t+n84fdvWyK1k+bPP8Is7TqTeERFMM8EREAREQERlb2jUcfWT8FjRWy5W9o1HF1k/BY0VWzt6GzwY5MXw7wiIoBrgiIgCIiAKp4z2d/jH4BWxVPGezv8Y/AKbJcteozOEubN7W5T1hm14IovRY/ZRM2vBFF6LH7KK0MGlxi+cXhyu/pvy7FBqx51aF8GOSvfbRrYYpIiCb2jYIi0jlvG4+KyriqJtKRVPRrAejpFiJoqi7VXeERFFLwIiIAiIgJjI7t+n86fdvWyLG8ju36fzh929bIraT5vvPP8Is78KbwiIpZngiIgCIiAiMre0ajj6yfgsaK2XK3tGo4usn4LGlWzt6GzwY5MXw7wiIoBrgiIgCIiAKp4z2d/jH4BWxU2um05XuG0Fxt4uL7lOkk/9KplsJXokBjdKrXYnuets2vBFF6LH7KL7m3YRhFECLf4SL72gj7iiszDJcRWdjIh2I0gfAB0TSEyU543j6cN7fSAFvC0cRKwmlqdMHYWuabPYdjmPGwtIK9XrN85GakVpNZQ6MNW0dU3Y2KpHcv5H8jvqPERHjwUip+S3su03SMTj42Lem9PnGY8i4da5kjoJ2Op5mGz4ZAWuB37L7xxrmVQ5isWjj0SBMQ5hn1wlqgREXyd4REQExkd2/T+cPsPWyLG8ju36fzh9h62RWsnzfeef4RZ2nZT9qERFMM8EREAREQERlb2jUeZPwWNFbNlZ2jUcXWXfBYyVWzt6GzwY5MXw7wiIoBrgiIgCIo7EsYbELNs5/JvA8r+y+2MV60aR5iYhy7FfFWifLj5jeICNmiPnPFvE3jKicnMDkrqqKkiHVTyBt7X0W/SkI5GtDnHwBdIl8r+N7nusABdxcdgAA+oWXo7M7mt6XM6MqwOiZW2aw2OojO9t++HjPENnLe4gwkhtoebWlPunY31rxJciakNJoaQQxMib82JjWN8lgDR9wRc6LuK8IiICAyuyHpMUjDKpnVM7FMw6M0ZPcPt4NxuPAsLyuyFrcJu6QGsphuqo22cwbuvM26O07728PEvSa+OaCLHaDvHFZfD4bXpRyEmWmo0q764LqL5L1oeTafE4n/NcLniPUnmK7QWzZUZjsOrC6SMOo5HXOlDbVl526ToXC31N0VnWJfw9YhD1VLPFPyi7qd/33B51DdJJoU0cLCaIiUiQ0XqWnqV5F+63NrjlNtMEsgG28bmVAP8oJP1WURVQYlALzU00Y5ZKeSMbLX2lo5RzrqWTelyoT4eEssvKa5Ni7y25Hdv0/nD7Dlsa83YVlq+nnjnETXGF+kWlxF9haRfi3nlV2Zn65aPmqP7xKZLw3Q2UcZu2JuHNTHCQrqIn7NbRZo3PrS22084PGLxkX8d1yQ58qImzoaho5QI3/dphSCoNHRROTmU9PiEWtpnFwabPa4aMjDxaTbm1wLjl511spct6TD7CoedMgEQsGnKWm9naNwANh2khAT6LLKnPxEHdbpZHN5XStjd6oa78Vx/L0z/AHN3/wCgftIDQMre0ajzJ+CxoqUxnPW6eCSFtKGa1paHmYv0QePR0BfnVJflLIdzWjnPxUOZguiKn0mjsW0YMm1/C146UomqpYkVVfjsx+kB4gB965qLDq6pB1MdTOBv1bJZRY8uiCuhJJ2lS1iYSwE5DFXronqWJ8gG8geMgLpTY5C36WkeRoP4mwXJh2aXF5/m0cjAeOXRg+6Qg/crHhn8POIyO68+GnbbadMyu8Wi0W+9dzZJqXqV0bCaM7m2Inn6FArcde/Y3rbfAeqP839l+8nMlqrEJdTSROlds0iNjGA/Se87GjYd+/iW55O/w7UcWi6slkqnB1yxvWYCO5IF3nx6Q8S03CMFgpIhDTRshjbuYwWHjJ3k+EqW1jWJRqGfjzMWYd9cVyqvy5NBRc22ZyHDLVFQRU1X0XW61Ds2iMHe69+rNjyAbb6OiL6OgIiIAiIgCIiAIiIAvhC+ogOjV4HTTdlgikubnTjY7by7QoaqzY4VIbuooP5Wav2CFZ0Q4ohS/kawb/c2/aT/ALi6nyF4P3h/28v6lf0QUMsxPNJ0vY6qwQydENaW9DySNfDKx5AIOnaxbfTFzYlg3rz5icdQah7akSa9z+uNkDhKZHd0Dtubhe1lDYtkhR1U8VTUQMklpyDFIbhwIIIvYgPAIuA64CAyHJD+HcyMEmJSuiLgCKeEt02nbsfI4OF7W2Ace9XWLMRhAFjFI7wmeS/3EBaEiChSY8zGDgAdCA24zLOSfCTprtU2anCY/m0UJ8oOk8P0yVbEQUI6lydpYhaOngj8mKNv4BSAaBu2L6iCiBERDkIiIAiIgCIiA//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26636" name="Picture 12" descr="http://www.barbython.fr/images/savoie-blason-moderne.gif"/>
          <p:cNvPicPr>
            <a:picLocks noChangeAspect="1" noChangeArrowheads="1"/>
          </p:cNvPicPr>
          <p:nvPr/>
        </p:nvPicPr>
        <p:blipFill>
          <a:blip r:embed="rId10" cstate="email"/>
          <a:srcRect/>
          <a:stretch>
            <a:fillRect/>
          </a:stretch>
        </p:blipFill>
        <p:spPr bwMode="auto">
          <a:xfrm>
            <a:off x="4355976" y="2564904"/>
            <a:ext cx="1800199" cy="2015159"/>
          </a:xfrm>
          <a:prstGeom prst="rect">
            <a:avLst/>
          </a:prstGeom>
          <a:noFill/>
        </p:spPr>
      </p:pic>
      <p:pic>
        <p:nvPicPr>
          <p:cNvPr id="14" name="Image 13" descr="belle-ile-en-mer-ng2011_001.png"/>
          <p:cNvPicPr>
            <a:picLocks noChangeAspect="1"/>
          </p:cNvPicPr>
          <p:nvPr/>
        </p:nvPicPr>
        <p:blipFill>
          <a:blip r:embed="rId11" cstate="email">
            <a:duotone>
              <a:prstClr val="black"/>
              <a:srgbClr val="FFFF00">
                <a:tint val="45000"/>
                <a:satMod val="400000"/>
              </a:srgbClr>
            </a:duotone>
          </a:blip>
          <a:stretch>
            <a:fillRect/>
          </a:stretch>
        </p:blipFill>
        <p:spPr>
          <a:xfrm>
            <a:off x="251520" y="3140968"/>
            <a:ext cx="3237257" cy="3237257"/>
          </a:xfrm>
          <a:prstGeom prst="rect">
            <a:avLst/>
          </a:prstGeom>
        </p:spPr>
      </p:pic>
      <p:pic>
        <p:nvPicPr>
          <p:cNvPr id="12" name="Image 11" descr="oie_718626mVJ70qx1.jpg"/>
          <p:cNvPicPr>
            <a:picLocks noChangeAspect="1"/>
          </p:cNvPicPr>
          <p:nvPr/>
        </p:nvPicPr>
        <p:blipFill>
          <a:blip r:embed="rId12" cstate="email"/>
          <a:stretch>
            <a:fillRect/>
          </a:stretch>
        </p:blipFill>
        <p:spPr>
          <a:xfrm>
            <a:off x="4498840" y="5074529"/>
            <a:ext cx="1298448" cy="1444752"/>
          </a:xfrm>
          <a:prstGeom prst="rect">
            <a:avLst/>
          </a:prstGeom>
        </p:spPr>
      </p:pic>
    </p:spTree>
  </p:cSld>
  <p:clrMapOvr>
    <a:masterClrMapping/>
  </p:clrMapOvr>
  <p:transition advTm="6000">
    <p:sndAc>
      <p:stSnd>
        <p:snd r:embed="rId2" name="Ecoute dans le vent.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age2.jpg"/>
          <p:cNvPicPr>
            <a:picLocks noChangeAspect="1"/>
          </p:cNvPicPr>
          <p:nvPr/>
        </p:nvPicPr>
        <p:blipFill>
          <a:blip r:embed="rId2" cstate="email"/>
          <a:stretch>
            <a:fillRect/>
          </a:stretch>
        </p:blipFill>
        <p:spPr>
          <a:xfrm>
            <a:off x="179512" y="5229201"/>
            <a:ext cx="8964488" cy="1628800"/>
          </a:xfrm>
          <a:prstGeom prst="rect">
            <a:avLst/>
          </a:prstGeom>
        </p:spPr>
      </p:pic>
      <p:pic>
        <p:nvPicPr>
          <p:cNvPr id="3" name="Image 2" descr="Image3.png"/>
          <p:cNvPicPr>
            <a:picLocks noChangeAspect="1"/>
          </p:cNvPicPr>
          <p:nvPr/>
        </p:nvPicPr>
        <p:blipFill>
          <a:blip r:embed="rId3" cstate="email"/>
          <a:stretch>
            <a:fillRect/>
          </a:stretch>
        </p:blipFill>
        <p:spPr>
          <a:xfrm>
            <a:off x="1" y="0"/>
            <a:ext cx="9066023" cy="4149080"/>
          </a:xfrm>
          <a:prstGeom prst="rect">
            <a:avLst/>
          </a:prstGeom>
        </p:spPr>
      </p:pic>
      <p:pic>
        <p:nvPicPr>
          <p:cNvPr id="4" name="Image 3" descr="yvoire4.png"/>
          <p:cNvPicPr>
            <a:picLocks noChangeAspect="1"/>
          </p:cNvPicPr>
          <p:nvPr/>
        </p:nvPicPr>
        <p:blipFill>
          <a:blip r:embed="rId4" cstate="email"/>
          <a:stretch>
            <a:fillRect/>
          </a:stretch>
        </p:blipFill>
        <p:spPr>
          <a:xfrm>
            <a:off x="0" y="2492896"/>
            <a:ext cx="9144000" cy="2736304"/>
          </a:xfrm>
          <a:prstGeom prst="rect">
            <a:avLst/>
          </a:prstGeom>
        </p:spPr>
      </p:pic>
      <p:pic>
        <p:nvPicPr>
          <p:cNvPr id="5" name="Image 4" descr="Image1.jpg"/>
          <p:cNvPicPr>
            <a:picLocks noChangeAspect="1"/>
          </p:cNvPicPr>
          <p:nvPr/>
        </p:nvPicPr>
        <p:blipFill>
          <a:blip r:embed="rId5" cstate="email"/>
          <a:stretch>
            <a:fillRect/>
          </a:stretch>
        </p:blipFill>
        <p:spPr>
          <a:xfrm>
            <a:off x="7308304" y="5145024"/>
            <a:ext cx="1835696" cy="1712976"/>
          </a:xfrm>
          <a:prstGeom prst="rect">
            <a:avLst/>
          </a:prstGeom>
        </p:spPr>
      </p:pic>
      <p:sp>
        <p:nvSpPr>
          <p:cNvPr id="6" name="Rectangle 5"/>
          <p:cNvSpPr/>
          <p:nvPr/>
        </p:nvSpPr>
        <p:spPr>
          <a:xfrm>
            <a:off x="0" y="5589240"/>
            <a:ext cx="7668344" cy="523220"/>
          </a:xfrm>
          <a:prstGeom prst="rect">
            <a:avLst/>
          </a:prstGeom>
        </p:spPr>
        <p:txBody>
          <a:bodyPr wrap="square">
            <a:spAutoFit/>
          </a:bodyPr>
          <a:lstStyle/>
          <a:p>
            <a:r>
              <a:rPr lang="fr-FR" sz="2800" b="1" dirty="0" smtClean="0">
                <a:solidFill>
                  <a:srgbClr val="FF0000"/>
                </a:solidFill>
              </a:rPr>
              <a:t>Bienvenue  à </a:t>
            </a:r>
            <a:r>
              <a:rPr lang="fr-FR" sz="2800" b="1" dirty="0" err="1" smtClean="0">
                <a:solidFill>
                  <a:srgbClr val="FF0000"/>
                </a:solidFill>
              </a:rPr>
              <a:t>Yvoire</a:t>
            </a:r>
            <a:r>
              <a:rPr lang="fr-FR" sz="2800" b="1" dirty="0" smtClean="0">
                <a:solidFill>
                  <a:srgbClr val="FF0000"/>
                </a:solidFill>
              </a:rPr>
              <a:t>, village médiéval depuis 1306</a:t>
            </a:r>
            <a:endParaRPr lang="fr-FR" sz="2800" b="1" dirty="0">
              <a:solidFill>
                <a:srgbClr val="FF0000"/>
              </a:solidFill>
            </a:endParaRPr>
          </a:p>
        </p:txBody>
      </p:sp>
      <p:pic>
        <p:nvPicPr>
          <p:cNvPr id="7" name="Image 6" descr="belle-ile-en-mer-ng2011_001.png"/>
          <p:cNvPicPr>
            <a:picLocks noChangeAspect="1"/>
          </p:cNvPicPr>
          <p:nvPr/>
        </p:nvPicPr>
        <p:blipFill>
          <a:blip r:embed="rId6" cstate="email">
            <a:duotone>
              <a:prstClr val="black"/>
              <a:srgbClr val="FF0000">
                <a:tint val="45000"/>
                <a:satMod val="400000"/>
              </a:srgbClr>
            </a:duotone>
          </a:blip>
          <a:stretch>
            <a:fillRect/>
          </a:stretch>
        </p:blipFill>
        <p:spPr>
          <a:xfrm>
            <a:off x="5652120" y="836712"/>
            <a:ext cx="3237257" cy="323725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rte_acces_yvoire.gif"/>
          <p:cNvPicPr>
            <a:picLocks noChangeAspect="1"/>
          </p:cNvPicPr>
          <p:nvPr/>
        </p:nvPicPr>
        <p:blipFill>
          <a:blip r:embed="rId2" cstate="email"/>
          <a:stretch>
            <a:fillRect/>
          </a:stretch>
        </p:blipFill>
        <p:spPr>
          <a:xfrm>
            <a:off x="1"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10420123646.jpg"/>
          <p:cNvPicPr>
            <a:picLocks noChangeAspect="1"/>
          </p:cNvPicPr>
          <p:nvPr/>
        </p:nvPicPr>
        <p:blipFill>
          <a:blip r:embed="rId2" cstate="email"/>
          <a:stretch>
            <a:fillRect/>
          </a:stretch>
        </p:blipFill>
        <p:spPr>
          <a:xfrm>
            <a:off x="0" y="0"/>
            <a:ext cx="4932040" cy="6858000"/>
          </a:xfrm>
          <a:prstGeom prst="rect">
            <a:avLst/>
          </a:prstGeom>
        </p:spPr>
      </p:pic>
      <p:pic>
        <p:nvPicPr>
          <p:cNvPr id="2" name="Image 1" descr="010420123624.jpg"/>
          <p:cNvPicPr>
            <a:picLocks noChangeAspect="1"/>
          </p:cNvPicPr>
          <p:nvPr/>
        </p:nvPicPr>
        <p:blipFill>
          <a:blip r:embed="rId3" cstate="email"/>
          <a:stretch>
            <a:fillRect/>
          </a:stretch>
        </p:blipFill>
        <p:spPr>
          <a:xfrm>
            <a:off x="4355976" y="0"/>
            <a:ext cx="4788024" cy="6858000"/>
          </a:xfrm>
          <a:prstGeom prst="rect">
            <a:avLst/>
          </a:prstGeom>
        </p:spPr>
      </p:pic>
      <p:pic>
        <p:nvPicPr>
          <p:cNvPr id="34818" name="Picture 2" descr="Blason de Yvoire"/>
          <p:cNvPicPr>
            <a:picLocks noChangeAspect="1" noChangeArrowheads="1"/>
          </p:cNvPicPr>
          <p:nvPr/>
        </p:nvPicPr>
        <p:blipFill>
          <a:blip r:embed="rId4" cstate="email"/>
          <a:srcRect/>
          <a:stretch>
            <a:fillRect/>
          </a:stretch>
        </p:blipFill>
        <p:spPr bwMode="auto">
          <a:xfrm rot="309999">
            <a:off x="6494876" y="2710149"/>
            <a:ext cx="667693" cy="101354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YVOIRE 74 FR nelly_00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2362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1042012362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2364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email">
            <a:lum bright="20000" contrast="1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2363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1.png"/>
          <p:cNvPicPr>
            <a:picLocks noChangeAspect="1"/>
          </p:cNvPicPr>
          <p:nvPr/>
        </p:nvPicPr>
        <p:blipFill>
          <a:blip r:embed="rId2" cstate="email"/>
          <a:stretch>
            <a:fillRect/>
          </a:stretch>
        </p:blipFill>
        <p:spPr>
          <a:xfrm>
            <a:off x="0" y="0"/>
            <a:ext cx="9143999" cy="685799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10420123640.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2364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0420123636.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ontsDeLaCaille_LucienFortunati.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420123648.jpg"/>
          <p:cNvPicPr>
            <a:picLocks noChangeAspect="1"/>
          </p:cNvPicPr>
          <p:nvPr/>
        </p:nvPicPr>
        <p:blipFill>
          <a:blip r:embed="rId2" cstate="email"/>
          <a:stretch>
            <a:fillRect/>
          </a:stretch>
        </p:blipFill>
        <p:spPr>
          <a:xfrm>
            <a:off x="0" y="0"/>
            <a:ext cx="9144000" cy="6858000"/>
          </a:xfrm>
          <a:prstGeom prst="rect">
            <a:avLst/>
          </a:prstGeom>
        </p:spPr>
      </p:pic>
      <p:pic>
        <p:nvPicPr>
          <p:cNvPr id="9222" name="Picture 6" descr="http://latapy.charles.free.fr/savoie-blason.gif"/>
          <p:cNvPicPr>
            <a:picLocks noChangeAspect="1" noChangeArrowheads="1"/>
          </p:cNvPicPr>
          <p:nvPr/>
        </p:nvPicPr>
        <p:blipFill>
          <a:blip r:embed="rId3" cstate="email">
            <a:lum bright="-30000" contrast="-40000"/>
          </a:blip>
          <a:srcRect/>
          <a:stretch>
            <a:fillRect/>
          </a:stretch>
        </p:blipFill>
        <p:spPr bwMode="auto">
          <a:xfrm>
            <a:off x="1355496" y="5898583"/>
            <a:ext cx="519400" cy="5760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2042012365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420123649.jpg"/>
          <p:cNvPicPr>
            <a:picLocks noChangeAspect="1"/>
          </p:cNvPicPr>
          <p:nvPr/>
        </p:nvPicPr>
        <p:blipFill>
          <a:blip r:embed="rId3" cstate="email"/>
          <a:stretch>
            <a:fillRect/>
          </a:stretch>
        </p:blipFill>
        <p:spPr>
          <a:xfrm>
            <a:off x="0" y="0"/>
            <a:ext cx="9144000" cy="6858000"/>
          </a:xfrm>
          <a:prstGeom prst="rect">
            <a:avLst/>
          </a:prstGeom>
        </p:spPr>
      </p:pic>
    </p:spTree>
  </p:cSld>
  <p:clrMapOvr>
    <a:masterClrMapping/>
  </p:clrMapOvr>
  <p:transition advTm="6000">
    <p:sndAc>
      <p:stSnd>
        <p:snd r:embed="rId2" name="Etoile des neiges.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420123653.jpg"/>
          <p:cNvPicPr>
            <a:picLocks noChangeAspect="1"/>
          </p:cNvPicPr>
          <p:nvPr/>
        </p:nvPicPr>
        <p:blipFill>
          <a:blip r:embed="rId2" cstate="email"/>
          <a:stretch>
            <a:fillRect/>
          </a:stretch>
        </p:blipFill>
        <p:spPr>
          <a:xfrm>
            <a:off x="4000500" y="0"/>
            <a:ext cx="5143500" cy="6858000"/>
          </a:xfrm>
          <a:prstGeom prst="rect">
            <a:avLst/>
          </a:prstGeom>
        </p:spPr>
      </p:pic>
      <p:sp>
        <p:nvSpPr>
          <p:cNvPr id="4" name="Rectangle 3"/>
          <p:cNvSpPr/>
          <p:nvPr/>
        </p:nvSpPr>
        <p:spPr>
          <a:xfrm>
            <a:off x="467544" y="3647959"/>
            <a:ext cx="3456384" cy="2585323"/>
          </a:xfrm>
          <a:prstGeom prst="rect">
            <a:avLst/>
          </a:prstGeom>
        </p:spPr>
        <p:txBody>
          <a:bodyPr wrap="square">
            <a:spAutoFit/>
          </a:bodyPr>
          <a:lstStyle/>
          <a:p>
            <a:r>
              <a:rPr lang="fr-FR" dirty="0" smtClean="0"/>
              <a:t>Il fait 194 mètres de long et surplombe le torrent à 142 m. Il a été construit sous la direction de l'ingénieur </a:t>
            </a:r>
            <a:r>
              <a:rPr lang="fr-FR" dirty="0" smtClean="0">
                <a:hlinkClick r:id="rId3" tooltip="Émile Fulrand Belin"/>
              </a:rPr>
              <a:t>Émile </a:t>
            </a:r>
            <a:r>
              <a:rPr lang="fr-FR" dirty="0" err="1" smtClean="0">
                <a:hlinkClick r:id="rId3" tooltip="Émile Fulrand Belin"/>
              </a:rPr>
              <a:t>Fulrand</a:t>
            </a:r>
            <a:r>
              <a:rPr lang="fr-FR" dirty="0" smtClean="0">
                <a:hlinkClick r:id="rId3" tooltip="Émile Fulrand Belin"/>
              </a:rPr>
              <a:t> Belin</a:t>
            </a:r>
            <a:r>
              <a:rPr lang="fr-FR" dirty="0" smtClean="0"/>
              <a:t> et fut inauguré le </a:t>
            </a:r>
            <a:r>
              <a:rPr lang="fr-FR" dirty="0" smtClean="0">
                <a:hlinkClick r:id="rId4" tooltip="11 juillet"/>
              </a:rPr>
              <a:t>11</a:t>
            </a:r>
            <a:r>
              <a:rPr lang="fr-FR" dirty="0" smtClean="0"/>
              <a:t> </a:t>
            </a:r>
            <a:r>
              <a:rPr lang="fr-FR" dirty="0" smtClean="0">
                <a:hlinkClick r:id="rId5" tooltip="Juillet 1839"/>
              </a:rPr>
              <a:t>juillet</a:t>
            </a:r>
            <a:r>
              <a:rPr lang="fr-FR" dirty="0" smtClean="0"/>
              <a:t> </a:t>
            </a:r>
            <a:r>
              <a:rPr lang="fr-FR" dirty="0" smtClean="0">
                <a:hlinkClick r:id="rId6" tooltip="1839"/>
              </a:rPr>
              <a:t>1839</a:t>
            </a:r>
            <a:r>
              <a:rPr lang="fr-FR" dirty="0" smtClean="0"/>
              <a:t>. Il est suspendu par deux groupes de douze câbles appuyés sur quatre tours crénelées. Le tablier est en madriers de bois.</a:t>
            </a:r>
            <a:endParaRPr lang="fr-FR" dirty="0"/>
          </a:p>
        </p:txBody>
      </p:sp>
      <p:sp>
        <p:nvSpPr>
          <p:cNvPr id="5" name="Rectangle 4"/>
          <p:cNvSpPr/>
          <p:nvPr/>
        </p:nvSpPr>
        <p:spPr>
          <a:xfrm>
            <a:off x="400100" y="692696"/>
            <a:ext cx="3600400" cy="2862322"/>
          </a:xfrm>
          <a:prstGeom prst="rect">
            <a:avLst/>
          </a:prstGeom>
        </p:spPr>
        <p:txBody>
          <a:bodyPr wrap="square">
            <a:spAutoFit/>
          </a:bodyPr>
          <a:lstStyle/>
          <a:p>
            <a:r>
              <a:rPr lang="fr-FR" dirty="0" smtClean="0"/>
              <a:t>Le premier pont fut appelé </a:t>
            </a:r>
            <a:r>
              <a:rPr lang="fr-FR" b="1" dirty="0" smtClean="0"/>
              <a:t>Charles-Albert</a:t>
            </a:r>
            <a:r>
              <a:rPr lang="fr-FR" dirty="0" smtClean="0"/>
              <a:t>, couramment appelé </a:t>
            </a:r>
            <a:r>
              <a:rPr lang="fr-FR" b="1" dirty="0" smtClean="0"/>
              <a:t>pont de la Caille </a:t>
            </a:r>
            <a:r>
              <a:rPr lang="fr-FR" dirty="0" smtClean="0"/>
              <a:t>car il fut commandé par le duc de Savoie Charles-Albert, roi de Sardaigne, de Chypre et de Jérusalem. Jusqu'à sa mise en service, le franchissement du torrent se faisait par un pont romain nommé Vieux Pont et dont on peut encore voir les vestiges.</a:t>
            </a:r>
            <a:endParaRPr lang="fr-FR"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le:Usses.JPG"/>
          <p:cNvPicPr>
            <a:picLocks noChangeAspect="1" noChangeArrowheads="1"/>
          </p:cNvPicPr>
          <p:nvPr/>
        </p:nvPicPr>
        <p:blipFill>
          <a:blip r:embed="rId2" cstate="email"/>
          <a:srcRect/>
          <a:stretch>
            <a:fillRect/>
          </a:stretch>
        </p:blipFill>
        <p:spPr bwMode="auto">
          <a:xfrm>
            <a:off x="4211960" y="0"/>
            <a:ext cx="4932040" cy="6858000"/>
          </a:xfrm>
          <a:prstGeom prst="rect">
            <a:avLst/>
          </a:prstGeom>
          <a:noFill/>
        </p:spPr>
      </p:pic>
      <p:sp>
        <p:nvSpPr>
          <p:cNvPr id="3" name="Rectangle 2"/>
          <p:cNvSpPr/>
          <p:nvPr/>
        </p:nvSpPr>
        <p:spPr>
          <a:xfrm>
            <a:off x="467544" y="1700808"/>
            <a:ext cx="3672408" cy="2031325"/>
          </a:xfrm>
          <a:prstGeom prst="rect">
            <a:avLst/>
          </a:prstGeom>
        </p:spPr>
        <p:txBody>
          <a:bodyPr wrap="square">
            <a:spAutoFit/>
          </a:bodyPr>
          <a:lstStyle/>
          <a:p>
            <a:r>
              <a:rPr lang="fr-FR" dirty="0" smtClean="0"/>
              <a:t>sur la RD 1201 (ex-</a:t>
            </a:r>
            <a:r>
              <a:rPr lang="fr-FR" dirty="0" smtClean="0">
                <a:hlinkClick r:id="rId3" tooltip="Route nationale 201"/>
              </a:rPr>
              <a:t>RN 201</a:t>
            </a:r>
            <a:r>
              <a:rPr lang="fr-FR" dirty="0" smtClean="0"/>
              <a:t>) entre </a:t>
            </a:r>
            <a:r>
              <a:rPr lang="fr-FR" dirty="0" smtClean="0">
                <a:hlinkClick r:id="rId4" tooltip="Cruseilles"/>
              </a:rPr>
              <a:t>Cruseilles</a:t>
            </a:r>
            <a:r>
              <a:rPr lang="fr-FR" dirty="0" smtClean="0"/>
              <a:t> au nord et </a:t>
            </a:r>
            <a:r>
              <a:rPr lang="fr-FR" dirty="0" err="1" smtClean="0">
                <a:hlinkClick r:id="rId5" tooltip="Allonzier-la-Caille"/>
              </a:rPr>
              <a:t>Allonzier</a:t>
            </a:r>
            <a:r>
              <a:rPr lang="fr-FR" dirty="0" smtClean="0">
                <a:hlinkClick r:id="rId5" tooltip="Allonzier-la-Caille"/>
              </a:rPr>
              <a:t>-la-Caille</a:t>
            </a:r>
            <a:r>
              <a:rPr lang="fr-FR" dirty="0" smtClean="0"/>
              <a:t> au sud, et surplombent de 150 mètres la rivière </a:t>
            </a:r>
            <a:r>
              <a:rPr lang="fr-FR" dirty="0" smtClean="0">
                <a:hlinkClick r:id="rId6" tooltip="Les Usses"/>
              </a:rPr>
              <a:t>Les </a:t>
            </a:r>
            <a:r>
              <a:rPr lang="fr-FR" dirty="0" err="1" smtClean="0">
                <a:hlinkClick r:id="rId6" tooltip="Les Usses"/>
              </a:rPr>
              <a:t>Usses</a:t>
            </a:r>
            <a:r>
              <a:rPr lang="fr-FR" dirty="0" smtClean="0"/>
              <a:t>. Au fond de la gorge, les bains de la Caille, connus des Romains, sont aujourd'hui désaffectés, mais la source jaillit toujours.</a:t>
            </a:r>
            <a:endParaRPr lang="fr-FR"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42012365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42012365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6.pn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lum bright="2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srcRect/>
          <a:stretch>
            <a:fillRect/>
          </a:stretch>
        </p:blipFill>
        <p:spPr bwMode="auto">
          <a:xfrm>
            <a:off x="1" y="0"/>
            <a:ext cx="9144000" cy="6857999"/>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528" y="5445224"/>
            <a:ext cx="8820472" cy="1477328"/>
          </a:xfrm>
          <a:prstGeom prst="rect">
            <a:avLst/>
          </a:prstGeom>
        </p:spPr>
        <p:txBody>
          <a:bodyPr wrap="square">
            <a:spAutoFit/>
          </a:bodyPr>
          <a:lstStyle/>
          <a:p>
            <a:r>
              <a:rPr lang="fr-FR" dirty="0" smtClean="0"/>
              <a:t>Le second pont, appelé couramment pont Neuf, a été construit entre </a:t>
            </a:r>
            <a:r>
              <a:rPr lang="fr-FR" dirty="0" smtClean="0">
                <a:hlinkClick r:id="rId2" tooltip="1924"/>
              </a:rPr>
              <a:t>1924</a:t>
            </a:r>
            <a:r>
              <a:rPr lang="fr-FR" dirty="0" smtClean="0"/>
              <a:t> et </a:t>
            </a:r>
            <a:r>
              <a:rPr lang="fr-FR" dirty="0" smtClean="0">
                <a:hlinkClick r:id="rId3" tooltip="1928"/>
              </a:rPr>
              <a:t>1928</a:t>
            </a:r>
            <a:r>
              <a:rPr lang="fr-FR" dirty="0" smtClean="0"/>
              <a:t> sous la direction de l'ingénieur </a:t>
            </a:r>
            <a:r>
              <a:rPr lang="fr-FR" dirty="0" smtClean="0">
                <a:hlinkClick r:id="rId4" tooltip="Albert Caquot"/>
              </a:rPr>
              <a:t>Albert Caquot</a:t>
            </a:r>
            <a:r>
              <a:rPr lang="fr-FR" dirty="0" smtClean="0"/>
              <a:t>. Son tablier est supporté par un arc de béton non armé, ce fut à l'époque une des plus grandes voûtes au monde ainsi construite. Il était initialement prévu pour accueillir une ligne ferroviaire entre </a:t>
            </a:r>
            <a:r>
              <a:rPr lang="fr-FR" dirty="0" smtClean="0">
                <a:hlinkClick r:id="rId5" tooltip="Annecy"/>
              </a:rPr>
              <a:t>Annecy</a:t>
            </a:r>
            <a:r>
              <a:rPr lang="fr-FR" dirty="0" smtClean="0"/>
              <a:t> et </a:t>
            </a:r>
            <a:r>
              <a:rPr lang="fr-FR" dirty="0" smtClean="0">
                <a:hlinkClick r:id="rId6" tooltip="Saint-Julien-en-Genevois"/>
              </a:rPr>
              <a:t>Saint-Julien-en-Genevois</a:t>
            </a:r>
            <a:r>
              <a:rPr lang="fr-FR" dirty="0" smtClean="0"/>
              <a:t>, mais le projet fut abandonné et l'ouvrage fut ouvert à la circulation routière.</a:t>
            </a:r>
            <a:endParaRPr lang="fr-FR" dirty="0"/>
          </a:p>
        </p:txBody>
      </p:sp>
      <p:pic>
        <p:nvPicPr>
          <p:cNvPr id="4" name="Image 3" descr="Image3.png"/>
          <p:cNvPicPr>
            <a:picLocks noChangeAspect="1"/>
          </p:cNvPicPr>
          <p:nvPr/>
        </p:nvPicPr>
        <p:blipFill>
          <a:blip r:embed="rId7" cstate="email"/>
          <a:stretch>
            <a:fillRect/>
          </a:stretch>
        </p:blipFill>
        <p:spPr>
          <a:xfrm>
            <a:off x="0" y="0"/>
            <a:ext cx="9144000" cy="538067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Thonon les bains.jpg"/>
          <p:cNvPicPr>
            <a:picLocks noChangeAspect="1"/>
          </p:cNvPicPr>
          <p:nvPr/>
        </p:nvPicPr>
        <p:blipFill>
          <a:blip r:embed="rId2" cstate="email"/>
          <a:stretch>
            <a:fillRect/>
          </a:stretch>
        </p:blipFill>
        <p:spPr>
          <a:xfrm>
            <a:off x="0" y="0"/>
            <a:ext cx="9144000" cy="6858000"/>
          </a:xfrm>
          <a:prstGeom prst="rect">
            <a:avLst/>
          </a:prstGeom>
        </p:spPr>
      </p:pic>
      <p:pic>
        <p:nvPicPr>
          <p:cNvPr id="40962" name="Picture 2" descr="Blason de Thonon-les-Bains"/>
          <p:cNvPicPr>
            <a:picLocks noChangeAspect="1" noChangeArrowheads="1"/>
          </p:cNvPicPr>
          <p:nvPr/>
        </p:nvPicPr>
        <p:blipFill>
          <a:blip r:embed="rId3" cstate="email"/>
          <a:srcRect/>
          <a:stretch>
            <a:fillRect/>
          </a:stretch>
        </p:blipFill>
        <p:spPr bwMode="auto">
          <a:xfrm>
            <a:off x="539552" y="692696"/>
            <a:ext cx="619125" cy="685800"/>
          </a:xfrm>
          <a:prstGeom prst="rect">
            <a:avLst/>
          </a:prstGeom>
          <a:noFill/>
        </p:spPr>
      </p:pic>
      <p:sp>
        <p:nvSpPr>
          <p:cNvPr id="6" name="Rectangle 5"/>
          <p:cNvSpPr/>
          <p:nvPr/>
        </p:nvSpPr>
        <p:spPr>
          <a:xfrm>
            <a:off x="1437847" y="476672"/>
            <a:ext cx="6406882"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fr-FR"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THONON –LES- BAINS</a:t>
            </a:r>
            <a:endParaRPr lang="fr-FR"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uniculaire_thonon.jpg"/>
          <p:cNvPicPr>
            <a:picLocks noChangeAspect="1"/>
          </p:cNvPicPr>
          <p:nvPr/>
        </p:nvPicPr>
        <p:blipFill>
          <a:blip r:embed="rId2" cstate="email">
            <a:lum bright="20000" contrast="20000"/>
            <a:extLst>
              <a:ext uri="{BEBA8EAE-BF5A-486C-A8C5-ECC9F3942E4B}">
                <a14:imgProps xmlns:a14="http://schemas.microsoft.com/office/drawing/2010/main">
                  <a14:imgLayer r:embed="rId3">
                    <a14:imgEffect>
                      <a14:colorTemperature colorTemp="8800"/>
                    </a14:imgEffect>
                  </a14:imgLayer>
                </a14:imgProps>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uniculaire.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10320123619.jpg"/>
          <p:cNvPicPr>
            <a:picLocks noChangeAspect="1"/>
          </p:cNvPicPr>
          <p:nvPr/>
        </p:nvPicPr>
        <p:blipFill>
          <a:blip r:embed="rId2" cstate="email">
            <a:lum bright="10000"/>
          </a:blip>
          <a:stretch>
            <a:fillRect/>
          </a:stretch>
        </p:blipFill>
        <p:spPr>
          <a:xfrm>
            <a:off x="0" y="0"/>
            <a:ext cx="9144000" cy="6858000"/>
          </a:xfrm>
          <a:prstGeom prst="rect">
            <a:avLst/>
          </a:prstGeom>
        </p:spPr>
      </p:pic>
      <p:pic>
        <p:nvPicPr>
          <p:cNvPr id="46082" name="Picture 2" descr="Logo"/>
          <p:cNvPicPr>
            <a:picLocks noChangeAspect="1" noChangeArrowheads="1"/>
          </p:cNvPicPr>
          <p:nvPr/>
        </p:nvPicPr>
        <p:blipFill>
          <a:blip r:embed="rId3" cstate="email">
            <a:duotone>
              <a:prstClr val="black"/>
              <a:srgbClr val="D9C3A5">
                <a:tint val="50000"/>
                <a:satMod val="180000"/>
              </a:srgbClr>
            </a:duotone>
            <a:lum contrast="-40000"/>
          </a:blip>
          <a:srcRect/>
          <a:stretch>
            <a:fillRect/>
          </a:stretch>
        </p:blipFill>
        <p:spPr bwMode="auto">
          <a:xfrm rot="198041">
            <a:off x="1043608" y="4293096"/>
            <a:ext cx="1047750" cy="752476"/>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31032012362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jpg"/>
          <p:cNvPicPr>
            <a:picLocks noChangeAspect="1"/>
          </p:cNvPicPr>
          <p:nvPr/>
        </p:nvPicPr>
        <p:blipFill>
          <a:blip r:embed="rId2" cstate="email"/>
          <a:stretch>
            <a:fillRect/>
          </a:stretch>
        </p:blipFill>
        <p:spPr>
          <a:xfrm>
            <a:off x="0" y="0"/>
            <a:ext cx="9144000" cy="6858000"/>
          </a:xfrm>
          <a:prstGeom prst="rect">
            <a:avLst/>
          </a:prstGeom>
        </p:spPr>
      </p:pic>
      <p:sp>
        <p:nvSpPr>
          <p:cNvPr id="4" name="ZoneTexte 3"/>
          <p:cNvSpPr txBox="1"/>
          <p:nvPr/>
        </p:nvSpPr>
        <p:spPr>
          <a:xfrm>
            <a:off x="1547664" y="6309320"/>
            <a:ext cx="2664296" cy="369332"/>
          </a:xfrm>
          <a:prstGeom prst="rect">
            <a:avLst/>
          </a:prstGeom>
          <a:noFill/>
        </p:spPr>
        <p:txBody>
          <a:bodyPr wrap="square" rtlCol="0">
            <a:spAutoFit/>
          </a:bodyPr>
          <a:lstStyle/>
          <a:p>
            <a:r>
              <a:rPr lang="fr-FR" dirty="0" smtClean="0"/>
              <a:t>Baraques de pécheurs</a:t>
            </a:r>
            <a:endParaRPr lang="fr-FR"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File:Thonon-les-Bains - village des pecheurs 2.JPG"/>
          <p:cNvPicPr>
            <a:picLocks noChangeAspect="1" noChangeArrowheads="1"/>
          </p:cNvPicPr>
          <p:nvPr/>
        </p:nvPicPr>
        <p:blipFill>
          <a:blip r:embed="rId2" cstate="email">
            <a:lum bright="10000"/>
          </a:blip>
          <a:srcRect/>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http://upload.wikimedia.org/wikipedia/commons/0/0e/Sal%C3%A8ve.jpg"/>
          <p:cNvPicPr>
            <a:picLocks noChangeAspect="1" noChangeArrowheads="1"/>
          </p:cNvPicPr>
          <p:nvPr/>
        </p:nvPicPr>
        <p:blipFill>
          <a:blip r:embed="rId2" cstate="email"/>
          <a:srcRect/>
          <a:stretch>
            <a:fillRect/>
          </a:stretch>
        </p:blipFill>
        <p:spPr bwMode="auto">
          <a:xfrm>
            <a:off x="0" y="2132856"/>
            <a:ext cx="9144000" cy="2736304"/>
          </a:xfrm>
          <a:prstGeom prst="rect">
            <a:avLst/>
          </a:prstGeom>
          <a:noFill/>
        </p:spPr>
      </p:pic>
      <p:pic>
        <p:nvPicPr>
          <p:cNvPr id="3" name="Image 2" descr="images.jpg"/>
          <p:cNvPicPr>
            <a:picLocks noChangeAspect="1"/>
          </p:cNvPicPr>
          <p:nvPr/>
        </p:nvPicPr>
        <p:blipFill>
          <a:blip r:embed="rId3" cstate="email"/>
          <a:stretch>
            <a:fillRect/>
          </a:stretch>
        </p:blipFill>
        <p:spPr>
          <a:xfrm>
            <a:off x="0" y="4653136"/>
            <a:ext cx="9144000" cy="2204864"/>
          </a:xfrm>
          <a:prstGeom prst="rect">
            <a:avLst/>
          </a:prstGeom>
        </p:spPr>
      </p:pic>
      <p:pic>
        <p:nvPicPr>
          <p:cNvPr id="4" name="Image 3" descr="Genève_vue_du_Salève.jpg"/>
          <p:cNvPicPr>
            <a:picLocks noChangeAspect="1"/>
          </p:cNvPicPr>
          <p:nvPr/>
        </p:nvPicPr>
        <p:blipFill>
          <a:blip r:embed="rId4" cstate="email"/>
          <a:stretch>
            <a:fillRect/>
          </a:stretch>
        </p:blipFill>
        <p:spPr>
          <a:xfrm>
            <a:off x="0" y="0"/>
            <a:ext cx="9144000" cy="2348880"/>
          </a:xfrm>
          <a:prstGeom prst="rect">
            <a:avLst/>
          </a:prstGeom>
        </p:spPr>
      </p:pic>
      <p:sp>
        <p:nvSpPr>
          <p:cNvPr id="5" name="ZoneTexte 4"/>
          <p:cNvSpPr txBox="1"/>
          <p:nvPr/>
        </p:nvSpPr>
        <p:spPr>
          <a:xfrm>
            <a:off x="2987824" y="188640"/>
            <a:ext cx="3456384" cy="369332"/>
          </a:xfrm>
          <a:prstGeom prst="rect">
            <a:avLst/>
          </a:prstGeom>
          <a:noFill/>
        </p:spPr>
        <p:txBody>
          <a:bodyPr wrap="square" rtlCol="0">
            <a:spAutoFit/>
          </a:bodyPr>
          <a:lstStyle/>
          <a:p>
            <a:r>
              <a:rPr lang="fr-FR" dirty="0" smtClean="0"/>
              <a:t>vue du Salève, coté nord Genève</a:t>
            </a:r>
            <a:endParaRPr lang="fr-FR" dirty="0"/>
          </a:p>
        </p:txBody>
      </p:sp>
      <p:sp>
        <p:nvSpPr>
          <p:cNvPr id="6" name="ZoneTexte 5"/>
          <p:cNvSpPr txBox="1"/>
          <p:nvPr/>
        </p:nvSpPr>
        <p:spPr>
          <a:xfrm>
            <a:off x="3059832" y="2492896"/>
            <a:ext cx="3024336" cy="369332"/>
          </a:xfrm>
          <a:prstGeom prst="rect">
            <a:avLst/>
          </a:prstGeom>
          <a:noFill/>
        </p:spPr>
        <p:txBody>
          <a:bodyPr wrap="square" rtlCol="0">
            <a:spAutoFit/>
          </a:bodyPr>
          <a:lstStyle/>
          <a:p>
            <a:r>
              <a:rPr lang="fr-FR" dirty="0" smtClean="0"/>
              <a:t>Vue panoramique du Salève</a:t>
            </a:r>
            <a:endParaRPr lang="fr-FR" dirty="0"/>
          </a:p>
        </p:txBody>
      </p:sp>
      <p:sp>
        <p:nvSpPr>
          <p:cNvPr id="7" name="ZoneTexte 6"/>
          <p:cNvSpPr txBox="1"/>
          <p:nvPr/>
        </p:nvSpPr>
        <p:spPr>
          <a:xfrm>
            <a:off x="2483768" y="4869160"/>
            <a:ext cx="4248472" cy="369332"/>
          </a:xfrm>
          <a:prstGeom prst="rect">
            <a:avLst/>
          </a:prstGeom>
          <a:noFill/>
        </p:spPr>
        <p:txBody>
          <a:bodyPr wrap="square" rtlCol="0">
            <a:spAutoFit/>
          </a:bodyPr>
          <a:lstStyle/>
          <a:p>
            <a:r>
              <a:rPr lang="fr-FR" dirty="0" smtClean="0"/>
              <a:t>Vue  du Salève ,coté sud  le mont blanc</a:t>
            </a:r>
            <a:endParaRPr lang="fr-FR"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5.pn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1"/>
          <p:cNvPicPr>
            <a:picLocks noChangeAspect="1" noChangeArrowheads="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1196752"/>
            <a:ext cx="4049185" cy="923330"/>
          </a:xfrm>
          <a:prstGeom prst="rect">
            <a:avLst/>
          </a:prstGeom>
        </p:spPr>
        <p:style>
          <a:lnRef idx="1">
            <a:schemeClr val="accent6"/>
          </a:lnRef>
          <a:fillRef idx="3">
            <a:schemeClr val="accent6"/>
          </a:fillRef>
          <a:effectRef idx="2">
            <a:schemeClr val="accent6"/>
          </a:effectRef>
          <a:fontRef idx="minor">
            <a:schemeClr val="lt1"/>
          </a:fontRef>
        </p:style>
        <p:txBody>
          <a:bodyPr wrap="none" lIns="91440" tIns="45720" rIns="91440" bIns="45720">
            <a:spAutoFit/>
          </a:bodyPr>
          <a:lstStyle/>
          <a:p>
            <a:pPr algn="ctr"/>
            <a:r>
              <a:rPr lang="fr-FR"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Bientôt…!!!</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4" name="Image 3" descr="oie_718626mVJ70qx1.jpg"/>
          <p:cNvPicPr>
            <a:picLocks noChangeAspect="1"/>
          </p:cNvPicPr>
          <p:nvPr/>
        </p:nvPicPr>
        <p:blipFill>
          <a:blip r:embed="rId2" cstate="email"/>
          <a:stretch>
            <a:fillRect/>
          </a:stretch>
        </p:blipFill>
        <p:spPr>
          <a:xfrm>
            <a:off x="6660232" y="4293096"/>
            <a:ext cx="1298448" cy="144475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que">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454</TotalTime>
  <Words>293</Words>
  <Application>Microsoft Office PowerPoint</Application>
  <PresentationFormat>Affichage à l'écran (4:3)</PresentationFormat>
  <Paragraphs>11</Paragraphs>
  <Slides>38</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38</vt:i4>
      </vt:variant>
    </vt:vector>
  </HeadingPairs>
  <TitlesOfParts>
    <vt:vector size="41" baseType="lpstr">
      <vt:lpstr>Arial</vt:lpstr>
      <vt:lpstr>Garamond</vt:lpstr>
      <vt:lpstr>Organique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8</cp:revision>
  <dcterms:created xsi:type="dcterms:W3CDTF">2014-02-08T23:05:22Z</dcterms:created>
  <dcterms:modified xsi:type="dcterms:W3CDTF">2024-12-21T09:33:15Z</dcterms:modified>
</cp:coreProperties>
</file>