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57" r:id="rId3"/>
    <p:sldId id="286" r:id="rId4"/>
    <p:sldId id="273" r:id="rId5"/>
    <p:sldId id="275" r:id="rId6"/>
    <p:sldId id="276" r:id="rId7"/>
    <p:sldId id="279" r:id="rId8"/>
    <p:sldId id="258" r:id="rId9"/>
    <p:sldId id="266" r:id="rId10"/>
    <p:sldId id="265" r:id="rId11"/>
    <p:sldId id="261" r:id="rId12"/>
    <p:sldId id="259" r:id="rId13"/>
    <p:sldId id="263" r:id="rId14"/>
    <p:sldId id="260" r:id="rId15"/>
    <p:sldId id="262" r:id="rId16"/>
    <p:sldId id="272" r:id="rId17"/>
    <p:sldId id="292" r:id="rId18"/>
    <p:sldId id="264" r:id="rId19"/>
    <p:sldId id="268" r:id="rId20"/>
    <p:sldId id="293" r:id="rId21"/>
    <p:sldId id="291" r:id="rId22"/>
    <p:sldId id="288" r:id="rId23"/>
    <p:sldId id="284" r:id="rId24"/>
    <p:sldId id="283" r:id="rId25"/>
    <p:sldId id="287" r:id="rId26"/>
    <p:sldId id="298" r:id="rId27"/>
    <p:sldId id="297" r:id="rId28"/>
    <p:sldId id="270" r:id="rId29"/>
    <p:sldId id="282" r:id="rId30"/>
    <p:sldId id="296" r:id="rId31"/>
    <p:sldId id="295" r:id="rId32"/>
    <p:sldId id="299" r:id="rId33"/>
    <p:sldId id="294" r:id="rId34"/>
    <p:sldId id="285" r:id="rId35"/>
    <p:sldId id="269" r:id="rId36"/>
    <p:sldId id="271" r:id="rId37"/>
    <p:sldId id="280" r:id="rId38"/>
    <p:sldId id="302" r:id="rId39"/>
    <p:sldId id="304" r:id="rId40"/>
    <p:sldId id="303" r:id="rId41"/>
    <p:sldId id="281" r:id="rId42"/>
    <p:sldId id="301" r:id="rId43"/>
    <p:sldId id="289"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3036488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3601061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1160287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1725947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8" name="Footer Placeholder 7"/>
          <p:cNvSpPr>
            <a:spLocks noGrp="1"/>
          </p:cNvSpPr>
          <p:nvPr>
            <p:ph type="ftr" sz="quarter" idx="11"/>
          </p:nvPr>
        </p:nvSpPr>
        <p:spPr/>
        <p:txBody>
          <a:bodyPr/>
          <a:lstStyle/>
          <a:p>
            <a:endParaRPr lang="fr-FR"/>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1110740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4" name="Footer Placeholder 3"/>
          <p:cNvSpPr>
            <a:spLocks noGrp="1"/>
          </p:cNvSpPr>
          <p:nvPr>
            <p:ph type="ftr" sz="quarter" idx="11"/>
          </p:nvPr>
        </p:nvSpPr>
        <p:spPr/>
        <p:txBody>
          <a:bodyPr/>
          <a:lstStyle/>
          <a:p>
            <a:endParaRPr lang="fr-FR"/>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790253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3710452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4146750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475008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212245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5887FD4-4B01-4364-864B-2319C9BEE206}" type="slidenum">
              <a:rPr lang="fr-FR" smtClean="0"/>
              <a:pPr/>
              <a:t>‹N°›</a:t>
            </a:fld>
            <a:endParaRPr lang="fr-F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517654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2968266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5887FD4-4B01-4364-864B-2319C9BEE206}" type="slidenum">
              <a:rPr lang="fr-FR" smtClean="0"/>
              <a:pPr/>
              <a:t>‹N°›</a:t>
            </a:fld>
            <a:endParaRPr lang="fr-F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171458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32574229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4291203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32B128C-CF27-4DF6-9AFE-AF9282C7A932}"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5887FD4-4B01-4364-864B-2319C9BEE206}" type="slidenum">
              <a:rPr lang="fr-FR" smtClean="0"/>
              <a:pPr/>
              <a:t>‹N°›</a:t>
            </a:fld>
            <a:endParaRPr lang="fr-FR"/>
          </a:p>
        </p:txBody>
      </p:sp>
    </p:spTree>
    <p:extLst>
      <p:ext uri="{BB962C8B-B14F-4D97-AF65-F5344CB8AC3E}">
        <p14:creationId xmlns:p14="http://schemas.microsoft.com/office/powerpoint/2010/main" val="1209369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632B128C-CF27-4DF6-9AFE-AF9282C7A932}" type="datetimeFigureOut">
              <a:rPr lang="fr-FR" smtClean="0"/>
              <a:pPr/>
              <a:t>21/12/2024</a:t>
            </a:fld>
            <a:endParaRPr lang="fr-FR"/>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65887FD4-4B01-4364-864B-2319C9BEE206}" type="slidenum">
              <a:rPr lang="fr-FR" smtClean="0"/>
              <a:pPr/>
              <a:t>‹N°›</a:t>
            </a:fld>
            <a:endParaRPr lang="fr-FR"/>
          </a:p>
        </p:txBody>
      </p:sp>
    </p:spTree>
    <p:extLst>
      <p:ext uri="{BB962C8B-B14F-4D97-AF65-F5344CB8AC3E}">
        <p14:creationId xmlns:p14="http://schemas.microsoft.com/office/powerpoint/2010/main" val="5626489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C3%A9partement_fran%C3%A7ais" TargetMode="External"/><Relationship Id="rId3" Type="http://schemas.openxmlformats.org/officeDocument/2006/relationships/image" Target="../media/image5.jpeg"/><Relationship Id="rId7" Type="http://schemas.openxmlformats.org/officeDocument/2006/relationships/hyperlink" Target="https://fr.wikipedia.org/wiki/Pr%C3%A9alpes_(France)" TargetMode="External"/><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hyperlink" Target="https://fr.wikipedia.org/wiki/Montagne" TargetMode="External"/><Relationship Id="rId11" Type="http://schemas.openxmlformats.org/officeDocument/2006/relationships/hyperlink" Target="https://fr.wikipedia.org/wiki/Gen%C3%A8ve" TargetMode="External"/><Relationship Id="rId5" Type="http://schemas.openxmlformats.org/officeDocument/2006/relationships/image" Target="../media/image7.png"/><Relationship Id="rId10" Type="http://schemas.openxmlformats.org/officeDocument/2006/relationships/hyperlink" Target="https://fr.wikipedia.org/wiki/France" TargetMode="External"/><Relationship Id="rId4" Type="http://schemas.openxmlformats.org/officeDocument/2006/relationships/image" Target="../media/image6.png"/><Relationship Id="rId9" Type="http://schemas.openxmlformats.org/officeDocument/2006/relationships/hyperlink" Target="https://fr.wikipedia.org/wiki/Haute-Savoi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google.fr/url?url=http://www.lobservatoire.fr/&amp;rct=j&amp;frm=1&amp;q=&amp;esrc=s&amp;sa=U&amp;ei=wj0XVKT7HYfbas7vgZAB&amp;ved=0CB4Q9QEwBA&amp;usg=AFQjCNGFBY42Yg5iU1tVoHAI_VvlAnGePg" TargetMode="External"/><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Rectangle 5"/>
          <p:cNvSpPr/>
          <p:nvPr/>
        </p:nvSpPr>
        <p:spPr>
          <a:xfrm>
            <a:off x="2046551" y="3717032"/>
            <a:ext cx="5078891" cy="2308324"/>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7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LE  SALÈVE</a:t>
            </a:r>
          </a:p>
          <a:p>
            <a:pPr algn="ctr"/>
            <a:r>
              <a:rPr lang="fr-FR" sz="7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AUTREMENT</a:t>
            </a:r>
            <a:endParaRPr lang="fr-FR" sz="7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8" name="Image 7"/>
          <p:cNvPicPr>
            <a:picLocks noChangeAspect="1"/>
          </p:cNvPicPr>
          <p:nvPr/>
        </p:nvPicPr>
        <p:blipFill>
          <a:blip r:embed="rId4" cstate="email">
            <a:duotone>
              <a:prstClr val="black"/>
              <a:schemeClr val="accent2">
                <a:tint val="45000"/>
                <a:satMod val="400000"/>
              </a:schemeClr>
            </a:duotone>
            <a:extLst>
              <a:ext uri="{BEBA8EAE-BF5A-486C-A8C5-ECC9F3942E4B}">
                <a14:imgProps xmlns:a14="http://schemas.microsoft.com/office/drawing/2010/main">
                  <a14:imgLayer r:embed="rId5">
                    <a14:imgEffect>
                      <a14:artisticGlowEdges/>
                    </a14:imgEffect>
                    <a14:imgEffect>
                      <a14:colorTemperature colorTemp="11200"/>
                    </a14:imgEffect>
                  </a14:imgLayer>
                </a14:imgProps>
              </a:ext>
              <a:ext uri="{28A0092B-C50C-407E-A947-70E740481C1C}">
                <a14:useLocalDpi xmlns:a14="http://schemas.microsoft.com/office/drawing/2010/main"/>
              </a:ext>
            </a:extLst>
          </a:blip>
          <a:stretch>
            <a:fillRect/>
          </a:stretch>
        </p:blipFill>
        <p:spPr>
          <a:xfrm>
            <a:off x="251520" y="764704"/>
            <a:ext cx="3237257" cy="3237257"/>
          </a:xfrm>
          <a:prstGeom prst="rect">
            <a:avLst/>
          </a:prstGeom>
        </p:spPr>
      </p:pic>
      <p:pic>
        <p:nvPicPr>
          <p:cNvPr id="7" name="Image 6" descr="oie_718626mVJ70qx1.jpg"/>
          <p:cNvPicPr>
            <a:picLocks noChangeAspect="1"/>
          </p:cNvPicPr>
          <p:nvPr/>
        </p:nvPicPr>
        <p:blipFill>
          <a:blip r:embed="rId6" cstate="print"/>
          <a:stretch>
            <a:fillRect/>
          </a:stretch>
        </p:blipFill>
        <p:spPr>
          <a:xfrm>
            <a:off x="3995936" y="759998"/>
            <a:ext cx="1368152" cy="1319148"/>
          </a:xfrm>
          <a:prstGeom prst="rect">
            <a:avLst/>
          </a:prstGeom>
        </p:spPr>
      </p:pic>
    </p:spTree>
    <p:extLst>
      <p:ext uri="{BB962C8B-B14F-4D97-AF65-F5344CB8AC3E}">
        <p14:creationId xmlns:p14="http://schemas.microsoft.com/office/powerpoint/2010/main" val="2692647250"/>
      </p:ext>
    </p:extLst>
  </p:cSld>
  <p:clrMapOvr>
    <a:masterClrMapping/>
  </p:clrMapOvr>
  <p:transition advTm="6000">
    <p:sndAc>
      <p:stSnd loop="1">
        <p:snd r:embed="rId2" name="Karaoké Français - Francis Cabrel - La dame de Haute-Savoi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5" name="Picture 9" descr="http://www.m-tieche.net/img/localisation/region.gif"/>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5345832" y="3814996"/>
            <a:ext cx="3456384" cy="296056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ttps://encrypted-tbn2.gstatic.com/images?q=tbn:ANd9GcTovELcu2FqXG9VaRkKTFyLmSvHGT_9hm9t91pieO-qnnKRSpXI"/>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855" y="5517232"/>
            <a:ext cx="2543175" cy="1303130"/>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Téléphérique du Saleve"/>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95536" y="476672"/>
            <a:ext cx="3143250" cy="11049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6" y="2780928"/>
            <a:ext cx="4572000" cy="3139321"/>
          </a:xfrm>
          <a:prstGeom prst="rect">
            <a:avLst/>
          </a:prstGeom>
        </p:spPr>
        <p:txBody>
          <a:bodyPr>
            <a:spAutoFit/>
          </a:bodyPr>
          <a:lstStyle/>
          <a:p>
            <a:r>
              <a:rPr lang="fr-FR" dirty="0" smtClean="0">
                <a:effectLst/>
              </a:rPr>
              <a:t>du haut du Salève, profiter d’un spectacle unique : Regardez, écoutez, respirez… Et vous comprendrez !</a:t>
            </a:r>
            <a:br>
              <a:rPr lang="fr-FR" dirty="0" smtClean="0">
                <a:effectLst/>
              </a:rPr>
            </a:br>
            <a:r>
              <a:rPr lang="fr-FR" dirty="0" smtClean="0">
                <a:effectLst/>
              </a:rPr>
              <a:t>Alors, vite, chaussez vos souliers, monter à bord du téléphérique puis profiter du panorama magnifique offert.</a:t>
            </a:r>
          </a:p>
          <a:p>
            <a:r>
              <a:rPr lang="fr-FR" dirty="0" smtClean="0">
                <a:effectLst/>
              </a:rPr>
              <a:t> Le téléphérique à été fermé jusqu'en avril 2014 pour sa grande maintenance des 30 ans : Changement de câbles, nouvelle technologie ... Le tout était en très bon état, mais la loi est ainsi faite !</a:t>
            </a:r>
            <a:endParaRPr lang="fr-FR" dirty="0"/>
          </a:p>
        </p:txBody>
      </p:sp>
      <p:sp>
        <p:nvSpPr>
          <p:cNvPr id="3" name="Rectangle 2"/>
          <p:cNvSpPr/>
          <p:nvPr/>
        </p:nvSpPr>
        <p:spPr>
          <a:xfrm>
            <a:off x="395536" y="1899776"/>
            <a:ext cx="4572000" cy="923330"/>
          </a:xfrm>
          <a:prstGeom prst="rect">
            <a:avLst/>
          </a:prstGeom>
        </p:spPr>
        <p:txBody>
          <a:bodyPr>
            <a:spAutoFit/>
          </a:bodyPr>
          <a:lstStyle/>
          <a:p>
            <a:r>
              <a:rPr lang="fr-FR" b="1" dirty="0" smtClean="0">
                <a:effectLst/>
              </a:rPr>
              <a:t>Le téléphérique du Salève : Une expérience unique dans un écrin de verdure au pied du Grand Genève</a:t>
            </a:r>
            <a:endParaRPr lang="fr-FR" dirty="0"/>
          </a:p>
        </p:txBody>
      </p:sp>
      <p:sp>
        <p:nvSpPr>
          <p:cNvPr id="4" name="Rectangle 3"/>
          <p:cNvSpPr/>
          <p:nvPr/>
        </p:nvSpPr>
        <p:spPr>
          <a:xfrm>
            <a:off x="5253663" y="2060670"/>
            <a:ext cx="3707904" cy="1754326"/>
          </a:xfrm>
          <a:prstGeom prst="rect">
            <a:avLst/>
          </a:prstGeom>
        </p:spPr>
        <p:txBody>
          <a:bodyPr wrap="square">
            <a:spAutoFit/>
          </a:bodyPr>
          <a:lstStyle/>
          <a:p>
            <a:r>
              <a:rPr lang="fr-FR" dirty="0" smtClean="0">
                <a:effectLst/>
              </a:rPr>
              <a:t>à la découverte de la faune et de la flore, et profiteront de ce panorama unique sur Genève, la rade, le lac et le Jura en toile de fond. Sur le versant sud, on aperçoit les Alpes avec le massif du Mont Blanc.</a:t>
            </a:r>
            <a:endParaRPr lang="fr-FR" dirty="0"/>
          </a:p>
        </p:txBody>
      </p:sp>
      <p:pic>
        <p:nvPicPr>
          <p:cNvPr id="14343" name="Picture 7" descr="F:\Haute Savoie2012\anemmasse+le_saleve_74_fr_nelly\lahautesavoie_003.pn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181847" y="476672"/>
            <a:ext cx="1038225" cy="1371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359991" y="447423"/>
            <a:ext cx="3690664" cy="1323439"/>
          </a:xfrm>
          <a:prstGeom prst="rect">
            <a:avLst/>
          </a:prstGeom>
        </p:spPr>
        <p:txBody>
          <a:bodyPr wrap="square">
            <a:spAutoFit/>
          </a:bodyPr>
          <a:lstStyle/>
          <a:p>
            <a:r>
              <a:rPr lang="fr-FR" sz="1600" dirty="0">
                <a:solidFill>
                  <a:srgbClr val="222222"/>
                </a:solidFill>
                <a:latin typeface="Arial" panose="020B0604020202020204" pitchFamily="34" charset="0"/>
              </a:rPr>
              <a:t>Le </a:t>
            </a:r>
            <a:r>
              <a:rPr lang="fr-FR" sz="1600" b="1" dirty="0">
                <a:solidFill>
                  <a:srgbClr val="222222"/>
                </a:solidFill>
                <a:latin typeface="Arial" panose="020B0604020202020204" pitchFamily="34" charset="0"/>
              </a:rPr>
              <a:t>Salève</a:t>
            </a:r>
            <a:r>
              <a:rPr lang="fr-FR" sz="1600" dirty="0">
                <a:solidFill>
                  <a:srgbClr val="222222"/>
                </a:solidFill>
                <a:latin typeface="Arial" panose="020B0604020202020204" pitchFamily="34" charset="0"/>
              </a:rPr>
              <a:t> est une </a:t>
            </a:r>
            <a:r>
              <a:rPr lang="fr-FR" sz="1600" dirty="0">
                <a:solidFill>
                  <a:srgbClr val="0B0080"/>
                </a:solidFill>
                <a:latin typeface="Arial" panose="020B0604020202020204" pitchFamily="34" charset="0"/>
                <a:hlinkClick r:id="rId6" tooltip="Montagne"/>
              </a:rPr>
              <a:t>montagne</a:t>
            </a:r>
            <a:r>
              <a:rPr lang="fr-FR" sz="1600" dirty="0">
                <a:solidFill>
                  <a:srgbClr val="222222"/>
                </a:solidFill>
                <a:latin typeface="Arial" panose="020B0604020202020204" pitchFamily="34" charset="0"/>
              </a:rPr>
              <a:t> des </a:t>
            </a:r>
            <a:r>
              <a:rPr lang="fr-FR" sz="1600" dirty="0">
                <a:solidFill>
                  <a:srgbClr val="0B0080"/>
                </a:solidFill>
                <a:latin typeface="Arial" panose="020B0604020202020204" pitchFamily="34" charset="0"/>
                <a:hlinkClick r:id="rId7" tooltip="Préalpes (France)"/>
              </a:rPr>
              <a:t>Préalpes</a:t>
            </a:r>
            <a:r>
              <a:rPr lang="fr-FR" sz="1600" dirty="0">
                <a:solidFill>
                  <a:srgbClr val="222222"/>
                </a:solidFill>
                <a:latin typeface="Arial" panose="020B0604020202020204" pitchFamily="34" charset="0"/>
              </a:rPr>
              <a:t> située dans le </a:t>
            </a:r>
            <a:r>
              <a:rPr lang="fr-FR" sz="1600" dirty="0">
                <a:solidFill>
                  <a:srgbClr val="0B0080"/>
                </a:solidFill>
                <a:latin typeface="Arial" panose="020B0604020202020204" pitchFamily="34" charset="0"/>
                <a:hlinkClick r:id="rId8" tooltip="Département français"/>
              </a:rPr>
              <a:t>département</a:t>
            </a:r>
            <a:r>
              <a:rPr lang="fr-FR" sz="1600" dirty="0">
                <a:solidFill>
                  <a:srgbClr val="222222"/>
                </a:solidFill>
                <a:latin typeface="Arial" panose="020B0604020202020204" pitchFamily="34" charset="0"/>
              </a:rPr>
              <a:t> de la </a:t>
            </a:r>
            <a:r>
              <a:rPr lang="fr-FR" sz="1600" dirty="0">
                <a:solidFill>
                  <a:srgbClr val="0B0080"/>
                </a:solidFill>
                <a:latin typeface="Arial" panose="020B0604020202020204" pitchFamily="34" charset="0"/>
                <a:hlinkClick r:id="rId9" tooltip="Haute-Savoie"/>
              </a:rPr>
              <a:t>Haute-Savoie</a:t>
            </a:r>
            <a:r>
              <a:rPr lang="fr-FR" sz="1600" dirty="0">
                <a:solidFill>
                  <a:srgbClr val="222222"/>
                </a:solidFill>
                <a:latin typeface="Arial" panose="020B0604020202020204" pitchFamily="34" charset="0"/>
              </a:rPr>
              <a:t> (</a:t>
            </a:r>
            <a:r>
              <a:rPr lang="fr-FR" sz="1600" dirty="0">
                <a:solidFill>
                  <a:srgbClr val="0B0080"/>
                </a:solidFill>
                <a:latin typeface="Arial" panose="020B0604020202020204" pitchFamily="34" charset="0"/>
                <a:hlinkClick r:id="rId10" tooltip="France"/>
              </a:rPr>
              <a:t>France</a:t>
            </a:r>
            <a:r>
              <a:rPr lang="fr-FR" sz="1600" dirty="0">
                <a:solidFill>
                  <a:srgbClr val="222222"/>
                </a:solidFill>
                <a:latin typeface="Arial" panose="020B0604020202020204" pitchFamily="34" charset="0"/>
              </a:rPr>
              <a:t>). On l'appelle aussi le « balcon de </a:t>
            </a:r>
            <a:r>
              <a:rPr lang="fr-FR" sz="1600" dirty="0">
                <a:solidFill>
                  <a:srgbClr val="0B0080"/>
                </a:solidFill>
                <a:latin typeface="Arial" panose="020B0604020202020204" pitchFamily="34" charset="0"/>
                <a:hlinkClick r:id="rId11" tooltip="Genève"/>
              </a:rPr>
              <a:t>Genève</a:t>
            </a:r>
            <a:r>
              <a:rPr lang="fr-FR" sz="1600" dirty="0">
                <a:solidFill>
                  <a:srgbClr val="222222"/>
                </a:solidFill>
                <a:latin typeface="Arial" panose="020B0604020202020204" pitchFamily="34" charset="0"/>
              </a:rPr>
              <a:t> »</a:t>
            </a:r>
            <a:endParaRPr lang="fr-FR" sz="1600" dirty="0"/>
          </a:p>
        </p:txBody>
      </p:sp>
    </p:spTree>
    <p:extLst>
      <p:ext uri="{BB962C8B-B14F-4D97-AF65-F5344CB8AC3E}">
        <p14:creationId xmlns:p14="http://schemas.microsoft.com/office/powerpoint/2010/main" val="32975373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768523" y="332656"/>
            <a:ext cx="1224136" cy="432048"/>
          </a:xfrm>
          <a:prstGeom prst="wedgeRectCallout">
            <a:avLst>
              <a:gd name="adj1" fmla="val -8006"/>
              <a:gd name="adj2" fmla="val 1651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Le Salève</a:t>
            </a:r>
            <a:endParaRPr lang="fr-FR" dirty="0"/>
          </a:p>
        </p:txBody>
      </p:sp>
    </p:spTree>
    <p:extLst>
      <p:ext uri="{BB962C8B-B14F-4D97-AF65-F5344CB8AC3E}">
        <p14:creationId xmlns:p14="http://schemas.microsoft.com/office/powerpoint/2010/main" val="24638297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7765" y="0"/>
            <a:ext cx="7164288" cy="6858000"/>
          </a:xfrm>
          <a:prstGeom prst="rect">
            <a:avLst/>
          </a:prstGeom>
        </p:spPr>
      </p:pic>
      <p:pic>
        <p:nvPicPr>
          <p:cNvPr id="15362" name="Picture 2" descr="http://www.paradelta.ch/image_jour/public/images_2008/13_02_08.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745" y="0"/>
            <a:ext cx="4305300" cy="6860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4729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724949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99883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665377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2" cstate="print"/>
          <a:stretch>
            <a:fillRect/>
          </a:stretch>
        </p:blipFill>
        <p:spPr>
          <a:xfrm>
            <a:off x="0" y="0"/>
            <a:ext cx="9144000" cy="6857999"/>
          </a:xfrm>
          <a:prstGeom prst="rect">
            <a:avLst/>
          </a:prstGeom>
        </p:spPr>
      </p:pic>
    </p:spTree>
    <p:extLst>
      <p:ext uri="{BB962C8B-B14F-4D97-AF65-F5344CB8AC3E}">
        <p14:creationId xmlns:p14="http://schemas.microsoft.com/office/powerpoint/2010/main" val="15109050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19050"/>
            <a:ext cx="9144000" cy="6838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3625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pn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5918682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1508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43276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4860032" y="-16342"/>
            <a:ext cx="4788024" cy="68820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4674"/>
            <a:ext cx="4788024" cy="6882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27762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4572000" cy="68820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44008" y="0"/>
            <a:ext cx="4499992" cy="6892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70709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1"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83428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3283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3999"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53548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1522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4493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816.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mages.myswitzerland.com/80038/images/buehne/bahn-1.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685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24274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media-cdn.tripadvisor.com/media/photo-s/02/22/24/5e/quelle-vue-sur-geneve.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67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allooolespoulettes.files.wordpress.com/2010/04/dsc_011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www.horizon-saleve.com/wp-content/uploads/2013/08/logopanodusalve1.jpe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71792" y="0"/>
            <a:ext cx="1872208" cy="15841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1680" y="332656"/>
            <a:ext cx="4572000" cy="646331"/>
          </a:xfrm>
          <a:prstGeom prst="rect">
            <a:avLst/>
          </a:prstGeom>
        </p:spPr>
        <p:txBody>
          <a:bodyPr>
            <a:spAutoFit/>
          </a:bodyPr>
          <a:lstStyle/>
          <a:p>
            <a:r>
              <a:rPr lang="fr-FR" dirty="0" smtClean="0">
                <a:effectLst/>
              </a:rPr>
              <a:t>Vue sur Genève, la rade, le lac et le Jura en toile de fond</a:t>
            </a:r>
            <a:endParaRPr lang="fr-FR" dirty="0"/>
          </a:p>
        </p:txBody>
      </p:sp>
    </p:spTree>
    <p:extLst>
      <p:ext uri="{BB962C8B-B14F-4D97-AF65-F5344CB8AC3E}">
        <p14:creationId xmlns:p14="http://schemas.microsoft.com/office/powerpoint/2010/main" val="36531216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ttp://www.horizon-saleve.com/wp-content/uploads/2013/08/bastio.jpg"/>
          <p:cNvPicPr>
            <a:picLocks noChangeAspect="1" noChangeArrowheads="1"/>
          </p:cNvPicPr>
          <p:nvPr/>
        </p:nvPicPr>
        <p:blipFill>
          <a:blip r:embed="rId2" cstate="email">
            <a:extLst>
              <a:ext uri="{BEBA8EAE-BF5A-486C-A8C5-ECC9F3942E4B}">
                <a14:imgProps xmlns:a14="http://schemas.microsoft.com/office/drawing/2010/main">
                  <a14:imgLayer r:embed="rId3">
                    <a14:imgEffect>
                      <a14:colorTemperature colorTemp="5900"/>
                    </a14:imgEffect>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771800" y="548680"/>
            <a:ext cx="4104456" cy="646331"/>
          </a:xfrm>
          <a:prstGeom prst="rect">
            <a:avLst/>
          </a:prstGeom>
          <a:noFill/>
        </p:spPr>
        <p:txBody>
          <a:bodyPr wrap="square" rtlCol="0">
            <a:spAutoFit/>
          </a:bodyPr>
          <a:lstStyle/>
          <a:p>
            <a:r>
              <a:rPr lang="fr-FR" dirty="0" smtClean="0"/>
              <a:t>Vue sur Genève à gauche ,Annemasse à droite et le lac Léman au loin,</a:t>
            </a:r>
            <a:endParaRPr lang="fr-FR" dirty="0"/>
          </a:p>
        </p:txBody>
      </p:sp>
    </p:spTree>
    <p:extLst>
      <p:ext uri="{BB962C8B-B14F-4D97-AF65-F5344CB8AC3E}">
        <p14:creationId xmlns:p14="http://schemas.microsoft.com/office/powerpoint/2010/main" val="2412386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
            <a:ext cx="9144000" cy="6381328"/>
          </a:xfrm>
          <a:prstGeom prst="rect">
            <a:avLst/>
          </a:prstGeom>
        </p:spPr>
      </p:pic>
      <p:sp>
        <p:nvSpPr>
          <p:cNvPr id="3" name="ZoneTexte 2"/>
          <p:cNvSpPr txBox="1"/>
          <p:nvPr/>
        </p:nvSpPr>
        <p:spPr>
          <a:xfrm>
            <a:off x="2555776" y="6309320"/>
            <a:ext cx="3960440" cy="369332"/>
          </a:xfrm>
          <a:prstGeom prst="rect">
            <a:avLst/>
          </a:prstGeom>
          <a:noFill/>
        </p:spPr>
        <p:txBody>
          <a:bodyPr wrap="square" rtlCol="0">
            <a:spAutoFit/>
          </a:bodyPr>
          <a:lstStyle/>
          <a:p>
            <a:r>
              <a:rPr lang="fr-FR" dirty="0" smtClean="0"/>
              <a:t>Genève ,et son célèbre jet d’eau</a:t>
            </a:r>
            <a:endParaRPr lang="fr-FR" dirty="0"/>
          </a:p>
        </p:txBody>
      </p:sp>
    </p:spTree>
    <p:extLst>
      <p:ext uri="{BB962C8B-B14F-4D97-AF65-F5344CB8AC3E}">
        <p14:creationId xmlns:p14="http://schemas.microsoft.com/office/powerpoint/2010/main" val="19979981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5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9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06463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2345693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46.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5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6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8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4287" y="14287"/>
            <a:ext cx="9115425" cy="6829425"/>
          </a:xfrm>
          <a:prstGeom prst="rect">
            <a:avLst/>
          </a:prstGeom>
        </p:spPr>
      </p:pic>
      <p:sp>
        <p:nvSpPr>
          <p:cNvPr id="3" name="Rectangle 2"/>
          <p:cNvSpPr/>
          <p:nvPr/>
        </p:nvSpPr>
        <p:spPr>
          <a:xfrm>
            <a:off x="2411760" y="476672"/>
            <a:ext cx="4572000" cy="646331"/>
          </a:xfrm>
          <a:prstGeom prst="rect">
            <a:avLst/>
          </a:prstGeom>
        </p:spPr>
        <p:txBody>
          <a:bodyPr>
            <a:spAutoFit/>
          </a:bodyPr>
          <a:lstStyle/>
          <a:p>
            <a:r>
              <a:rPr lang="fr-FR" dirty="0" smtClean="0">
                <a:effectLst/>
              </a:rPr>
              <a:t>Sur le versant sud, on aperçoit les Alpes avec le massif du Mont Blanc.</a:t>
            </a:r>
            <a:endParaRPr lang="fr-FR" dirty="0"/>
          </a:p>
        </p:txBody>
      </p:sp>
    </p:spTree>
    <p:extLst>
      <p:ext uri="{BB962C8B-B14F-4D97-AF65-F5344CB8AC3E}">
        <p14:creationId xmlns:p14="http://schemas.microsoft.com/office/powerpoint/2010/main" val="25864930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07500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98"/>
            <a:ext cx="9144000" cy="6851203"/>
          </a:xfrm>
          <a:prstGeom prst="rect">
            <a:avLst/>
          </a:prstGeom>
        </p:spPr>
      </p:pic>
    </p:spTree>
    <p:extLst>
      <p:ext uri="{BB962C8B-B14F-4D97-AF65-F5344CB8AC3E}">
        <p14:creationId xmlns:p14="http://schemas.microsoft.com/office/powerpoint/2010/main" val="40594075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39750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73.JPG"/>
          <p:cNvPicPr>
            <a:picLocks noChangeAspect="1"/>
          </p:cNvPicPr>
          <p:nvPr/>
        </p:nvPicPr>
        <p:blipFill>
          <a:blip r:embed="rId2" cstate="print"/>
          <a:stretch>
            <a:fillRect/>
          </a:stretch>
        </p:blipFill>
        <p:spPr>
          <a:xfrm>
            <a:off x="0" y="0"/>
            <a:ext cx="9144000" cy="6858000"/>
          </a:xfrm>
          <a:prstGeom prst="rect">
            <a:avLst/>
          </a:prstGeom>
        </p:spPr>
      </p:pic>
      <p:pic>
        <p:nvPicPr>
          <p:cNvPr id="1031" name="Picture 7" descr="https://encrypted-tbn2.gstatic.com/images?q=tbn:ANd9GcRKYALEHxIisp46CWAZ9rI2kzJ6HEhjlVEO11PwPYt13ecw_A-ilUD4DA">
            <a:hlinkClick r:id="rId3"/>
          </p:cNvPr>
          <p:cNvPicPr>
            <a:picLocks noChangeAspect="1" noChangeArrowheads="1"/>
          </p:cNvPicPr>
          <p:nvPr/>
        </p:nvPicPr>
        <p:blipFill>
          <a:blip r:embed="rId4"/>
          <a:srcRect/>
          <a:stretch>
            <a:fillRect/>
          </a:stretch>
        </p:blipFill>
        <p:spPr bwMode="auto">
          <a:xfrm>
            <a:off x="500034" y="357166"/>
            <a:ext cx="1928826" cy="150019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lobservatoire.fr/uploads/2/5/1/8/25182830/6831632_orig.jpg"/>
          <p:cNvPicPr>
            <a:picLocks noChangeAspect="1" noChangeArrowheads="1"/>
          </p:cNvPicPr>
          <p:nvPr/>
        </p:nvPicPr>
        <p:blipFill>
          <a:blip r:embed="rId2"/>
          <a:srcRect/>
          <a:stretch>
            <a:fillRect/>
          </a:stretch>
        </p:blipFill>
        <p:spPr bwMode="auto">
          <a:xfrm>
            <a:off x="-1128" y="0"/>
            <a:ext cx="9129634" cy="6851129"/>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Ã©sultat de recherche d'images pour &quot;observatoire saleve&quo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19508"/>
            <a:ext cx="6336704" cy="6867129"/>
          </a:xfrm>
          <a:prstGeom prst="rect">
            <a:avLst/>
          </a:prstGeom>
          <a:noFill/>
          <a:extLst>
            <a:ext uri="{909E8E84-426E-40DD-AFC4-6F175D3DCCD1}">
              <a14:hiddenFill xmlns:a14="http://schemas.microsoft.com/office/drawing/2010/main">
                <a:solidFill>
                  <a:srgbClr val="FFFFFF"/>
                </a:solidFill>
              </a14:hiddenFill>
            </a:ext>
          </a:extLst>
        </p:spPr>
      </p:pic>
      <p:pic>
        <p:nvPicPr>
          <p:cNvPr id="58372" name="Picture 4" descr="https://fbcdn-sphotos-a-a.akamaihd.net/hphotos-ak-frc3/v/t1.0-9/p720x720/553042_362155683901274_1792492584_n.jpg?oh=f3c662a97771b8b3157bbb61e53dd37a&amp;oe=54C883E1&amp;__gda__=1418289802_448afbbaf7250271bb08c705021eb4cd"/>
          <p:cNvPicPr>
            <a:picLocks noChangeAspect="1" noChangeArrowheads="1"/>
          </p:cNvPicPr>
          <p:nvPr/>
        </p:nvPicPr>
        <p:blipFill>
          <a:blip r:embed="rId3"/>
          <a:srcRect/>
          <a:stretch>
            <a:fillRect/>
          </a:stretch>
        </p:blipFill>
        <p:spPr bwMode="auto">
          <a:xfrm>
            <a:off x="4572000" y="28636"/>
            <a:ext cx="4572000" cy="6858001"/>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2004440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3077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461" y="548680"/>
            <a:ext cx="413254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r>
              <a:rPr lang="fr-F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ZoneTexte 2"/>
          <p:cNvSpPr txBox="1"/>
          <p:nvPr/>
        </p:nvSpPr>
        <p:spPr>
          <a:xfrm>
            <a:off x="683568" y="2852936"/>
            <a:ext cx="4320480" cy="369332"/>
          </a:xfrm>
          <a:prstGeom prst="rect">
            <a:avLst/>
          </a:prstGeom>
          <a:noFill/>
        </p:spPr>
        <p:txBody>
          <a:bodyPr wrap="square" rtlCol="0">
            <a:spAutoFit/>
          </a:bodyPr>
          <a:lstStyle/>
          <a:p>
            <a:r>
              <a:rPr lang="fr-FR" dirty="0" smtClean="0"/>
              <a:t>Commentaires du NET: photos perso</a:t>
            </a:r>
            <a:endParaRPr lang="fr-FR" dirty="0"/>
          </a:p>
        </p:txBody>
      </p:sp>
      <p:pic>
        <p:nvPicPr>
          <p:cNvPr id="4" name="Image 3" descr="oie_718626mVJ70qx1.jpg"/>
          <p:cNvPicPr>
            <a:picLocks noChangeAspect="1"/>
          </p:cNvPicPr>
          <p:nvPr/>
        </p:nvPicPr>
        <p:blipFill>
          <a:blip r:embed="rId2" cstate="print"/>
          <a:stretch>
            <a:fillRect/>
          </a:stretch>
        </p:blipFill>
        <p:spPr>
          <a:xfrm>
            <a:off x="6588224" y="4365104"/>
            <a:ext cx="1946520" cy="1876800"/>
          </a:xfrm>
          <a:prstGeom prst="rect">
            <a:avLst/>
          </a:prstGeom>
        </p:spPr>
      </p:pic>
    </p:spTree>
    <p:extLst>
      <p:ext uri="{BB962C8B-B14F-4D97-AF65-F5344CB8AC3E}">
        <p14:creationId xmlns:p14="http://schemas.microsoft.com/office/powerpoint/2010/main" val="24814120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Volute</Template>
  <TotalTime>381</TotalTime>
  <Words>255</Words>
  <Application>Microsoft Office PowerPoint</Application>
  <PresentationFormat>Affichage à l'écran (4:3)</PresentationFormat>
  <Paragraphs>14</Paragraphs>
  <Slides>43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43</vt:i4>
      </vt:variant>
    </vt:vector>
  </HeadingPairs>
  <TitlesOfParts>
    <vt:vector size="47" baseType="lpstr">
      <vt:lpstr>Arial</vt:lpstr>
      <vt:lpstr>Century Gothic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30</cp:revision>
  <dcterms:created xsi:type="dcterms:W3CDTF">2014-02-08T13:52:50Z</dcterms:created>
  <dcterms:modified xsi:type="dcterms:W3CDTF">2024-12-21T09:54:55Z</dcterms:modified>
</cp:coreProperties>
</file>