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84" r:id="rId3"/>
    <p:sldId id="273" r:id="rId4"/>
    <p:sldId id="272" r:id="rId5"/>
    <p:sldId id="271" r:id="rId6"/>
    <p:sldId id="286" r:id="rId7"/>
    <p:sldId id="270" r:id="rId8"/>
    <p:sldId id="269" r:id="rId9"/>
    <p:sldId id="268" r:id="rId10"/>
    <p:sldId id="267" r:id="rId11"/>
    <p:sldId id="266" r:id="rId12"/>
    <p:sldId id="265" r:id="rId13"/>
    <p:sldId id="264" r:id="rId14"/>
    <p:sldId id="263" r:id="rId15"/>
    <p:sldId id="262" r:id="rId16"/>
    <p:sldId id="261" r:id="rId17"/>
    <p:sldId id="260" r:id="rId18"/>
    <p:sldId id="257" r:id="rId19"/>
    <p:sldId id="258" r:id="rId20"/>
    <p:sldId id="259" r:id="rId21"/>
    <p:sldId id="274" r:id="rId22"/>
    <p:sldId id="275" r:id="rId23"/>
    <p:sldId id="276" r:id="rId24"/>
    <p:sldId id="277" r:id="rId25"/>
    <p:sldId id="278" r:id="rId26"/>
    <p:sldId id="279" r:id="rId27"/>
    <p:sldId id="280" r:id="rId28"/>
    <p:sldId id="281" r:id="rId29"/>
    <p:sldId id="287" r:id="rId30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0199" autoAdjust="0"/>
    <p:restoredTop sz="94660"/>
  </p:normalViewPr>
  <p:slideViewPr>
    <p:cSldViewPr snapToGrid="0">
      <p:cViewPr varScale="1">
        <p:scale>
          <a:sx n="86" d="100"/>
          <a:sy n="86" d="100"/>
        </p:scale>
        <p:origin x="60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F9F9360-3EE0-3EC6-6823-93ACEDE4B26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A3C174FF-1DC9-1A1F-D785-A21586D74D3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BBC61759-8EDF-F909-A393-E6C1369424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725ECE-6B68-4701-B055-A318E9257A22}" type="datetimeFigureOut">
              <a:rPr lang="fr-FR" smtClean="0"/>
              <a:t>20/12/2024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228F48DE-DF82-5508-6795-84F9530B93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2DC97848-5C45-8A84-6A2F-E5B424F25C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7A9BAC-0F55-460F-9BEB-0423743CD7C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045433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switch dir="r"/>
      </p:transition>
    </mc:Choice>
    <mc:Fallback>
      <p:transition spd="slow" advClick="0" advTm="9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FE7B1CD-7FF5-1067-A6C4-FCCA81F39A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E6FBF780-68E1-9087-C65B-790995E1803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302B345C-08C1-EA4D-69E4-0AFA0EA32CA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725ECE-6B68-4701-B055-A318E9257A22}" type="datetimeFigureOut">
              <a:rPr lang="fr-FR" smtClean="0"/>
              <a:t>20/12/2024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371BFAEF-1604-F2F3-AB60-80D62BF1EB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15BE4E8F-71C8-F420-2B0C-25BE4B9B8A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7A9BAC-0F55-460F-9BEB-0423743CD7C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418485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switch dir="r"/>
      </p:transition>
    </mc:Choice>
    <mc:Fallback>
      <p:transition spd="slow" advClick="0" advTm="9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6D933A8-FDA3-4546-3615-2E231CF0B1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3F97BDF5-16CC-F445-5220-1A44D73328D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8E1D8EA-E9D3-4B31-890D-943D30521E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725ECE-6B68-4701-B055-A318E9257A22}" type="datetimeFigureOut">
              <a:rPr lang="fr-FR" smtClean="0"/>
              <a:t>20/12/2024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E542A07-926F-5BB8-7459-833E8B7CDB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5F15D45C-064B-CCCF-1BF1-20C04F7446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7A9BAC-0F55-460F-9BEB-0423743CD7C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848338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switch dir="r"/>
      </p:transition>
    </mc:Choice>
    <mc:Fallback>
      <p:transition spd="slow" advClick="0" advTm="9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9522B36-650C-97C7-01D0-DFDE7FBDDC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31FBD609-1C6E-9B55-C48D-BA01E7BB6EC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EA6CB1E4-90D6-292D-B675-D2C646C81A6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EC8FB15F-9BB1-82E2-28F7-41EE65F8FA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725ECE-6B68-4701-B055-A318E9257A22}" type="datetimeFigureOut">
              <a:rPr lang="fr-FR" smtClean="0"/>
              <a:t>20/12/2024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785C9CA3-4A22-B52E-F162-8749263C60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C2D90CB1-41B4-E1DC-686C-7247D027F0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7A9BAC-0F55-460F-9BEB-0423743CD7C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545701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switch dir="r"/>
      </p:transition>
    </mc:Choice>
    <mc:Fallback>
      <p:transition spd="slow" advClick="0" advTm="9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F674B1E-3711-2A82-8B57-5CD4D9385D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90174D2F-E1BC-C554-B1B9-064BF2CF5A8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BA10EE70-D246-B2E9-6DFC-70E7F539641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9BD2480D-1831-C423-97A8-CCAB667A1F8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A5DA091A-C8D4-38D5-C5E3-5D37496199C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413CC110-33BB-645D-92EF-A5AF9D2CFD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725ECE-6B68-4701-B055-A318E9257A22}" type="datetimeFigureOut">
              <a:rPr lang="fr-FR" smtClean="0"/>
              <a:t>20/12/2024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CC161E89-43BB-4726-CCDC-C7342D3013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A6D8D1CA-0D7D-0A0E-1CCF-4F69EC6090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7A9BAC-0F55-460F-9BEB-0423743CD7C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698083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switch dir="r"/>
      </p:transition>
    </mc:Choice>
    <mc:Fallback>
      <p:transition spd="slow" advClick="0" advTm="9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F44BC9D-69C4-3C39-381D-AAD0D05C83B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C7A191C2-BADB-FDD0-6919-7503DC3B15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725ECE-6B68-4701-B055-A318E9257A22}" type="datetimeFigureOut">
              <a:rPr lang="fr-FR" smtClean="0"/>
              <a:t>20/12/2024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7C71AD90-0600-13EC-9256-1FF15D6BD5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40FA4C44-4817-27E2-654F-C4896F8F9A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7A9BAC-0F55-460F-9BEB-0423743CD7C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498714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switch dir="r"/>
      </p:transition>
    </mc:Choice>
    <mc:Fallback>
      <p:transition spd="slow" advClick="0" advTm="9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F23EA6B0-7CCA-4A22-113F-1A07463B422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725ECE-6B68-4701-B055-A318E9257A22}" type="datetimeFigureOut">
              <a:rPr lang="fr-FR" smtClean="0"/>
              <a:t>20/12/2024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5B24A909-8684-3BE5-B371-05A57E25D0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C62A5122-14AC-BCF7-C140-F67296CB93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7A9BAC-0F55-460F-9BEB-0423743CD7C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049941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switch dir="r"/>
      </p:transition>
    </mc:Choice>
    <mc:Fallback>
      <p:transition spd="slow" advClick="0" advTm="9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C0E9AFC-E839-C24C-16BC-9843AAC4EF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FEB613C3-C074-1FD8-E0C7-5143C3D8486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2AC702A5-D57F-77F4-F56A-BB1B8787FB7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A888BDC9-F084-0139-65B7-13D1073D44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725ECE-6B68-4701-B055-A318E9257A22}" type="datetimeFigureOut">
              <a:rPr lang="fr-FR" smtClean="0"/>
              <a:t>20/12/2024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4F976A62-FBA5-405F-39E4-F20FDA6661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8A9E8AD9-3333-1F0A-2A94-7C403D59C9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7A9BAC-0F55-460F-9BEB-0423743CD7C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282865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switch dir="r"/>
      </p:transition>
    </mc:Choice>
    <mc:Fallback>
      <p:transition spd="slow" advClick="0" advTm="9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96BAE83-1330-C9B3-6861-4D49FBC387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E58867A6-CCCC-B295-1478-0DB82D8F3B3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7456D271-4BC5-6CEF-856D-748A57D46A9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44CEB303-EDA6-0E1B-A8C0-B933277EE64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725ECE-6B68-4701-B055-A318E9257A22}" type="datetimeFigureOut">
              <a:rPr lang="fr-FR" smtClean="0"/>
              <a:t>20/12/2024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85C3FC46-9E1D-0CDE-5D13-DE86D0886C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E519FA33-4E85-7C93-6D80-041141C350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7A9BAC-0F55-460F-9BEB-0423743CD7C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989533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switch dir="r"/>
      </p:transition>
    </mc:Choice>
    <mc:Fallback>
      <p:transition spd="slow" advClick="0" advTm="9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523C152-8FE6-D058-F500-DB1EBB4D76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738739A4-ABE2-5A6B-6D80-ADEC41F7F36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454E7B6C-A913-6681-4D27-3BAB12623AA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725ECE-6B68-4701-B055-A318E9257A22}" type="datetimeFigureOut">
              <a:rPr lang="fr-FR" smtClean="0"/>
              <a:t>20/12/2024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BF15F7BC-8D3D-0D9D-A8A6-BB19C80B66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EFE11E89-D79B-1130-3EC6-3BEADB6EFC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7A9BAC-0F55-460F-9BEB-0423743CD7C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812243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switch dir="r"/>
      </p:transition>
    </mc:Choice>
    <mc:Fallback>
      <p:transition spd="slow" advClick="0" advTm="9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C565AC93-D90C-1967-91E3-49A7A77F467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14EF03B9-EAE2-4A41-F4CA-2AE3569A1EC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906C144-7B20-C60B-CC64-DDFFDEB2ABA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725ECE-6B68-4701-B055-A318E9257A22}" type="datetimeFigureOut">
              <a:rPr lang="fr-FR" smtClean="0"/>
              <a:t>20/12/2024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97FE153A-FEF5-115D-414D-FE95768854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DF4C3ABA-568B-E912-81D6-70B33FB703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7A9BAC-0F55-460F-9BEB-0423743CD7C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643703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switch dir="r"/>
      </p:transition>
    </mc:Choice>
    <mc:Fallback>
      <p:transition spd="slow" advClick="0" advTm="9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9BFC9D51-87C3-737B-521D-D91023C36B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7E85E850-E06F-76AE-B4B8-2732FA76628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1886383B-D391-EE17-DF24-859A745AACB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F8725ECE-6B68-4701-B055-A318E9257A22}" type="datetimeFigureOut">
              <a:rPr lang="fr-FR" smtClean="0"/>
              <a:t>20/12/2024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0FB34BF7-BD2D-E8B3-1E5E-906F81ADB0D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DF5524CA-1FF5-D81A-CE14-B7B694491D3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67A9BAC-0F55-460F-9BEB-0423743CD7C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584908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switch dir="r"/>
      </p:transition>
    </mc:Choice>
    <mc:Fallback>
      <p:transition spd="slow" advClick="0" advTm="9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70C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fontaine, plein air, ciel, bâtiment&#10;&#10;Description générée automatiquement">
            <a:extLst>
              <a:ext uri="{FF2B5EF4-FFF2-40B4-BE49-F238E27FC236}">
                <a16:creationId xmlns:a16="http://schemas.microsoft.com/office/drawing/2014/main" id="{5151F072-9053-3FC1-8784-6555917E3919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69149" y="279000"/>
            <a:ext cx="9453701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DCE3688-1671-97F2-B85D-4791C3E88BB7}"/>
              </a:ext>
            </a:extLst>
          </p:cNvPr>
          <p:cNvSpPr txBox="1"/>
          <p:nvPr/>
        </p:nvSpPr>
        <p:spPr>
          <a:xfrm>
            <a:off x="4163209" y="6117335"/>
            <a:ext cx="954203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>
                <a:solidFill>
                  <a:srgbClr val="FFFF00"/>
                </a:solidFill>
              </a:rPr>
              <a:t> </a:t>
            </a:r>
            <a:r>
              <a:rPr lang="fr-FR" sz="2400" b="1" dirty="0">
                <a:solidFill>
                  <a:srgbClr val="FFFF00"/>
                </a:solidFill>
              </a:rPr>
              <a:t>Grande Cascade à Peterhof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EF65F124-7F32-0A4F-BDF1-21CA1CE3FFEB}"/>
              </a:ext>
            </a:extLst>
          </p:cNvPr>
          <p:cNvSpPr txBox="1"/>
          <p:nvPr/>
        </p:nvSpPr>
        <p:spPr>
          <a:xfrm>
            <a:off x="2832410" y="279000"/>
            <a:ext cx="807348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Le Palais De Peterhof – Avec Son Jardin -Russie</a:t>
            </a:r>
          </a:p>
        </p:txBody>
      </p:sp>
    </p:spTree>
    <p:extLst>
      <p:ext uri="{BB962C8B-B14F-4D97-AF65-F5344CB8AC3E}">
        <p14:creationId xmlns:p14="http://schemas.microsoft.com/office/powerpoint/2010/main" val="40662446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switch dir="r"/>
        <p:sndAc>
          <p:stSnd loop="1">
            <p:snd r:embed="rId2" name="Musiques Russes Connues - Folklore Russe.wav"/>
          </p:stSnd>
        </p:sndAc>
      </p:transition>
    </mc:Choice>
    <mc:Fallback>
      <p:transition spd="slow" advClick="0" advTm="9000">
        <p:fade/>
        <p:sndAc>
          <p:stSnd loop="1">
            <p:snd r:embed="rId2" name="Musiques Russes Connues - Folklore Russe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521CFEE-104D-88D1-207A-FCEE45CAB29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6C420119-7185-1E20-8A7A-9469B9F2462D}"/>
              </a:ext>
            </a:extLst>
          </p:cNvPr>
          <p:cNvSpPr/>
          <p:nvPr/>
        </p:nvSpPr>
        <p:spPr>
          <a:xfrm>
            <a:off x="0" y="0"/>
            <a:ext cx="12192000" cy="6777318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4" name="Image 3" descr="Une image contenant plein air, arbre, plante, jardin&#10;&#10;Description générée automatiquement">
            <a:extLst>
              <a:ext uri="{FF2B5EF4-FFF2-40B4-BE49-F238E27FC236}">
                <a16:creationId xmlns:a16="http://schemas.microsoft.com/office/drawing/2014/main" id="{DE25A160-F740-7AF8-003A-E08AF1A5E87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58890" y="931500"/>
            <a:ext cx="6660000" cy="4995000"/>
          </a:xfrm>
          <a:prstGeom prst="ellipse">
            <a:avLst/>
          </a:prstGeom>
          <a:ln w="63500" cap="rnd">
            <a:solidFill>
              <a:srgbClr val="FFFF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BDCE790C-1006-3856-E880-943535CC9D4F}"/>
              </a:ext>
            </a:extLst>
          </p:cNvPr>
          <p:cNvSpPr txBox="1"/>
          <p:nvPr/>
        </p:nvSpPr>
        <p:spPr>
          <a:xfrm>
            <a:off x="7777779" y="727106"/>
            <a:ext cx="4313817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>
                <a:solidFill>
                  <a:srgbClr val="FFFF00"/>
                </a:solidFill>
              </a:rPr>
              <a:t>Le palais de Peterhof (en russe : Петергоф) est situé à Peterhof à environ 25 km du centre de Saint-Pétersbourg, sur la rive sud du golfe de Finlande, bras de la mer Baltique.</a:t>
            </a:r>
            <a:endParaRPr lang="fr-FR" sz="32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895704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switch dir="r"/>
      </p:transition>
    </mc:Choice>
    <mc:Fallback>
      <p:transition spd="slow" advClick="0" advTm="9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78D61AB6-F0B2-D2B9-4752-DA8B015D715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plante, herbe&#10;&#10;Description générée automatiquement">
            <a:extLst>
              <a:ext uri="{FF2B5EF4-FFF2-40B4-BE49-F238E27FC236}">
                <a16:creationId xmlns:a16="http://schemas.microsoft.com/office/drawing/2014/main" id="{228644F6-8F05-99B8-2F05-7C0F544F011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8000" y="1311767"/>
            <a:ext cx="11376000" cy="3890849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22F8372-249E-F439-AE88-7C1DC60E5BD6}"/>
              </a:ext>
            </a:extLst>
          </p:cNvPr>
          <p:cNvSpPr txBox="1"/>
          <p:nvPr/>
        </p:nvSpPr>
        <p:spPr>
          <a:xfrm>
            <a:off x="3463962" y="5315400"/>
            <a:ext cx="857384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Palais Marli dans le jardin inférieur.</a:t>
            </a:r>
          </a:p>
        </p:txBody>
      </p:sp>
    </p:spTree>
    <p:extLst>
      <p:ext uri="{BB962C8B-B14F-4D97-AF65-F5344CB8AC3E}">
        <p14:creationId xmlns:p14="http://schemas.microsoft.com/office/powerpoint/2010/main" val="20833087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switch dir="r"/>
      </p:transition>
    </mc:Choice>
    <mc:Fallback>
      <p:transition spd="slow" advClick="0" advTm="9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45D83AEA-0315-56D0-2590-F45FCF4CF5E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arbre, fontaine&#10;&#10;Description générée automatiquement">
            <a:extLst>
              <a:ext uri="{FF2B5EF4-FFF2-40B4-BE49-F238E27FC236}">
                <a16:creationId xmlns:a16="http://schemas.microsoft.com/office/drawing/2014/main" id="{0AB88578-FC33-DEDA-75AD-7BA31DD1667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8000" y="1255358"/>
            <a:ext cx="11376000" cy="4076400"/>
          </a:xfrm>
          <a:prstGeom prst="rect">
            <a:avLst/>
          </a:prstGeom>
          <a:ln w="38100" cap="sq">
            <a:solidFill>
              <a:srgbClr val="7030A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1BFD102-7A5E-8359-6624-B3625B9CF431}"/>
              </a:ext>
            </a:extLst>
          </p:cNvPr>
          <p:cNvSpPr txBox="1"/>
          <p:nvPr/>
        </p:nvSpPr>
        <p:spPr>
          <a:xfrm>
            <a:off x="2474258" y="5105848"/>
            <a:ext cx="8606118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Peterhof : la fontaine Samson et le canal maritime.</a:t>
            </a:r>
          </a:p>
        </p:txBody>
      </p:sp>
    </p:spTree>
    <p:extLst>
      <p:ext uri="{BB962C8B-B14F-4D97-AF65-F5344CB8AC3E}">
        <p14:creationId xmlns:p14="http://schemas.microsoft.com/office/powerpoint/2010/main" val="2552821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switch dir="r"/>
      </p:transition>
    </mc:Choice>
    <mc:Fallback>
      <p:transition spd="slow" advClick="0" advTm="9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BA11C4B-FA5F-3B11-57B7-8BD9B56A994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bre, plein air, plante, lac&#10;&#10;Description générée automatiquement">
            <a:extLst>
              <a:ext uri="{FF2B5EF4-FFF2-40B4-BE49-F238E27FC236}">
                <a16:creationId xmlns:a16="http://schemas.microsoft.com/office/drawing/2014/main" id="{6822A968-CE3D-69E6-FCDB-A147728B33B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69147" y="279000"/>
            <a:ext cx="9453706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C9E785F-FFF0-9638-88A4-323468DF9FAD}"/>
              </a:ext>
            </a:extLst>
          </p:cNvPr>
          <p:cNvSpPr txBox="1"/>
          <p:nvPr/>
        </p:nvSpPr>
        <p:spPr>
          <a:xfrm>
            <a:off x="2496434" y="5722259"/>
            <a:ext cx="8326419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>
              <a:solidFill>
                <a:srgbClr val="FFFF00"/>
              </a:solidFill>
            </a:endParaRPr>
          </a:p>
          <a:p>
            <a:endParaRPr lang="fr-FR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Vue aérienne du palais et des jardins de Monplaisir.</a:t>
            </a:r>
          </a:p>
        </p:txBody>
      </p:sp>
    </p:spTree>
    <p:extLst>
      <p:ext uri="{BB962C8B-B14F-4D97-AF65-F5344CB8AC3E}">
        <p14:creationId xmlns:p14="http://schemas.microsoft.com/office/powerpoint/2010/main" val="39041691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switch dir="r"/>
      </p:transition>
    </mc:Choice>
    <mc:Fallback>
      <p:transition spd="slow" advClick="0" advTm="9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Aménagement paysager, ciel&#10;&#10;Description générée automatiquement">
            <a:extLst>
              <a:ext uri="{FF2B5EF4-FFF2-40B4-BE49-F238E27FC236}">
                <a16:creationId xmlns:a16="http://schemas.microsoft.com/office/drawing/2014/main" id="{FC2255ED-F273-C2C6-B847-6C3AAF84BC7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00" y="279000"/>
            <a:ext cx="8400000" cy="63000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8136413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switch dir="r"/>
      </p:transition>
    </mc:Choice>
    <mc:Fallback>
      <p:transition spd="slow" advClick="0" advTm="9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CE665D5-2E6D-A4D7-F221-B40BAFEA34C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fontaine, plein air, ciel, arbre&#10;&#10;Description générée automatiquement">
            <a:extLst>
              <a:ext uri="{FF2B5EF4-FFF2-40B4-BE49-F238E27FC236}">
                <a16:creationId xmlns:a16="http://schemas.microsoft.com/office/drawing/2014/main" id="{E79E68A4-4B31-90C4-BE92-1BA7C727BFC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66758" y="189000"/>
            <a:ext cx="4858483" cy="6480000"/>
          </a:xfrm>
          <a:prstGeom prst="ellipse">
            <a:avLst/>
          </a:prstGeom>
          <a:ln w="63500" cap="rnd">
            <a:solidFill>
              <a:srgbClr val="7030A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042A77D-EA2A-309D-CF09-18ED7BF3369C}"/>
              </a:ext>
            </a:extLst>
          </p:cNvPr>
          <p:cNvSpPr txBox="1"/>
          <p:nvPr/>
        </p:nvSpPr>
        <p:spPr>
          <a:xfrm>
            <a:off x="8525241" y="4055633"/>
            <a:ext cx="3136048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/>
          </a:p>
          <a:p>
            <a:endParaRPr lang="fr-FR" dirty="0"/>
          </a:p>
          <a:p>
            <a:r>
              <a:rPr lang="fr-FR" sz="2400" b="1" dirty="0"/>
              <a:t>Fontaines du palais de Peterhof.</a:t>
            </a:r>
          </a:p>
        </p:txBody>
      </p:sp>
    </p:spTree>
    <p:extLst>
      <p:ext uri="{BB962C8B-B14F-4D97-AF65-F5344CB8AC3E}">
        <p14:creationId xmlns:p14="http://schemas.microsoft.com/office/powerpoint/2010/main" val="40447013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switch dir="r"/>
      </p:transition>
    </mc:Choice>
    <mc:Fallback>
      <p:transition spd="slow" advClick="0" advTm="9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39E5E4F-DE3F-A6CF-9BEE-9083E18C6A4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iver, plein air, ciel, arbre&#10;&#10;Description générée automatiquement">
            <a:extLst>
              <a:ext uri="{FF2B5EF4-FFF2-40B4-BE49-F238E27FC236}">
                <a16:creationId xmlns:a16="http://schemas.microsoft.com/office/drawing/2014/main" id="{6211E831-2504-B6C3-800C-B3D781B504D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6000" y="279000"/>
            <a:ext cx="11200000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720B0E1-151D-7DBA-95C7-DC1445444558}"/>
              </a:ext>
            </a:extLst>
          </p:cNvPr>
          <p:cNvSpPr txBox="1"/>
          <p:nvPr/>
        </p:nvSpPr>
        <p:spPr>
          <a:xfrm>
            <a:off x="3053449" y="6226794"/>
            <a:ext cx="897187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Les fontaines du palais de Peterhof en hiver.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317755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switch dir="r"/>
      </p:transition>
    </mc:Choice>
    <mc:Fallback>
      <p:transition spd="slow" advClick="0" advTm="9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70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563023D9-DCAC-A061-DD63-DDE37A2110F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âtiment, nuage&#10;&#10;Description générée automatiquement">
            <a:extLst>
              <a:ext uri="{FF2B5EF4-FFF2-40B4-BE49-F238E27FC236}">
                <a16:creationId xmlns:a16="http://schemas.microsoft.com/office/drawing/2014/main" id="{FA07DC12-7888-510F-E9DA-9579019C11A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25054" y="171000"/>
            <a:ext cx="4885473" cy="6516000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B0F0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188A11D-E017-4124-600D-35235195EFCD}"/>
              </a:ext>
            </a:extLst>
          </p:cNvPr>
          <p:cNvSpPr txBox="1"/>
          <p:nvPr/>
        </p:nvSpPr>
        <p:spPr>
          <a:xfrm>
            <a:off x="4937760" y="5579004"/>
            <a:ext cx="3320659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Derrière Peterhof.</a:t>
            </a:r>
          </a:p>
        </p:txBody>
      </p:sp>
    </p:spTree>
    <p:extLst>
      <p:ext uri="{BB962C8B-B14F-4D97-AF65-F5344CB8AC3E}">
        <p14:creationId xmlns:p14="http://schemas.microsoft.com/office/powerpoint/2010/main" val="42824705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switch dir="r"/>
      </p:transition>
    </mc:Choice>
    <mc:Fallback>
      <p:transition spd="slow" advClick="0" advTm="9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5EE798C6-9E2B-1C94-9200-56BE47F28C7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nuage, bâtiment&#10;&#10;Description générée automatiquement">
            <a:extLst>
              <a:ext uri="{FF2B5EF4-FFF2-40B4-BE49-F238E27FC236}">
                <a16:creationId xmlns:a16="http://schemas.microsoft.com/office/drawing/2014/main" id="{55BD53D6-7688-34F0-334B-B28C45807B4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97336" y="279000"/>
            <a:ext cx="8400000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4616C9C-C3F1-166D-7E09-3FF899739EDB}"/>
              </a:ext>
            </a:extLst>
          </p:cNvPr>
          <p:cNvSpPr txBox="1"/>
          <p:nvPr/>
        </p:nvSpPr>
        <p:spPr>
          <a:xfrm>
            <a:off x="4227755" y="6117335"/>
            <a:ext cx="8400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: Cour intérieure de Peterhof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035980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switch dir="r"/>
      </p:transition>
    </mc:Choice>
    <mc:Fallback>
      <p:transition spd="slow" advClick="0" advTm="9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EFE970E9-E9F1-42C3-5C6B-21DCC1FE7E4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fenêtre, bâtiment, aménagement, propriété&#10;&#10;Description générée automatiquement">
            <a:extLst>
              <a:ext uri="{FF2B5EF4-FFF2-40B4-BE49-F238E27FC236}">
                <a16:creationId xmlns:a16="http://schemas.microsoft.com/office/drawing/2014/main" id="{3E8E3240-4F20-B2D9-8884-B70A589C176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46568" y="189000"/>
            <a:ext cx="4858480" cy="6480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C00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C7A042A-B934-7882-EECB-C66C7B26E73C}"/>
              </a:ext>
            </a:extLst>
          </p:cNvPr>
          <p:cNvSpPr txBox="1"/>
          <p:nvPr/>
        </p:nvSpPr>
        <p:spPr>
          <a:xfrm>
            <a:off x="1065006" y="3536576"/>
            <a:ext cx="2829262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>
              <a:solidFill>
                <a:srgbClr val="FFFF00"/>
              </a:solidFill>
            </a:endParaRPr>
          </a:p>
          <a:p>
            <a:endParaRPr lang="fr-FR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Une fenêtre de Peterhof.</a:t>
            </a:r>
          </a:p>
        </p:txBody>
      </p:sp>
    </p:spTree>
    <p:extLst>
      <p:ext uri="{BB962C8B-B14F-4D97-AF65-F5344CB8AC3E}">
        <p14:creationId xmlns:p14="http://schemas.microsoft.com/office/powerpoint/2010/main" val="19249494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switch dir="r"/>
      </p:transition>
    </mc:Choice>
    <mc:Fallback>
      <p:transition spd="slow" advClick="0" advTm="9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BA7B683-A6FA-7E92-573D-CEF93115AED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lieu de culte, plein air, sanctuaire&#10;&#10;Description générée automatiquement">
            <a:extLst>
              <a:ext uri="{FF2B5EF4-FFF2-40B4-BE49-F238E27FC236}">
                <a16:creationId xmlns:a16="http://schemas.microsoft.com/office/drawing/2014/main" id="{BB3FD019-4341-0BFA-8DAB-0D4B52B465D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46569" y="189000"/>
            <a:ext cx="4858481" cy="6480000"/>
          </a:xfrm>
          <a:prstGeom prst="roundRect">
            <a:avLst>
              <a:gd name="adj" fmla="val 16667"/>
            </a:avLst>
          </a:prstGeom>
          <a:ln w="38100">
            <a:solidFill>
              <a:srgbClr val="FFFF00"/>
            </a:solidFill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A238E52-E13A-F7CF-85CB-64FECE32D6AB}"/>
              </a:ext>
            </a:extLst>
          </p:cNvPr>
          <p:cNvSpPr txBox="1"/>
          <p:nvPr/>
        </p:nvSpPr>
        <p:spPr>
          <a:xfrm>
            <a:off x="8621485" y="3226526"/>
            <a:ext cx="329184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>
              <a:solidFill>
                <a:srgbClr val="FFFF00"/>
              </a:solidFill>
            </a:endParaRPr>
          </a:p>
          <a:p>
            <a:endParaRPr lang="fr-FR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Dômes à grande utilisation d'or.</a:t>
            </a:r>
          </a:p>
        </p:txBody>
      </p:sp>
    </p:spTree>
    <p:extLst>
      <p:ext uri="{BB962C8B-B14F-4D97-AF65-F5344CB8AC3E}">
        <p14:creationId xmlns:p14="http://schemas.microsoft.com/office/powerpoint/2010/main" val="24553147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switch dir="r"/>
      </p:transition>
    </mc:Choice>
    <mc:Fallback>
      <p:transition spd="slow" advClick="0" advTm="9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C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73A90DB9-0B60-54AC-06EE-B16CD0C8774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bâtiment, plein air, repère&#10;&#10;Description générée automatiquement">
            <a:extLst>
              <a:ext uri="{FF2B5EF4-FFF2-40B4-BE49-F238E27FC236}">
                <a16:creationId xmlns:a16="http://schemas.microsoft.com/office/drawing/2014/main" id="{E6FB3EC3-C61B-18D1-A00F-A9205E0CCAC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75821" y="279000"/>
            <a:ext cx="8400000" cy="63000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944B559-189C-1CF4-F6CF-FAB4DC66D345}"/>
              </a:ext>
            </a:extLst>
          </p:cNvPr>
          <p:cNvSpPr txBox="1"/>
          <p:nvPr/>
        </p:nvSpPr>
        <p:spPr>
          <a:xfrm>
            <a:off x="4475181" y="5750661"/>
            <a:ext cx="797686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/>
          </a:p>
          <a:p>
            <a:endParaRPr lang="fr-FR" sz="2400" b="1" dirty="0"/>
          </a:p>
          <a:p>
            <a:r>
              <a:rPr lang="fr-FR" sz="2400" b="1" dirty="0"/>
              <a:t>Une frise de Peterhof.</a:t>
            </a:r>
          </a:p>
        </p:txBody>
      </p:sp>
    </p:spTree>
    <p:extLst>
      <p:ext uri="{BB962C8B-B14F-4D97-AF65-F5344CB8AC3E}">
        <p14:creationId xmlns:p14="http://schemas.microsoft.com/office/powerpoint/2010/main" val="32175806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switch dir="r"/>
      </p:transition>
    </mc:Choice>
    <mc:Fallback>
      <p:transition spd="slow" advClick="0" advTm="9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FF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B62E812A-8E19-03FC-3FE9-0FDA2694716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eau, bâtiment&#10;&#10;Description générée automatiquement">
            <a:extLst>
              <a:ext uri="{FF2B5EF4-FFF2-40B4-BE49-F238E27FC236}">
                <a16:creationId xmlns:a16="http://schemas.microsoft.com/office/drawing/2014/main" id="{65870453-ACD0-875A-B7DE-4A99AF6770E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79002" y="189000"/>
            <a:ext cx="8640000" cy="648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BDEEB0D-A9CC-5071-C0B4-AEA6CE3A2A55}"/>
              </a:ext>
            </a:extLst>
          </p:cNvPr>
          <p:cNvSpPr txBox="1"/>
          <p:nvPr/>
        </p:nvSpPr>
        <p:spPr>
          <a:xfrm>
            <a:off x="4701091" y="5561004"/>
            <a:ext cx="792480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/>
          </a:p>
          <a:p>
            <a:endParaRPr lang="fr-FR" sz="2400" b="1" dirty="0"/>
          </a:p>
          <a:p>
            <a:r>
              <a:rPr lang="fr-FR" sz="2400" b="1" dirty="0"/>
              <a:t>Une fontaine au palais.</a:t>
            </a:r>
          </a:p>
        </p:txBody>
      </p:sp>
    </p:spTree>
    <p:extLst>
      <p:ext uri="{BB962C8B-B14F-4D97-AF65-F5344CB8AC3E}">
        <p14:creationId xmlns:p14="http://schemas.microsoft.com/office/powerpoint/2010/main" val="35370987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switch dir="r"/>
      </p:transition>
    </mc:Choice>
    <mc:Fallback>
      <p:transition spd="slow" advClick="0" advTm="9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92D05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41CE2615-F1BF-0CC8-3885-D1DC415173F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bre, plein air, herbe, Photographie aérienne&#10;&#10;Description générée automatiquement">
            <a:extLst>
              <a:ext uri="{FF2B5EF4-FFF2-40B4-BE49-F238E27FC236}">
                <a16:creationId xmlns:a16="http://schemas.microsoft.com/office/drawing/2014/main" id="{4DDB90D8-7EC3-BE1F-A458-DA78505D9AE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69146" y="279000"/>
            <a:ext cx="9453708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A873753-EE67-977B-B6FA-57AFC5228EF4}"/>
              </a:ext>
            </a:extLst>
          </p:cNvPr>
          <p:cNvSpPr txBox="1"/>
          <p:nvPr/>
        </p:nvSpPr>
        <p:spPr>
          <a:xfrm>
            <a:off x="3380827" y="5571610"/>
            <a:ext cx="923072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dirty="0"/>
          </a:p>
          <a:p>
            <a:endParaRPr lang="fr-FR" sz="2400" dirty="0"/>
          </a:p>
          <a:p>
            <a:r>
              <a:rPr lang="fr-FR" sz="2400" b="1" dirty="0"/>
              <a:t>Vue aérienne du palais et des jardins.</a:t>
            </a:r>
          </a:p>
        </p:txBody>
      </p:sp>
    </p:spTree>
    <p:extLst>
      <p:ext uri="{BB962C8B-B14F-4D97-AF65-F5344CB8AC3E}">
        <p14:creationId xmlns:p14="http://schemas.microsoft.com/office/powerpoint/2010/main" val="33122078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switch dir="r"/>
      </p:transition>
    </mc:Choice>
    <mc:Fallback>
      <p:transition spd="slow" advClick="0" advTm="9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5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B2459DB-4D3A-A6D4-B193-546F25CB7D3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uage, ciel, sculpture&#10;&#10;Description générée automatiquement">
            <a:extLst>
              <a:ext uri="{FF2B5EF4-FFF2-40B4-BE49-F238E27FC236}">
                <a16:creationId xmlns:a16="http://schemas.microsoft.com/office/drawing/2014/main" id="{A33D3AFE-2947-110E-8C20-7BBB1C85B46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58044" y="279000"/>
            <a:ext cx="9475912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5DCB6F3-9687-14A6-C023-4C28FD225EE9}"/>
              </a:ext>
            </a:extLst>
          </p:cNvPr>
          <p:cNvSpPr txBox="1"/>
          <p:nvPr/>
        </p:nvSpPr>
        <p:spPr>
          <a:xfrm>
            <a:off x="4216997" y="5458697"/>
            <a:ext cx="898263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>
              <a:solidFill>
                <a:srgbClr val="FFFF00"/>
              </a:solidFill>
            </a:endParaRPr>
          </a:p>
          <a:p>
            <a:endParaRPr lang="fr-FR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Fontaine du jardin supérieur.</a:t>
            </a:r>
          </a:p>
        </p:txBody>
      </p:sp>
    </p:spTree>
    <p:extLst>
      <p:ext uri="{BB962C8B-B14F-4D97-AF65-F5344CB8AC3E}">
        <p14:creationId xmlns:p14="http://schemas.microsoft.com/office/powerpoint/2010/main" val="42350614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switch dir="r"/>
      </p:transition>
    </mc:Choice>
    <mc:Fallback>
      <p:transition spd="slow" advClick="0" advTm="9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F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E5936C0D-A323-B991-ED79-7A2BC0D7BC6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sol, intérieur, Revêtement de sol, peinture&#10;&#10;Description générée automatiquement">
            <a:extLst>
              <a:ext uri="{FF2B5EF4-FFF2-40B4-BE49-F238E27FC236}">
                <a16:creationId xmlns:a16="http://schemas.microsoft.com/office/drawing/2014/main" id="{E3302541-84EB-53AD-208E-7E34682FAFB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5419" y="333000"/>
            <a:ext cx="4551967" cy="3096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01E7764-5A7A-A935-6A03-79090B3DFE7F}"/>
              </a:ext>
            </a:extLst>
          </p:cNvPr>
          <p:cNvSpPr txBox="1"/>
          <p:nvPr/>
        </p:nvSpPr>
        <p:spPr>
          <a:xfrm>
            <a:off x="6117515" y="1699709"/>
            <a:ext cx="522404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/>
              <a:t>L’intérieur Du Palais Peterhof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7E32D530-D142-2429-51CD-F242E0599A67}"/>
              </a:ext>
            </a:extLst>
          </p:cNvPr>
          <p:cNvSpPr txBox="1"/>
          <p:nvPr/>
        </p:nvSpPr>
        <p:spPr>
          <a:xfrm>
            <a:off x="7702473" y="2564354"/>
            <a:ext cx="375441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/>
              <a:t>À Suivre</a:t>
            </a:r>
          </a:p>
        </p:txBody>
      </p:sp>
      <p:pic>
        <p:nvPicPr>
          <p:cNvPr id="7" name="Image 6" descr="Une image contenant plein air, fontaine, ciel, nuage&#10;&#10;Description générée automatiquement">
            <a:extLst>
              <a:ext uri="{FF2B5EF4-FFF2-40B4-BE49-F238E27FC236}">
                <a16:creationId xmlns:a16="http://schemas.microsoft.com/office/drawing/2014/main" id="{ADFDF8D0-CA2C-1042-FDEF-9948BCA975E9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17778" y="3429000"/>
            <a:ext cx="5832000" cy="3169583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8333486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switch dir="r"/>
      </p:transition>
    </mc:Choice>
    <mc:Fallback>
      <p:transition spd="slow" advClick="0" advTm="9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D90BF542-9FBB-3005-9C48-1EC6D7BFFD9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intérieur, hall, sol, décoration d’intérieur&#10;&#10;Description générée automatiquement">
            <a:extLst>
              <a:ext uri="{FF2B5EF4-FFF2-40B4-BE49-F238E27FC236}">
                <a16:creationId xmlns:a16="http://schemas.microsoft.com/office/drawing/2014/main" id="{3F2DAFB0-9582-E19B-C9E2-7DABAA5F346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55398" y="218337"/>
            <a:ext cx="5299168" cy="2880000"/>
          </a:xfrm>
          <a:prstGeom prst="rect">
            <a:avLst/>
          </a:prstGeom>
          <a:ln w="38100" cap="sq">
            <a:solidFill>
              <a:srgbClr val="00B0F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Image 4" descr="Une image contenant intérieur, mur, décoration d’intérieur, pièce&#10;&#10;Description générée automatiquement">
            <a:extLst>
              <a:ext uri="{FF2B5EF4-FFF2-40B4-BE49-F238E27FC236}">
                <a16:creationId xmlns:a16="http://schemas.microsoft.com/office/drawing/2014/main" id="{F7AB2A62-93EE-7521-F497-DE40712C658F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2922" y="3859315"/>
            <a:ext cx="5220000" cy="2836965"/>
          </a:xfrm>
          <a:prstGeom prst="rect">
            <a:avLst/>
          </a:prstGeom>
          <a:ln w="38100" cap="sq">
            <a:solidFill>
              <a:srgbClr val="00B0F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2551749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switch dir="r"/>
      </p:transition>
    </mc:Choice>
    <mc:Fallback>
      <p:transition spd="slow" advClick="0" advTm="9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BD89CD3-3BBB-8759-E7A6-3519385A3D2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intérieur, décoration d’intérieur, mur, lit&#10;&#10;Description générée automatiquement">
            <a:extLst>
              <a:ext uri="{FF2B5EF4-FFF2-40B4-BE49-F238E27FC236}">
                <a16:creationId xmlns:a16="http://schemas.microsoft.com/office/drawing/2014/main" id="{ED16EB76-A033-B9CB-F858-D8A0BC7F615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2249" y="215750"/>
            <a:ext cx="4356000" cy="2662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Image 4" descr="Une image contenant escaliers, intérieur, Moulures, Balustre&#10;&#10;Description générée automatiquement">
            <a:extLst>
              <a:ext uri="{FF2B5EF4-FFF2-40B4-BE49-F238E27FC236}">
                <a16:creationId xmlns:a16="http://schemas.microsoft.com/office/drawing/2014/main" id="{54C66413-C3CB-49CC-DCBD-1D7A33A6CD3F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263205" y="3873351"/>
            <a:ext cx="4644000" cy="2838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7969084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switch dir="r"/>
      </p:transition>
    </mc:Choice>
    <mc:Fallback>
      <p:transition spd="slow" advClick="0" advTm="9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AC2DFA4-07D4-99A0-201A-734A81B6273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intérieur, décoration d’intérieur, mur, sol&#10;&#10;Description générée automatiquement">
            <a:extLst>
              <a:ext uri="{FF2B5EF4-FFF2-40B4-BE49-F238E27FC236}">
                <a16:creationId xmlns:a16="http://schemas.microsoft.com/office/drawing/2014/main" id="{799B23CE-8BF4-7496-57B0-1955594DEBE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1492" y="3808805"/>
            <a:ext cx="4716000" cy="2882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Image 4" descr="Une image contenant intérieur, décoration d’intérieur, mur, art&#10;&#10;Description générée automatiquement">
            <a:extLst>
              <a:ext uri="{FF2B5EF4-FFF2-40B4-BE49-F238E27FC236}">
                <a16:creationId xmlns:a16="http://schemas.microsoft.com/office/drawing/2014/main" id="{39E8CFB4-D370-396C-7D49-261D647168C3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94263" y="161962"/>
            <a:ext cx="4968000" cy="3036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0133191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switch dir="r"/>
      </p:transition>
    </mc:Choice>
    <mc:Fallback>
      <p:transition spd="slow" advClick="0" advTm="9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70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911E469-27D7-7F0F-26A8-A1A4380D9A1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intérieur, décoration d’intérieur, sol, mur&#10;&#10;Description générée automatiquement">
            <a:extLst>
              <a:ext uri="{FF2B5EF4-FFF2-40B4-BE49-F238E27FC236}">
                <a16:creationId xmlns:a16="http://schemas.microsoft.com/office/drawing/2014/main" id="{D1F90F66-0E51-09C9-EEE7-6C3ACE7B6DD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1491" y="237266"/>
            <a:ext cx="4788000" cy="2926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Image 4" descr="Une image contenant intérieur, mur, décoration d’intérieur, sol&#10;&#10;Description générée automatiquement">
            <a:extLst>
              <a:ext uri="{FF2B5EF4-FFF2-40B4-BE49-F238E27FC236}">
                <a16:creationId xmlns:a16="http://schemas.microsoft.com/office/drawing/2014/main" id="{C628FFB3-9FC3-E451-22BE-CB51DCFD706B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91083" y="3711986"/>
            <a:ext cx="4824000" cy="2948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5194740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switch dir="r"/>
      </p:transition>
    </mc:Choice>
    <mc:Fallback>
      <p:transition spd="slow" advClick="0" advTm="9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DDFBAE00-F75F-2696-5547-730E3CD2FD1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herbe, nuage&#10;&#10;Description générée automatiquement">
            <a:extLst>
              <a:ext uri="{FF2B5EF4-FFF2-40B4-BE49-F238E27FC236}">
                <a16:creationId xmlns:a16="http://schemas.microsoft.com/office/drawing/2014/main" id="{1D1ED296-E9DE-662B-EE76-9EAA8876B09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3637" y="216130"/>
            <a:ext cx="5544000" cy="3117653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Image 4" descr="Une image contenant intérieur, décoration d’intérieur, mur, art&#10;&#10;Description générée automatiquement">
            <a:extLst>
              <a:ext uri="{FF2B5EF4-FFF2-40B4-BE49-F238E27FC236}">
                <a16:creationId xmlns:a16="http://schemas.microsoft.com/office/drawing/2014/main" id="{7E9D43C3-0641-7C48-5485-9DCC322E7869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54363" y="3205779"/>
            <a:ext cx="4644000" cy="3483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6996720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switch dir="r"/>
      </p:transition>
    </mc:Choice>
    <mc:Fallback>
      <p:transition spd="slow" advClick="0" advTm="9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5A88783B-1976-41B4-E538-28BAF8E094E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intérieur, mur, table, vaisselle&#10;&#10;Description générée automatiquement">
            <a:extLst>
              <a:ext uri="{FF2B5EF4-FFF2-40B4-BE49-F238E27FC236}">
                <a16:creationId xmlns:a16="http://schemas.microsoft.com/office/drawing/2014/main" id="{AB3A1A77-59A5-7C1D-B929-7864107ECFE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94494" y="215153"/>
            <a:ext cx="4464000" cy="3348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7" name="Image 6" descr="Une image contenant plein air, ciel, arbre, herbe&#10;&#10;Description générée automatiquement">
            <a:extLst>
              <a:ext uri="{FF2B5EF4-FFF2-40B4-BE49-F238E27FC236}">
                <a16:creationId xmlns:a16="http://schemas.microsoft.com/office/drawing/2014/main" id="{65473007-DD7F-945B-5E79-AF66442B3B35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3506" y="3429000"/>
            <a:ext cx="4272000" cy="3204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1637086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switch dir="r"/>
      </p:transition>
    </mc:Choice>
    <mc:Fallback>
      <p:transition spd="slow" advClick="0" advTm="9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6E010348-C616-62C7-B8DA-171D583CEC5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arbre, herbe&#10;&#10;Description générée automatiquement">
            <a:extLst>
              <a:ext uri="{FF2B5EF4-FFF2-40B4-BE49-F238E27FC236}">
                <a16:creationId xmlns:a16="http://schemas.microsoft.com/office/drawing/2014/main" id="{8EF4BCF5-7DB1-BA28-7E7E-74DA1D497FA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4598" y="236669"/>
            <a:ext cx="4500000" cy="3375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Image 4" descr="Une image contenant plein air, arbre, ciel, eau&#10;&#10;Description générée automatiquement">
            <a:extLst>
              <a:ext uri="{FF2B5EF4-FFF2-40B4-BE49-F238E27FC236}">
                <a16:creationId xmlns:a16="http://schemas.microsoft.com/office/drawing/2014/main" id="{6ED4D7F3-87E2-A07E-E436-7D07F791CB53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278158" y="3140067"/>
            <a:ext cx="4659244" cy="3492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1001720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switch dir="r"/>
      </p:transition>
    </mc:Choice>
    <mc:Fallback>
      <p:transition spd="slow" advClick="0" advTm="9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C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4D11CDE-2808-6E46-FF23-4B22019E75E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ciel, eau&#10;&#10;Description générée automatiquement">
            <a:extLst>
              <a:ext uri="{FF2B5EF4-FFF2-40B4-BE49-F238E27FC236}">
                <a16:creationId xmlns:a16="http://schemas.microsoft.com/office/drawing/2014/main" id="{40963622-9403-CE7A-F14A-FA566C0B4B8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3840" y="244736"/>
            <a:ext cx="3960000" cy="2970000"/>
          </a:xfrm>
          <a:prstGeom prst="rect">
            <a:avLst/>
          </a:prstGeom>
          <a:ln w="38100" cap="sq">
            <a:solidFill>
              <a:srgbClr val="7030A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Image 4" descr="Une image contenant arbre, plein air, fontaine, eau&#10;&#10;Description générée automatiquement">
            <a:extLst>
              <a:ext uri="{FF2B5EF4-FFF2-40B4-BE49-F238E27FC236}">
                <a16:creationId xmlns:a16="http://schemas.microsoft.com/office/drawing/2014/main" id="{F5E6E645-012D-5FCA-8534-853F3275874F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08433" y="3313356"/>
            <a:ext cx="4464000" cy="3348000"/>
          </a:xfrm>
          <a:prstGeom prst="rect">
            <a:avLst/>
          </a:prstGeom>
          <a:ln w="38100" cap="sq">
            <a:solidFill>
              <a:srgbClr val="7030A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2848973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switch dir="r"/>
      </p:transition>
    </mc:Choice>
    <mc:Fallback>
      <p:transition spd="slow" advClick="0" advTm="9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6FA3B68-15B2-E628-948A-82CB0F2BA5D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eau, plante&#10;&#10;Description générée automatiquement">
            <a:extLst>
              <a:ext uri="{FF2B5EF4-FFF2-40B4-BE49-F238E27FC236}">
                <a16:creationId xmlns:a16="http://schemas.microsoft.com/office/drawing/2014/main" id="{ED592D58-425D-BA5B-B7C3-7AA003B8645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86918" y="268941"/>
            <a:ext cx="4608000" cy="3456000"/>
          </a:xfrm>
          <a:prstGeom prst="rect">
            <a:avLst/>
          </a:prstGeom>
          <a:ln w="38100" cap="sq">
            <a:solidFill>
              <a:schemeClr val="accent2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Image 4" descr="Une image contenant nuage, plein air, ciel, herbe&#10;&#10;Description générée automatiquement">
            <a:extLst>
              <a:ext uri="{FF2B5EF4-FFF2-40B4-BE49-F238E27FC236}">
                <a16:creationId xmlns:a16="http://schemas.microsoft.com/office/drawing/2014/main" id="{E408DB3E-28C1-34A8-5039-971A630469AE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7082" y="3429000"/>
            <a:ext cx="4140000" cy="3105000"/>
          </a:xfrm>
          <a:prstGeom prst="rect">
            <a:avLst/>
          </a:prstGeom>
          <a:ln w="38100" cap="sq">
            <a:solidFill>
              <a:schemeClr val="accent2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8881712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switch dir="r"/>
      </p:transition>
    </mc:Choice>
    <mc:Fallback>
      <p:transition spd="slow" advClick="0" advTm="9000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75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98F24291-4CD5-5F90-D1CF-418A4F5D62B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fontaine, bâtiment, statue, eau&#10;&#10;Description générée automatiquement">
            <a:extLst>
              <a:ext uri="{FF2B5EF4-FFF2-40B4-BE49-F238E27FC236}">
                <a16:creationId xmlns:a16="http://schemas.microsoft.com/office/drawing/2014/main" id="{597100CB-19AC-ECCA-D620-FBDC42467FC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1567" y="247427"/>
            <a:ext cx="4428000" cy="3321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Image 4" descr="Une image contenant ciel, nuage, plein air, herbe&#10;&#10;Description générée automatiquement">
            <a:extLst>
              <a:ext uri="{FF2B5EF4-FFF2-40B4-BE49-F238E27FC236}">
                <a16:creationId xmlns:a16="http://schemas.microsoft.com/office/drawing/2014/main" id="{B8BFCDDC-1561-A39F-8F67-490A5725D27D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92433" y="3429000"/>
            <a:ext cx="4788000" cy="3184486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7578162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switch dir="r"/>
      </p:transition>
    </mc:Choice>
    <mc:Fallback>
      <p:transition spd="slow" advClick="0" advTm="9000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5CE62052-CF18-813B-969A-29573A12908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lein air, fontaine, eau&#10;&#10;Description générée automatiquement">
            <a:extLst>
              <a:ext uri="{FF2B5EF4-FFF2-40B4-BE49-F238E27FC236}">
                <a16:creationId xmlns:a16="http://schemas.microsoft.com/office/drawing/2014/main" id="{6C8DA83D-A421-D47B-9110-553A27EF00B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746159" y="1749635"/>
            <a:ext cx="4590000" cy="306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Image 4" descr="Une image contenant plein air, herbe, arbre, fontaine&#10;&#10;Description générée automatiquement">
            <a:extLst>
              <a:ext uri="{FF2B5EF4-FFF2-40B4-BE49-F238E27FC236}">
                <a16:creationId xmlns:a16="http://schemas.microsoft.com/office/drawing/2014/main" id="{A7F3A71A-D4BA-2CBE-660A-5BD5A4F2C2AA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5841" y="789000"/>
            <a:ext cx="3960000" cy="5280000"/>
          </a:xfrm>
          <a:prstGeom prst="ellipse">
            <a:avLst/>
          </a:prstGeom>
          <a:ln w="63500" cap="rnd">
            <a:solidFill>
              <a:srgbClr val="FFFF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  <p:extLst>
      <p:ext uri="{BB962C8B-B14F-4D97-AF65-F5344CB8AC3E}">
        <p14:creationId xmlns:p14="http://schemas.microsoft.com/office/powerpoint/2010/main" val="28400460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switch dir="r"/>
      </p:transition>
    </mc:Choice>
    <mc:Fallback>
      <p:transition spd="slow" advClick="0" advTm="9000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D0FAAE1-92E7-B22A-DDED-5F0E30431C6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plante, ciel&#10;&#10;Description générée automatiquement">
            <a:extLst>
              <a:ext uri="{FF2B5EF4-FFF2-40B4-BE49-F238E27FC236}">
                <a16:creationId xmlns:a16="http://schemas.microsoft.com/office/drawing/2014/main" id="{1BAEDFFD-4A7B-1AB9-48A3-9A0649281F3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1678" y="1243982"/>
            <a:ext cx="6876000" cy="518565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AC1C065-171E-A053-BC1E-9491AB1EAB5E}"/>
              </a:ext>
            </a:extLst>
          </p:cNvPr>
          <p:cNvSpPr txBox="1"/>
          <p:nvPr/>
        </p:nvSpPr>
        <p:spPr>
          <a:xfrm>
            <a:off x="484094" y="0"/>
            <a:ext cx="100261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Lorient Vous A Présenté Le Palais Peterhof- Russie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BF51544A-F483-0B61-C0F4-07CE9A0FAF9F}"/>
              </a:ext>
            </a:extLst>
          </p:cNvPr>
          <p:cNvSpPr txBox="1"/>
          <p:nvPr/>
        </p:nvSpPr>
        <p:spPr>
          <a:xfrm>
            <a:off x="3263153" y="621991"/>
            <a:ext cx="748373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Avec Son Jardin 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580F2D68-4D50-D876-1C5F-46A8D8D27D64}"/>
              </a:ext>
            </a:extLst>
          </p:cNvPr>
          <p:cNvSpPr txBox="1"/>
          <p:nvPr/>
        </p:nvSpPr>
        <p:spPr>
          <a:xfrm>
            <a:off x="7379747" y="3429000"/>
            <a:ext cx="481225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Les Images Et Le Son Du Net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C900D373-3906-773A-CD6B-3C1C33945923}"/>
              </a:ext>
            </a:extLst>
          </p:cNvPr>
          <p:cNvSpPr txBox="1"/>
          <p:nvPr/>
        </p:nvSpPr>
        <p:spPr>
          <a:xfrm>
            <a:off x="9090212" y="4439482"/>
            <a:ext cx="357153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Daniel</a:t>
            </a:r>
          </a:p>
        </p:txBody>
      </p:sp>
    </p:spTree>
    <p:extLst>
      <p:ext uri="{BB962C8B-B14F-4D97-AF65-F5344CB8AC3E}">
        <p14:creationId xmlns:p14="http://schemas.microsoft.com/office/powerpoint/2010/main" val="33968803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switch dir="r"/>
      </p:transition>
    </mc:Choice>
    <mc:Fallback>
      <p:transition spd="slow" advClick="0" advTm="9000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111</TotalTime>
  <Words>162</Words>
  <Application>Microsoft Office PowerPoint</Application>
  <PresentationFormat>Grand écran</PresentationFormat>
  <Paragraphs>41</Paragraphs>
  <Slides>29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29</vt:i4>
      </vt:variant>
    </vt:vector>
  </HeadingPairs>
  <TitlesOfParts>
    <vt:vector size="33" baseType="lpstr">
      <vt:lpstr>Aptos</vt:lpstr>
      <vt:lpstr>Aptos Display</vt:lpstr>
      <vt:lpstr>Arial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Daniel Moulac</dc:creator>
  <cp:lastModifiedBy>Daniel Moulac</cp:lastModifiedBy>
  <cp:revision>4</cp:revision>
  <dcterms:created xsi:type="dcterms:W3CDTF">2024-12-16T06:24:40Z</dcterms:created>
  <dcterms:modified xsi:type="dcterms:W3CDTF">2024-12-20T06:38:23Z</dcterms:modified>
</cp:coreProperties>
</file>