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4" r:id="rId3"/>
    <p:sldId id="278" r:id="rId4"/>
    <p:sldId id="279" r:id="rId5"/>
    <p:sldId id="280" r:id="rId6"/>
    <p:sldId id="277" r:id="rId7"/>
    <p:sldId id="276" r:id="rId8"/>
    <p:sldId id="275" r:id="rId9"/>
    <p:sldId id="274" r:id="rId10"/>
    <p:sldId id="273" r:id="rId11"/>
    <p:sldId id="272" r:id="rId12"/>
    <p:sldId id="271" r:id="rId13"/>
    <p:sldId id="270" r:id="rId14"/>
    <p:sldId id="269" r:id="rId15"/>
    <p:sldId id="268" r:id="rId16"/>
    <p:sldId id="267" r:id="rId17"/>
    <p:sldId id="266" r:id="rId18"/>
    <p:sldId id="265" r:id="rId19"/>
    <p:sldId id="264" r:id="rId20"/>
    <p:sldId id="263" r:id="rId21"/>
    <p:sldId id="262" r:id="rId22"/>
    <p:sldId id="261" r:id="rId23"/>
    <p:sldId id="257" r:id="rId24"/>
    <p:sldId id="259" r:id="rId25"/>
    <p:sldId id="258" r:id="rId26"/>
    <p:sldId id="26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58" autoAdjust="0"/>
    <p:restoredTop sz="94660"/>
  </p:normalViewPr>
  <p:slideViewPr>
    <p:cSldViewPr snapToGrid="0">
      <p:cViewPr varScale="1">
        <p:scale>
          <a:sx n="78" d="100"/>
          <a:sy n="78" d="100"/>
        </p:scale>
        <p:origin x="31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944FCF-7AED-4893-898A-0E0E81977A60}" type="datetimeFigureOut">
              <a:rPr lang="fr-FR" smtClean="0"/>
              <a:t>11/12/2024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E9BEA9-C190-49B8-893C-D9E9443286CD}" type="slidenum">
              <a:rPr lang="fr-FR" smtClean="0"/>
              <a:t>‹N°›</a:t>
            </a:fld>
            <a:endParaRPr lang="fr-FR"/>
          </a:p>
        </p:txBody>
      </p:sp>
    </p:spTree>
    <p:extLst>
      <p:ext uri="{BB962C8B-B14F-4D97-AF65-F5344CB8AC3E}">
        <p14:creationId xmlns:p14="http://schemas.microsoft.com/office/powerpoint/2010/main" val="3975247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43E9BEA9-C190-49B8-893C-D9E9443286CD}" type="slidenum">
              <a:rPr lang="fr-FR" smtClean="0"/>
              <a:t>3</a:t>
            </a:fld>
            <a:endParaRPr lang="fr-FR"/>
          </a:p>
        </p:txBody>
      </p:sp>
    </p:spTree>
    <p:extLst>
      <p:ext uri="{BB962C8B-B14F-4D97-AF65-F5344CB8AC3E}">
        <p14:creationId xmlns:p14="http://schemas.microsoft.com/office/powerpoint/2010/main" val="2671869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244B71-37A8-93A5-49B0-070F85AB8F1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DAFE54D-ED42-2574-31BD-0F4B8B4A08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72C8D2D-79AA-4A4D-5E48-13B3F820EEB6}"/>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32073968-F52F-AE38-414E-D54CE273B8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5F9EE0-1D6E-BF4A-5A8A-EA456728C285}"/>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364582439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822A11-93ED-1EA1-01E6-49F26726932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08E6C4C-1619-D9AC-5059-DA473C5224C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0EFA15-AEBE-64AF-210F-962E78181B09}"/>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A890EFB3-8C57-F9D8-912F-5D775A0C5FD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7056AB-72B0-89D5-82CB-3F44DE8BF043}"/>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428913418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82B276-E570-C41E-87DD-D464E6D66C3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6E27C29-3B8B-D02D-0D13-116B9F6C012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E838533-0D8A-97DB-442E-461857156413}"/>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7D416DEE-E70A-1DE6-317C-C9DDC8AB17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07799E-F98C-82C6-7AC8-4698E74BE667}"/>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55449788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C4BF03-0C94-346F-5700-C75049BF62C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AFA9F1F-2D70-0992-E257-F58730A9AAB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C424043-918B-0E1B-D9FA-F5CF589C1FD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684AEE-1FE0-0839-A129-127B66D7F373}"/>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6" name="Espace réservé du pied de page 5">
            <a:extLst>
              <a:ext uri="{FF2B5EF4-FFF2-40B4-BE49-F238E27FC236}">
                <a16:creationId xmlns:a16="http://schemas.microsoft.com/office/drawing/2014/main" id="{F8774396-B05E-333F-38CE-1878DCB80D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2E4B4ED-A034-10D0-A922-CBB538D52959}"/>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294217128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0DD86B-9BE5-CF9C-CB4C-8420CC5C65F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3B550C8-1209-ADBE-A341-CA30CB569D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D9049E7-9A1F-0E39-8A5C-E7A88A916B7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9DC8593-6B0E-4533-2DFF-EA3A9946B4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A91084E-A138-4FB4-D1A5-9B7A698BD98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536C64-560A-1D08-0DE3-C0E19130FFC7}"/>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8" name="Espace réservé du pied de page 7">
            <a:extLst>
              <a:ext uri="{FF2B5EF4-FFF2-40B4-BE49-F238E27FC236}">
                <a16:creationId xmlns:a16="http://schemas.microsoft.com/office/drawing/2014/main" id="{E7DA086D-DA11-464D-F8EB-FBD6D31B3D3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B51A556-64F4-4291-4CAE-3AF220C02C85}"/>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62483874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5FF3AE-CB4D-9E12-BAA3-D05F326C16F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C63E0B0-5C8C-6719-C651-161206CB6DA5}"/>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4" name="Espace réservé du pied de page 3">
            <a:extLst>
              <a:ext uri="{FF2B5EF4-FFF2-40B4-BE49-F238E27FC236}">
                <a16:creationId xmlns:a16="http://schemas.microsoft.com/office/drawing/2014/main" id="{3234BE1F-5322-094D-3F37-F985BD3D263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D657C9C-3B00-DC8C-DEBE-DC10775AE980}"/>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302791461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E7C167D-09E4-65D8-EE0F-35E99A2542F5}"/>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3" name="Espace réservé du pied de page 2">
            <a:extLst>
              <a:ext uri="{FF2B5EF4-FFF2-40B4-BE49-F238E27FC236}">
                <a16:creationId xmlns:a16="http://schemas.microsoft.com/office/drawing/2014/main" id="{09F59DB6-2A30-CFE2-8784-911490CEFEB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1832BE7-CEBA-2A36-92E4-390A8C5DC638}"/>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75820427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C5D2DD-B833-1EBD-57ED-F087D8BCBDD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0E98BB9-8581-106F-3929-1B28413704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5C7E0D6-CE99-C281-D27C-0177A0C139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F7154C-7EBF-AD12-2FD3-39D5BBE9CE82}"/>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6" name="Espace réservé du pied de page 5">
            <a:extLst>
              <a:ext uri="{FF2B5EF4-FFF2-40B4-BE49-F238E27FC236}">
                <a16:creationId xmlns:a16="http://schemas.microsoft.com/office/drawing/2014/main" id="{138D3483-7E3D-7045-C5A6-87C5133347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10A39D7-93EB-7C85-E350-051FA1A97E7A}"/>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39912684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BB14F-8765-4B90-82B5-6C7048AACB7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FD7E91C-99AB-95D5-56F1-1435A532BB2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5A76B4F-9880-444E-6CB4-1914EF1325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BE47C3-FDFF-23CD-79BB-14263BA5E368}"/>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6" name="Espace réservé du pied de page 5">
            <a:extLst>
              <a:ext uri="{FF2B5EF4-FFF2-40B4-BE49-F238E27FC236}">
                <a16:creationId xmlns:a16="http://schemas.microsoft.com/office/drawing/2014/main" id="{67F733A3-A8A6-1636-1033-21192F3E57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46FD784-24C5-A259-062D-9C94A4768F93}"/>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295051305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B1C1B2-7886-9118-1451-68B338F0EC0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BDDBD6E-7ECB-F9A9-983F-6BDC8EEF402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F3E506-CCDE-D471-6D62-268E2074FA3C}"/>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309939A9-FC02-D2DE-8733-5B191AEB3E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103D1E-9264-73F2-56C1-ABFAAB41B0FD}"/>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3437653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625CC3-CAFE-3730-6F1D-D2021B5602F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5958A33-9F42-3002-0E84-1F1FB1F3785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6AC83BC-43F5-E0B8-590B-4FE21CEBF363}"/>
              </a:ext>
            </a:extLst>
          </p:cNvPr>
          <p:cNvSpPr>
            <a:spLocks noGrp="1"/>
          </p:cNvSpPr>
          <p:nvPr>
            <p:ph type="dt" sz="half" idx="10"/>
          </p:nvPr>
        </p:nvSpPr>
        <p:spPr/>
        <p:txBody>
          <a:bodyPr/>
          <a:lstStyle/>
          <a:p>
            <a:fld id="{9B74440C-16A0-4EC7-81EF-8364C3128C88}"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BD1347DF-CB51-F507-2AA4-BC892C3A2B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21A700-AD79-60D9-0ECC-DFC22C7B064E}"/>
              </a:ext>
            </a:extLst>
          </p:cNvPr>
          <p:cNvSpPr>
            <a:spLocks noGrp="1"/>
          </p:cNvSpPr>
          <p:nvPr>
            <p:ph type="sldNum" sz="quarter" idx="12"/>
          </p:nvPr>
        </p:nvSpPr>
        <p:spPr/>
        <p:txBody>
          <a:bodyPr/>
          <a:lstStyle/>
          <a:p>
            <a:fld id="{A459B480-48A0-4803-A70E-9846B846003C}" type="slidenum">
              <a:rPr lang="fr-FR" smtClean="0"/>
              <a:t>‹N°›</a:t>
            </a:fld>
            <a:endParaRPr lang="fr-FR"/>
          </a:p>
        </p:txBody>
      </p:sp>
    </p:spTree>
    <p:extLst>
      <p:ext uri="{BB962C8B-B14F-4D97-AF65-F5344CB8AC3E}">
        <p14:creationId xmlns:p14="http://schemas.microsoft.com/office/powerpoint/2010/main" val="252424728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14F330E-805A-E88A-6E47-C7008CD5DF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258F03A-CC6E-B46A-934B-7EC1C25F8F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2D17965-6672-5A34-A834-AB4234E4FD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74440C-16A0-4EC7-81EF-8364C3128C88}" type="datetimeFigureOut">
              <a:rPr lang="fr-FR" smtClean="0"/>
              <a:t>11/12/2024</a:t>
            </a:fld>
            <a:endParaRPr lang="fr-FR"/>
          </a:p>
        </p:txBody>
      </p:sp>
      <p:sp>
        <p:nvSpPr>
          <p:cNvPr id="5" name="Espace réservé du pied de page 4">
            <a:extLst>
              <a:ext uri="{FF2B5EF4-FFF2-40B4-BE49-F238E27FC236}">
                <a16:creationId xmlns:a16="http://schemas.microsoft.com/office/drawing/2014/main" id="{BE9BC543-2FA3-B96C-B021-DDF0AB121A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1ABBCC4-53D2-3AC5-BE04-C8C7C725EA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59B480-48A0-4803-A70E-9846B846003C}" type="slidenum">
              <a:rPr lang="fr-FR" smtClean="0"/>
              <a:t>‹N°›</a:t>
            </a:fld>
            <a:endParaRPr lang="fr-FR"/>
          </a:p>
        </p:txBody>
      </p:sp>
    </p:spTree>
    <p:extLst>
      <p:ext uri="{BB962C8B-B14F-4D97-AF65-F5344CB8AC3E}">
        <p14:creationId xmlns:p14="http://schemas.microsoft.com/office/powerpoint/2010/main" val="1667977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nature, eau, arbre&#10;&#10;Description générée automatiquement">
            <a:extLst>
              <a:ext uri="{FF2B5EF4-FFF2-40B4-BE49-F238E27FC236}">
                <a16:creationId xmlns:a16="http://schemas.microsoft.com/office/drawing/2014/main" id="{5D04A1E0-E6B6-4AE7-F38E-52EE8F80DA4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000" y="889000"/>
            <a:ext cx="11448000" cy="477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D1E4E72-079D-2C06-D65C-24B2E383A7FD}"/>
              </a:ext>
            </a:extLst>
          </p:cNvPr>
          <p:cNvSpPr txBox="1"/>
          <p:nvPr/>
        </p:nvSpPr>
        <p:spPr>
          <a:xfrm>
            <a:off x="4054007" y="242669"/>
            <a:ext cx="8780318" cy="646331"/>
          </a:xfrm>
          <a:prstGeom prst="rect">
            <a:avLst/>
          </a:prstGeom>
          <a:noFill/>
        </p:spPr>
        <p:txBody>
          <a:bodyPr wrap="square" rtlCol="0">
            <a:spAutoFit/>
          </a:bodyPr>
          <a:lstStyle/>
          <a:p>
            <a:r>
              <a:rPr lang="fr-FR" sz="2400" b="1" dirty="0">
                <a:solidFill>
                  <a:srgbClr val="FFFF00"/>
                </a:solidFill>
              </a:rPr>
              <a:t> </a:t>
            </a:r>
            <a:r>
              <a:rPr lang="fr-FR" sz="3600" b="1" dirty="0">
                <a:solidFill>
                  <a:srgbClr val="FFFF00"/>
                </a:solidFill>
              </a:rPr>
              <a:t>la rade de Brest</a:t>
            </a:r>
          </a:p>
        </p:txBody>
      </p:sp>
    </p:spTree>
    <p:extLst>
      <p:ext uri="{BB962C8B-B14F-4D97-AF65-F5344CB8AC3E}">
        <p14:creationId xmlns:p14="http://schemas.microsoft.com/office/powerpoint/2010/main" val="322155161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Gilles servat - Je vous emporte dans mon coeur.wav"/>
          </p:stSnd>
        </p:sndAc>
      </p:transition>
    </mc:Choice>
    <mc:Fallback>
      <p:transition spd="slow" advClick="0" advTm="8000">
        <p:fade/>
        <p:sndAc>
          <p:stSnd loop="1">
            <p:snd r:embed="rId2" name="Gilles servat - Je vous emporte dans mon coeu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2A676BE7-0DCF-B712-F784-1F91446C85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C3D974C-F35D-559C-CD95-746B689CB3E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La rade de Brest, accessible aux navires de grand tonnage en raison de sa profondeur, est un vaste plan d'eau abrité des tempêtes de l'océan Atlantique grâce à la presqu'île de Roscanvel qui isole la rade de l'Atlantique, ne laissant qu'un passage relativement étroit (1,8 km), le goulet de Brest, entre la pointe des Espagnols et la côte Léonarde (côte nord) de la rade.</a:t>
            </a:r>
          </a:p>
          <a:p>
            <a:pPr algn="ctr"/>
            <a:endParaRPr lang="fr-FR" sz="2800" b="1" dirty="0">
              <a:solidFill>
                <a:srgbClr val="FFFF00"/>
              </a:solidFill>
            </a:endParaRPr>
          </a:p>
          <a:p>
            <a:pPr algn="ctr"/>
            <a:r>
              <a:rPr lang="fr-FR" sz="2800" b="1" dirty="0">
                <a:solidFill>
                  <a:srgbClr val="FFFF00"/>
                </a:solidFill>
              </a:rPr>
              <a:t>La rade est très découpée ; plusieurs presqu'îles la pénètrent ou la limitent : la presqu'île de Plougastel, la presqu'île de </a:t>
            </a:r>
            <a:r>
              <a:rPr lang="fr-FR" sz="2800" b="1" dirty="0" err="1">
                <a:solidFill>
                  <a:srgbClr val="FFFF00"/>
                </a:solidFill>
              </a:rPr>
              <a:t>Logonna</a:t>
            </a:r>
            <a:r>
              <a:rPr lang="fr-FR" sz="2800" b="1" dirty="0">
                <a:solidFill>
                  <a:srgbClr val="FFFF00"/>
                </a:solidFill>
              </a:rPr>
              <a:t>, la presqu'île de Landévennec, la presqu'île de l'île Longue (ancienne île, transformé en presqu'île par l'homme), la presqu'île de Roscanvel, qui se terminent par des pointes offrant de beaux points de vue sur la rade : pointe du Portzic, pointe de l'Armorique, pointe du </a:t>
            </a:r>
            <a:r>
              <a:rPr lang="fr-FR" sz="2800" b="1" dirty="0" err="1">
                <a:solidFill>
                  <a:srgbClr val="FFFF00"/>
                </a:solidFill>
              </a:rPr>
              <a:t>Bindy</a:t>
            </a:r>
            <a:r>
              <a:rPr lang="fr-FR" sz="2800" b="1" dirty="0">
                <a:solidFill>
                  <a:srgbClr val="FFFF00"/>
                </a:solidFill>
              </a:rPr>
              <a:t>, pointe de </a:t>
            </a:r>
            <a:r>
              <a:rPr lang="fr-FR" sz="2800" b="1" dirty="0" err="1">
                <a:solidFill>
                  <a:srgbClr val="FFFF00"/>
                </a:solidFill>
              </a:rPr>
              <a:t>Poulmic</a:t>
            </a:r>
            <a:r>
              <a:rPr lang="fr-FR" sz="2800" b="1" dirty="0">
                <a:solidFill>
                  <a:srgbClr val="FFFF00"/>
                </a:solidFill>
              </a:rPr>
              <a:t> et pointe des Espagnols.</a:t>
            </a:r>
          </a:p>
        </p:txBody>
      </p:sp>
    </p:spTree>
    <p:extLst>
      <p:ext uri="{BB962C8B-B14F-4D97-AF65-F5344CB8AC3E}">
        <p14:creationId xmlns:p14="http://schemas.microsoft.com/office/powerpoint/2010/main" val="196191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875B11C7-A2A0-57E7-CD79-6E4448B5E9AB}"/>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D94274CB-AD17-498C-4948-8EED85A0F69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14121" y="390525"/>
            <a:ext cx="8134350" cy="6076950"/>
          </a:xfrm>
          <a:prstGeom prst="rect">
            <a:avLst/>
          </a:prstGeom>
          <a:effectLst>
            <a:softEdge rad="635000"/>
          </a:effectLst>
        </p:spPr>
      </p:pic>
      <p:sp>
        <p:nvSpPr>
          <p:cNvPr id="4" name="ZoneTexte 3">
            <a:extLst>
              <a:ext uri="{FF2B5EF4-FFF2-40B4-BE49-F238E27FC236}">
                <a16:creationId xmlns:a16="http://schemas.microsoft.com/office/drawing/2014/main" id="{BA2B0F84-E797-CFB0-B941-8F7FE1C8EF97}"/>
              </a:ext>
            </a:extLst>
          </p:cNvPr>
          <p:cNvSpPr txBox="1"/>
          <p:nvPr/>
        </p:nvSpPr>
        <p:spPr>
          <a:xfrm>
            <a:off x="9333186" y="2379517"/>
            <a:ext cx="2291256" cy="3416320"/>
          </a:xfrm>
          <a:prstGeom prst="rect">
            <a:avLst/>
          </a:prstGeom>
          <a:noFill/>
        </p:spPr>
        <p:txBody>
          <a:bodyPr wrap="square" rtlCol="0">
            <a:spAutoFit/>
          </a:bodyPr>
          <a:lstStyle/>
          <a:p>
            <a:r>
              <a:rPr lang="fr-FR" sz="2400" b="1">
                <a:solidFill>
                  <a:srgbClr val="FFFF00"/>
                </a:solidFill>
              </a:rPr>
              <a:t>arsenal_brest</a:t>
            </a:r>
          </a:p>
          <a:p>
            <a:r>
              <a:rPr lang="fr-FR" sz="2400" b="1">
                <a:solidFill>
                  <a:srgbClr val="FFFF00"/>
                </a:solidFill>
              </a:rPr>
              <a:t>Le pont de Recouvrance qui se lève régulièrement pour laisser passer des bateaux de la marine.</a:t>
            </a:r>
            <a:endParaRPr lang="fr-FR" sz="2400" b="1" dirty="0">
              <a:solidFill>
                <a:srgbClr val="FFFF00"/>
              </a:solidFill>
            </a:endParaRPr>
          </a:p>
        </p:txBody>
      </p:sp>
    </p:spTree>
    <p:extLst>
      <p:ext uri="{BB962C8B-B14F-4D97-AF65-F5344CB8AC3E}">
        <p14:creationId xmlns:p14="http://schemas.microsoft.com/office/powerpoint/2010/main" val="280666136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99445757-B30E-8768-255F-BD427D4BD0FD}"/>
            </a:ext>
          </a:extLst>
        </p:cNvPr>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30AA8CCD-47A3-727F-2E05-B8CA9D5B7A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685800"/>
            <a:ext cx="7315200" cy="5486400"/>
          </a:xfrm>
          <a:prstGeom prst="rect">
            <a:avLst/>
          </a:prstGeom>
          <a:effectLst>
            <a:softEdge rad="635000"/>
          </a:effectLst>
        </p:spPr>
      </p:pic>
      <p:sp>
        <p:nvSpPr>
          <p:cNvPr id="4" name="ZoneTexte 3">
            <a:extLst>
              <a:ext uri="{FF2B5EF4-FFF2-40B4-BE49-F238E27FC236}">
                <a16:creationId xmlns:a16="http://schemas.microsoft.com/office/drawing/2014/main" id="{FF157AF6-1FF5-DD00-3FE3-2C8C62424A8E}"/>
              </a:ext>
            </a:extLst>
          </p:cNvPr>
          <p:cNvSpPr txBox="1"/>
          <p:nvPr/>
        </p:nvSpPr>
        <p:spPr>
          <a:xfrm>
            <a:off x="1547170" y="5852710"/>
            <a:ext cx="10837718" cy="461665"/>
          </a:xfrm>
          <a:prstGeom prst="rect">
            <a:avLst/>
          </a:prstGeom>
          <a:noFill/>
        </p:spPr>
        <p:txBody>
          <a:bodyPr wrap="square" rtlCol="0">
            <a:spAutoFit/>
          </a:bodyPr>
          <a:lstStyle/>
          <a:p>
            <a:r>
              <a:rPr lang="fr-FR" sz="2400" b="1">
                <a:solidFill>
                  <a:srgbClr val="FFFF00"/>
                </a:solidFill>
              </a:rPr>
              <a:t>Le Château de Brest, élément notable du paysage maritime brestois.</a:t>
            </a:r>
            <a:endParaRPr lang="fr-FR" sz="2400" b="1" dirty="0">
              <a:solidFill>
                <a:srgbClr val="FFFF00"/>
              </a:solidFill>
            </a:endParaRPr>
          </a:p>
        </p:txBody>
      </p:sp>
    </p:spTree>
    <p:extLst>
      <p:ext uri="{BB962C8B-B14F-4D97-AF65-F5344CB8AC3E}">
        <p14:creationId xmlns:p14="http://schemas.microsoft.com/office/powerpoint/2010/main" val="1561807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17A9059C-55B3-472A-60A2-4604DAE2488B}"/>
            </a:ext>
          </a:extLst>
        </p:cNvPr>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A3510AD0-E678-A6EB-E500-AF64C1FB1B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685800"/>
            <a:ext cx="7315200" cy="5486400"/>
          </a:xfrm>
          <a:prstGeom prst="rect">
            <a:avLst/>
          </a:prstGeom>
          <a:effectLst>
            <a:softEdge rad="317500"/>
          </a:effectLst>
        </p:spPr>
      </p:pic>
      <p:sp>
        <p:nvSpPr>
          <p:cNvPr id="4" name="ZoneTexte 3">
            <a:extLst>
              <a:ext uri="{FF2B5EF4-FFF2-40B4-BE49-F238E27FC236}">
                <a16:creationId xmlns:a16="http://schemas.microsoft.com/office/drawing/2014/main" id="{B3EC95F0-185B-334F-4ABE-7E7CBCD5C4C2}"/>
              </a:ext>
            </a:extLst>
          </p:cNvPr>
          <p:cNvSpPr txBox="1"/>
          <p:nvPr/>
        </p:nvSpPr>
        <p:spPr>
          <a:xfrm>
            <a:off x="2180060" y="5941367"/>
            <a:ext cx="8918864" cy="461665"/>
          </a:xfrm>
          <a:prstGeom prst="rect">
            <a:avLst/>
          </a:prstGeom>
          <a:noFill/>
        </p:spPr>
        <p:txBody>
          <a:bodyPr wrap="square" rtlCol="0">
            <a:spAutoFit/>
          </a:bodyPr>
          <a:lstStyle/>
          <a:p>
            <a:r>
              <a:rPr lang="fr-FR" sz="2400" b="1" dirty="0">
                <a:solidFill>
                  <a:srgbClr val="FFFF00"/>
                </a:solidFill>
              </a:rPr>
              <a:t>La Tour Tanguy, petit point de repère historique typique.</a:t>
            </a:r>
          </a:p>
        </p:txBody>
      </p:sp>
    </p:spTree>
    <p:extLst>
      <p:ext uri="{BB962C8B-B14F-4D97-AF65-F5344CB8AC3E}">
        <p14:creationId xmlns:p14="http://schemas.microsoft.com/office/powerpoint/2010/main" val="237699518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D6FA0CF-1CF9-2804-0001-6153D2638C4E}"/>
            </a:ext>
          </a:extLst>
        </p:cNvPr>
        <p:cNvGrpSpPr/>
        <p:nvPr/>
      </p:nvGrpSpPr>
      <p:grpSpPr>
        <a:xfrm>
          <a:off x="0" y="0"/>
          <a:ext cx="0" cy="0"/>
          <a:chOff x="0" y="0"/>
          <a:chExt cx="0" cy="0"/>
        </a:xfrm>
      </p:grpSpPr>
      <p:pic>
        <p:nvPicPr>
          <p:cNvPr id="3" name="Image 2" descr="Une image contenant plein air, arc-en-ciel, nature, ciel&#10;&#10;Description générée automatiquement">
            <a:extLst>
              <a:ext uri="{FF2B5EF4-FFF2-40B4-BE49-F238E27FC236}">
                <a16:creationId xmlns:a16="http://schemas.microsoft.com/office/drawing/2014/main" id="{F95F6229-16BC-7309-A73A-7AEA947259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6000" y="901302"/>
            <a:ext cx="7380000" cy="5055395"/>
          </a:xfrm>
          <a:prstGeom prst="rect">
            <a:avLst/>
          </a:prstGeom>
          <a:effectLst>
            <a:softEdge rad="127000"/>
          </a:effectLst>
        </p:spPr>
      </p:pic>
      <p:sp>
        <p:nvSpPr>
          <p:cNvPr id="4" name="ZoneTexte 3">
            <a:extLst>
              <a:ext uri="{FF2B5EF4-FFF2-40B4-BE49-F238E27FC236}">
                <a16:creationId xmlns:a16="http://schemas.microsoft.com/office/drawing/2014/main" id="{1BFBDC3A-8F58-6129-B97A-0C6E96146074}"/>
              </a:ext>
            </a:extLst>
          </p:cNvPr>
          <p:cNvSpPr txBox="1"/>
          <p:nvPr/>
        </p:nvSpPr>
        <p:spPr>
          <a:xfrm>
            <a:off x="5041144" y="5725864"/>
            <a:ext cx="8323118" cy="461665"/>
          </a:xfrm>
          <a:prstGeom prst="rect">
            <a:avLst/>
          </a:prstGeom>
          <a:noFill/>
        </p:spPr>
        <p:txBody>
          <a:bodyPr wrap="square" rtlCol="0">
            <a:spAutoFit/>
          </a:bodyPr>
          <a:lstStyle/>
          <a:p>
            <a:r>
              <a:rPr lang="fr-FR" sz="2400" b="1">
                <a:solidFill>
                  <a:srgbClr val="FFFF00"/>
                </a:solidFill>
              </a:rPr>
              <a:t>Le Port du Tinduff</a:t>
            </a:r>
            <a:endParaRPr lang="fr-FR" sz="2400" b="1" dirty="0">
              <a:solidFill>
                <a:srgbClr val="FFFF00"/>
              </a:solidFill>
            </a:endParaRPr>
          </a:p>
        </p:txBody>
      </p:sp>
    </p:spTree>
    <p:extLst>
      <p:ext uri="{BB962C8B-B14F-4D97-AF65-F5344CB8AC3E}">
        <p14:creationId xmlns:p14="http://schemas.microsoft.com/office/powerpoint/2010/main" val="16091504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6136D36F-7D0D-EAB2-99AC-D58700143E6B}"/>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BF862949-B11D-A7A2-C560-73B294C20D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28825" y="642937"/>
            <a:ext cx="8134350" cy="5572125"/>
          </a:xfrm>
          <a:prstGeom prst="rect">
            <a:avLst/>
          </a:prstGeom>
          <a:effectLst>
            <a:softEdge rad="635000"/>
          </a:effectLst>
        </p:spPr>
      </p:pic>
      <p:sp>
        <p:nvSpPr>
          <p:cNvPr id="4" name="ZoneTexte 3">
            <a:extLst>
              <a:ext uri="{FF2B5EF4-FFF2-40B4-BE49-F238E27FC236}">
                <a16:creationId xmlns:a16="http://schemas.microsoft.com/office/drawing/2014/main" id="{D8D19869-92F8-86AA-051B-FBAB3683F26F}"/>
              </a:ext>
            </a:extLst>
          </p:cNvPr>
          <p:cNvSpPr txBox="1"/>
          <p:nvPr/>
        </p:nvSpPr>
        <p:spPr>
          <a:xfrm>
            <a:off x="683173" y="5984229"/>
            <a:ext cx="11855669" cy="461665"/>
          </a:xfrm>
          <a:prstGeom prst="rect">
            <a:avLst/>
          </a:prstGeom>
          <a:noFill/>
        </p:spPr>
        <p:txBody>
          <a:bodyPr wrap="square" rtlCol="0">
            <a:spAutoFit/>
          </a:bodyPr>
          <a:lstStyle/>
          <a:p>
            <a:r>
              <a:rPr lang="fr-FR" sz="2400" b="1">
                <a:solidFill>
                  <a:srgbClr val="FFFF00"/>
                </a:solidFill>
              </a:rPr>
              <a:t>Le Pont du Rohan à Landerneau, accessible aux bateaux de faible envergure.</a:t>
            </a:r>
            <a:endParaRPr lang="fr-FR" sz="2400" b="1" dirty="0">
              <a:solidFill>
                <a:srgbClr val="FFFF00"/>
              </a:solidFill>
            </a:endParaRPr>
          </a:p>
        </p:txBody>
      </p:sp>
    </p:spTree>
    <p:extLst>
      <p:ext uri="{BB962C8B-B14F-4D97-AF65-F5344CB8AC3E}">
        <p14:creationId xmlns:p14="http://schemas.microsoft.com/office/powerpoint/2010/main" val="427085619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95E383F-777E-90A7-622F-0F8C38C7AC6D}"/>
            </a:ext>
          </a:extLst>
        </p:cNvPr>
        <p:cNvGrpSpPr/>
        <p:nvPr/>
      </p:nvGrpSpPr>
      <p:grpSpPr>
        <a:xfrm>
          <a:off x="0" y="0"/>
          <a:ext cx="0" cy="0"/>
          <a:chOff x="0" y="0"/>
          <a:chExt cx="0" cy="0"/>
        </a:xfrm>
      </p:grpSpPr>
      <p:pic>
        <p:nvPicPr>
          <p:cNvPr id="3" name="Image 2" descr="Une image contenant plein air, ciel, herbe, nature&#10;&#10;Description générée automatiquement">
            <a:extLst>
              <a:ext uri="{FF2B5EF4-FFF2-40B4-BE49-F238E27FC236}">
                <a16:creationId xmlns:a16="http://schemas.microsoft.com/office/drawing/2014/main" id="{B1222968-C64C-EB56-2E1D-CC772EA23A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4000" y="811102"/>
            <a:ext cx="7884000" cy="5400635"/>
          </a:xfrm>
          <a:prstGeom prst="rect">
            <a:avLst/>
          </a:prstGeom>
          <a:effectLst>
            <a:softEdge rad="635000"/>
          </a:effectLst>
        </p:spPr>
      </p:pic>
      <p:sp>
        <p:nvSpPr>
          <p:cNvPr id="4" name="ZoneTexte 3">
            <a:extLst>
              <a:ext uri="{FF2B5EF4-FFF2-40B4-BE49-F238E27FC236}">
                <a16:creationId xmlns:a16="http://schemas.microsoft.com/office/drawing/2014/main" id="{45F28A47-52E1-A06A-A4DA-73B10336C8E8}"/>
              </a:ext>
            </a:extLst>
          </p:cNvPr>
          <p:cNvSpPr txBox="1"/>
          <p:nvPr/>
        </p:nvSpPr>
        <p:spPr>
          <a:xfrm>
            <a:off x="2617696" y="5796238"/>
            <a:ext cx="7588469" cy="830997"/>
          </a:xfrm>
          <a:prstGeom prst="rect">
            <a:avLst/>
          </a:prstGeom>
          <a:noFill/>
        </p:spPr>
        <p:txBody>
          <a:bodyPr wrap="square" rtlCol="0">
            <a:spAutoFit/>
          </a:bodyPr>
          <a:lstStyle/>
          <a:p>
            <a:r>
              <a:rPr lang="fr-FR" sz="2400" b="1">
                <a:solidFill>
                  <a:srgbClr val="FFFF00"/>
                </a:solidFill>
              </a:rPr>
              <a:t>Le port de Daoulas à mi marrée, finement tapissé d’eau, bien assez pour naviguer avec un curragh.</a:t>
            </a:r>
            <a:endParaRPr lang="fr-FR" sz="2400" b="1" dirty="0">
              <a:solidFill>
                <a:srgbClr val="FFFF00"/>
              </a:solidFill>
            </a:endParaRPr>
          </a:p>
        </p:txBody>
      </p:sp>
    </p:spTree>
    <p:extLst>
      <p:ext uri="{BB962C8B-B14F-4D97-AF65-F5344CB8AC3E}">
        <p14:creationId xmlns:p14="http://schemas.microsoft.com/office/powerpoint/2010/main" val="129623577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a:extLst>
            <a:ext uri="{FF2B5EF4-FFF2-40B4-BE49-F238E27FC236}">
              <a16:creationId xmlns:a16="http://schemas.microsoft.com/office/drawing/2014/main" id="{814E4007-D8A6-5DBC-5C3D-46900DF74588}"/>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D823229D-4132-7254-F710-EBE85B224E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28825" y="642937"/>
            <a:ext cx="8134350" cy="5572125"/>
          </a:xfrm>
          <a:prstGeom prst="rect">
            <a:avLst/>
          </a:prstGeom>
          <a:effectLst>
            <a:softEdge rad="635000"/>
          </a:effectLst>
        </p:spPr>
      </p:pic>
      <p:sp>
        <p:nvSpPr>
          <p:cNvPr id="4" name="ZoneTexte 3">
            <a:extLst>
              <a:ext uri="{FF2B5EF4-FFF2-40B4-BE49-F238E27FC236}">
                <a16:creationId xmlns:a16="http://schemas.microsoft.com/office/drawing/2014/main" id="{301B70C5-9006-4363-39C4-C264615BFC1F}"/>
              </a:ext>
            </a:extLst>
          </p:cNvPr>
          <p:cNvSpPr txBox="1"/>
          <p:nvPr/>
        </p:nvSpPr>
        <p:spPr>
          <a:xfrm>
            <a:off x="2798140" y="5799563"/>
            <a:ext cx="7270770" cy="830997"/>
          </a:xfrm>
          <a:prstGeom prst="rect">
            <a:avLst/>
          </a:prstGeom>
          <a:noFill/>
        </p:spPr>
        <p:txBody>
          <a:bodyPr wrap="square" rtlCol="0">
            <a:spAutoFit/>
          </a:bodyPr>
          <a:lstStyle/>
          <a:p>
            <a:r>
              <a:rPr lang="fr-FR" sz="2400" b="1" dirty="0">
                <a:solidFill>
                  <a:srgbClr val="FFFF00"/>
                </a:solidFill>
              </a:rPr>
              <a:t>Le Port du Faou donnant sur l’église Saint Sauveur et l’intérieur même du village.</a:t>
            </a:r>
          </a:p>
        </p:txBody>
      </p:sp>
    </p:spTree>
    <p:extLst>
      <p:ext uri="{BB962C8B-B14F-4D97-AF65-F5344CB8AC3E}">
        <p14:creationId xmlns:p14="http://schemas.microsoft.com/office/powerpoint/2010/main" val="3740741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AF0B7767-8AB9-18FB-55B9-6198F1A64E31}"/>
            </a:ext>
          </a:extLst>
        </p:cNvPr>
        <p:cNvGrpSpPr/>
        <p:nvPr/>
      </p:nvGrpSpPr>
      <p:grpSpPr>
        <a:xfrm>
          <a:off x="0" y="0"/>
          <a:ext cx="0" cy="0"/>
          <a:chOff x="0" y="0"/>
          <a:chExt cx="0" cy="0"/>
        </a:xfrm>
      </p:grpSpPr>
      <p:pic>
        <p:nvPicPr>
          <p:cNvPr id="3" name="Image 2" descr="Une image contenant plein air, arbre, herbe, ciel&#10;&#10;Description générée automatiquement">
            <a:extLst>
              <a:ext uri="{FF2B5EF4-FFF2-40B4-BE49-F238E27FC236}">
                <a16:creationId xmlns:a16="http://schemas.microsoft.com/office/drawing/2014/main" id="{FAC46BA3-4589-8E57-F809-2B1BB96BA1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6676" y="1143285"/>
            <a:ext cx="8038740" cy="4571429"/>
          </a:xfrm>
          <a:prstGeom prst="rect">
            <a:avLst/>
          </a:prstGeom>
          <a:effectLst>
            <a:softEdge rad="127000"/>
          </a:effectLst>
        </p:spPr>
      </p:pic>
      <p:sp>
        <p:nvSpPr>
          <p:cNvPr id="4" name="ZoneTexte 3">
            <a:extLst>
              <a:ext uri="{FF2B5EF4-FFF2-40B4-BE49-F238E27FC236}">
                <a16:creationId xmlns:a16="http://schemas.microsoft.com/office/drawing/2014/main" id="{42F83ABD-2261-7DE6-DEC3-38042B0F54DC}"/>
              </a:ext>
            </a:extLst>
          </p:cNvPr>
          <p:cNvSpPr txBox="1"/>
          <p:nvPr/>
        </p:nvSpPr>
        <p:spPr>
          <a:xfrm>
            <a:off x="346840" y="2372425"/>
            <a:ext cx="2606567" cy="3046988"/>
          </a:xfrm>
          <a:prstGeom prst="rect">
            <a:avLst/>
          </a:prstGeom>
          <a:noFill/>
        </p:spPr>
        <p:txBody>
          <a:bodyPr wrap="square" rtlCol="0">
            <a:spAutoFit/>
          </a:bodyPr>
          <a:lstStyle/>
          <a:p>
            <a:r>
              <a:rPr lang="fr-FR" sz="2400" b="1" dirty="0">
                <a:solidFill>
                  <a:srgbClr val="FFFF00"/>
                </a:solidFill>
              </a:rPr>
              <a:t>Abbaye de </a:t>
            </a:r>
            <a:r>
              <a:rPr lang="fr-FR" sz="2400" b="1" dirty="0" err="1">
                <a:solidFill>
                  <a:srgbClr val="FFFF00"/>
                </a:solidFill>
              </a:rPr>
              <a:t>Landévenec</a:t>
            </a:r>
            <a:endParaRPr lang="fr-FR" sz="2400" b="1" dirty="0">
              <a:solidFill>
                <a:srgbClr val="FFFF00"/>
              </a:solidFill>
            </a:endParaRPr>
          </a:p>
          <a:p>
            <a:r>
              <a:rPr lang="fr-FR" sz="2400" b="1" dirty="0">
                <a:solidFill>
                  <a:srgbClr val="FFFF00"/>
                </a:solidFill>
              </a:rPr>
              <a:t>L’Abbaye de </a:t>
            </a:r>
            <a:r>
              <a:rPr lang="fr-FR" sz="2400" b="1" dirty="0" err="1">
                <a:solidFill>
                  <a:srgbClr val="FFFF00"/>
                </a:solidFill>
              </a:rPr>
              <a:t>Landévenec</a:t>
            </a:r>
            <a:r>
              <a:rPr lang="fr-FR" sz="2400" b="1" dirty="0">
                <a:solidFill>
                  <a:srgbClr val="FFFF00"/>
                </a:solidFill>
              </a:rPr>
              <a:t> est un point d’étape nécessaire à tout bon voyage sur la Rade de Brest.</a:t>
            </a:r>
          </a:p>
        </p:txBody>
      </p:sp>
    </p:spTree>
    <p:extLst>
      <p:ext uri="{BB962C8B-B14F-4D97-AF65-F5344CB8AC3E}">
        <p14:creationId xmlns:p14="http://schemas.microsoft.com/office/powerpoint/2010/main" val="227522811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7319EB1-0694-7229-8436-B117D4AB7475}"/>
            </a:ext>
          </a:extLst>
        </p:cNvPr>
        <p:cNvGrpSpPr/>
        <p:nvPr/>
      </p:nvGrpSpPr>
      <p:grpSpPr>
        <a:xfrm>
          <a:off x="0" y="0"/>
          <a:ext cx="0" cy="0"/>
          <a:chOff x="0" y="0"/>
          <a:chExt cx="0" cy="0"/>
        </a:xfrm>
      </p:grpSpPr>
      <p:pic>
        <p:nvPicPr>
          <p:cNvPr id="3" name="Image 2" descr="Une image contenant plein air, ciel, nature, eau&#10;&#10;Description générée automatiquement">
            <a:extLst>
              <a:ext uri="{FF2B5EF4-FFF2-40B4-BE49-F238E27FC236}">
                <a16:creationId xmlns:a16="http://schemas.microsoft.com/office/drawing/2014/main" id="{2942BF9D-3CF3-4E2D-69EB-5E273BBB4F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361" y="819000"/>
            <a:ext cx="11467277" cy="52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4AAC4E7-B153-59C3-9E08-F71BD55B6EED}"/>
              </a:ext>
            </a:extLst>
          </p:cNvPr>
          <p:cNvSpPr txBox="1"/>
          <p:nvPr/>
        </p:nvSpPr>
        <p:spPr>
          <a:xfrm>
            <a:off x="5393120" y="5579767"/>
            <a:ext cx="8811491" cy="1015663"/>
          </a:xfrm>
          <a:prstGeom prst="rect">
            <a:avLst/>
          </a:prstGeom>
          <a:noFill/>
        </p:spPr>
        <p:txBody>
          <a:bodyPr wrap="square" rtlCol="0">
            <a:spAutoFit/>
          </a:bodyPr>
          <a:lstStyle/>
          <a:p>
            <a:endParaRPr lang="fr-FR" b="1" dirty="0">
              <a:solidFill>
                <a:srgbClr val="FFFF00"/>
              </a:solidFill>
            </a:endParaRPr>
          </a:p>
          <a:p>
            <a:endParaRPr lang="fr-FR" b="1" dirty="0">
              <a:solidFill>
                <a:srgbClr val="FFFF00"/>
              </a:solidFill>
            </a:endParaRPr>
          </a:p>
          <a:p>
            <a:r>
              <a:rPr lang="fr-FR" sz="2400" b="1" dirty="0">
                <a:solidFill>
                  <a:srgbClr val="FFFF00"/>
                </a:solidFill>
              </a:rPr>
              <a:t>L'île des Morts.</a:t>
            </a:r>
          </a:p>
        </p:txBody>
      </p:sp>
    </p:spTree>
    <p:extLst>
      <p:ext uri="{BB962C8B-B14F-4D97-AF65-F5344CB8AC3E}">
        <p14:creationId xmlns:p14="http://schemas.microsoft.com/office/powerpoint/2010/main" val="344628735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43677EF0-BB59-84EF-F49D-9AF5ADCC7A09}"/>
            </a:ext>
          </a:extLst>
        </p:cNvPr>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234E3450-0765-5572-D7FF-093DFA7253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891" y="1341511"/>
            <a:ext cx="11564218" cy="396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422E0B-7E2C-9275-BAE2-16881BF935AE}"/>
              </a:ext>
            </a:extLst>
          </p:cNvPr>
          <p:cNvSpPr txBox="1"/>
          <p:nvPr/>
        </p:nvSpPr>
        <p:spPr>
          <a:xfrm>
            <a:off x="5191872" y="4901169"/>
            <a:ext cx="9559636" cy="1015663"/>
          </a:xfrm>
          <a:prstGeom prst="rect">
            <a:avLst/>
          </a:prstGeom>
          <a:noFill/>
        </p:spPr>
        <p:txBody>
          <a:bodyPr wrap="square" rtlCol="0">
            <a:spAutoFit/>
          </a:bodyPr>
          <a:lstStyle/>
          <a:p>
            <a:endParaRPr lang="fr-FR" dirty="0"/>
          </a:p>
          <a:p>
            <a:endParaRPr lang="fr-FR" dirty="0"/>
          </a:p>
          <a:p>
            <a:r>
              <a:rPr lang="fr-FR" sz="2400" b="1" dirty="0"/>
              <a:t>L'île Ronde.</a:t>
            </a:r>
          </a:p>
        </p:txBody>
      </p:sp>
    </p:spTree>
    <p:extLst>
      <p:ext uri="{BB962C8B-B14F-4D97-AF65-F5344CB8AC3E}">
        <p14:creationId xmlns:p14="http://schemas.microsoft.com/office/powerpoint/2010/main" val="1072708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94E3C87-A9DC-73C9-EC5B-40E1F8EA4E4A}"/>
            </a:ext>
          </a:extLst>
        </p:cNvPr>
        <p:cNvGrpSpPr/>
        <p:nvPr/>
      </p:nvGrpSpPr>
      <p:grpSpPr>
        <a:xfrm>
          <a:off x="0" y="0"/>
          <a:ext cx="0" cy="0"/>
          <a:chOff x="0" y="0"/>
          <a:chExt cx="0" cy="0"/>
        </a:xfrm>
      </p:grpSpPr>
      <p:pic>
        <p:nvPicPr>
          <p:cNvPr id="3" name="Image 2" descr="Une image contenant plein air, ciel, nature, eau&#10;&#10;Description générée automatiquement">
            <a:extLst>
              <a:ext uri="{FF2B5EF4-FFF2-40B4-BE49-F238E27FC236}">
                <a16:creationId xmlns:a16="http://schemas.microsoft.com/office/drawing/2014/main" id="{18D19D7B-7794-5812-BF17-EA45D9D787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1728894"/>
            <a:ext cx="11592000" cy="3212889"/>
          </a:xfrm>
          <a:prstGeom prst="round2DiagRect">
            <a:avLst>
              <a:gd name="adj1" fmla="val 16667"/>
              <a:gd name="adj2" fmla="val 0"/>
            </a:avLst>
          </a:prstGeom>
          <a:ln w="88900" cap="sq">
            <a:solidFill>
              <a:srgbClr val="00206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591F4A61-4598-2F89-C01A-D78E2C13F640}"/>
              </a:ext>
            </a:extLst>
          </p:cNvPr>
          <p:cNvSpPr txBox="1"/>
          <p:nvPr/>
        </p:nvSpPr>
        <p:spPr>
          <a:xfrm>
            <a:off x="4918005" y="4511685"/>
            <a:ext cx="8073737" cy="1015663"/>
          </a:xfrm>
          <a:prstGeom prst="rect">
            <a:avLst/>
          </a:prstGeom>
          <a:noFill/>
        </p:spPr>
        <p:txBody>
          <a:bodyPr wrap="square" rtlCol="0">
            <a:spAutoFit/>
          </a:bodyPr>
          <a:lstStyle/>
          <a:p>
            <a:endParaRPr lang="fr-FR" dirty="0"/>
          </a:p>
          <a:p>
            <a:endParaRPr lang="fr-FR" dirty="0"/>
          </a:p>
          <a:p>
            <a:r>
              <a:rPr lang="fr-FR" sz="2400" b="1" dirty="0"/>
              <a:t>L'île </a:t>
            </a:r>
            <a:r>
              <a:rPr lang="fr-FR" sz="2400" b="1" dirty="0" err="1"/>
              <a:t>Trébéron</a:t>
            </a:r>
            <a:r>
              <a:rPr lang="fr-FR" sz="2400" b="1" dirty="0"/>
              <a:t>.</a:t>
            </a:r>
          </a:p>
        </p:txBody>
      </p:sp>
    </p:spTree>
    <p:extLst>
      <p:ext uri="{BB962C8B-B14F-4D97-AF65-F5344CB8AC3E}">
        <p14:creationId xmlns:p14="http://schemas.microsoft.com/office/powerpoint/2010/main" val="294173196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70076BEB-22E3-1743-0C98-FE95D3B2E125}"/>
            </a:ext>
          </a:extLst>
        </p:cNvPr>
        <p:cNvGrpSpPr/>
        <p:nvPr/>
      </p:nvGrpSpPr>
      <p:grpSpPr>
        <a:xfrm>
          <a:off x="0" y="0"/>
          <a:ext cx="0" cy="0"/>
          <a:chOff x="0" y="0"/>
          <a:chExt cx="0" cy="0"/>
        </a:xfrm>
      </p:grpSpPr>
      <p:pic>
        <p:nvPicPr>
          <p:cNvPr id="3" name="Image 2" descr="Une image contenant plein air, rive, ciel, nature&#10;&#10;Description générée automatiquement">
            <a:extLst>
              <a:ext uri="{FF2B5EF4-FFF2-40B4-BE49-F238E27FC236}">
                <a16:creationId xmlns:a16="http://schemas.microsoft.com/office/drawing/2014/main" id="{36F30A1E-ED05-7271-CF93-1C362C5A66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E510A1F6-B9A1-C4D5-C09B-123F1E419838}"/>
              </a:ext>
            </a:extLst>
          </p:cNvPr>
          <p:cNvSpPr txBox="1"/>
          <p:nvPr/>
        </p:nvSpPr>
        <p:spPr>
          <a:xfrm>
            <a:off x="5385237" y="5468671"/>
            <a:ext cx="8717973" cy="1200329"/>
          </a:xfrm>
          <a:prstGeom prst="rect">
            <a:avLst/>
          </a:prstGeom>
          <a:noFill/>
        </p:spPr>
        <p:txBody>
          <a:bodyPr wrap="square" rtlCol="0">
            <a:spAutoFit/>
          </a:bodyPr>
          <a:lstStyle/>
          <a:p>
            <a:endParaRPr lang="fr-FR" sz="2400" b="1" dirty="0"/>
          </a:p>
          <a:p>
            <a:endParaRPr lang="fr-FR" sz="2400" b="1" dirty="0"/>
          </a:p>
          <a:p>
            <a:r>
              <a:rPr lang="fr-FR" sz="2400" b="1" dirty="0"/>
              <a:t>L'île d'Arun.</a:t>
            </a:r>
          </a:p>
        </p:txBody>
      </p:sp>
    </p:spTree>
    <p:extLst>
      <p:ext uri="{BB962C8B-B14F-4D97-AF65-F5344CB8AC3E}">
        <p14:creationId xmlns:p14="http://schemas.microsoft.com/office/powerpoint/2010/main" val="7181773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CFF2ED90-3817-C3FD-6144-9DBFAEB99A4B}"/>
            </a:ext>
          </a:extLst>
        </p:cNvPr>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052ACB3D-402C-047E-0A67-86660029A2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7F20204-181A-8ED6-0CB5-69447CD5A0C3}"/>
              </a:ext>
            </a:extLst>
          </p:cNvPr>
          <p:cNvSpPr txBox="1"/>
          <p:nvPr/>
        </p:nvSpPr>
        <p:spPr>
          <a:xfrm>
            <a:off x="3915342" y="5487953"/>
            <a:ext cx="8780318" cy="1200329"/>
          </a:xfrm>
          <a:prstGeom prst="rect">
            <a:avLst/>
          </a:prstGeom>
          <a:noFill/>
        </p:spPr>
        <p:txBody>
          <a:bodyPr wrap="square" rtlCol="0">
            <a:spAutoFit/>
          </a:bodyPr>
          <a:lstStyle/>
          <a:p>
            <a:endParaRPr lang="fr-FR" sz="2400" dirty="0"/>
          </a:p>
          <a:p>
            <a:endParaRPr lang="fr-FR" sz="2400" dirty="0"/>
          </a:p>
          <a:p>
            <a:r>
              <a:rPr lang="fr-FR" sz="2400" b="1" dirty="0">
                <a:solidFill>
                  <a:schemeClr val="bg1"/>
                </a:solidFill>
              </a:rPr>
              <a:t>La rivière du Faou à marée basse.</a:t>
            </a:r>
          </a:p>
        </p:txBody>
      </p:sp>
    </p:spTree>
    <p:extLst>
      <p:ext uri="{BB962C8B-B14F-4D97-AF65-F5344CB8AC3E}">
        <p14:creationId xmlns:p14="http://schemas.microsoft.com/office/powerpoint/2010/main" val="135062275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95F1A34E-F2B1-1E39-3068-20DB73765C5B}"/>
            </a:ext>
          </a:extLst>
        </p:cNvPr>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C5460BC7-DBE4-B47D-7491-F3CF564B21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3394"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7772119A-F228-EF87-7E15-606455BE8CD6}"/>
              </a:ext>
            </a:extLst>
          </p:cNvPr>
          <p:cNvSpPr txBox="1"/>
          <p:nvPr/>
        </p:nvSpPr>
        <p:spPr>
          <a:xfrm>
            <a:off x="3078125" y="5612737"/>
            <a:ext cx="9840191" cy="1015663"/>
          </a:xfrm>
          <a:prstGeom prst="rect">
            <a:avLst/>
          </a:prstGeom>
          <a:noFill/>
        </p:spPr>
        <p:txBody>
          <a:bodyPr wrap="square" rtlCol="0">
            <a:spAutoFit/>
          </a:bodyPr>
          <a:lstStyle/>
          <a:p>
            <a:endParaRPr lang="fr-FR" dirty="0"/>
          </a:p>
          <a:p>
            <a:endParaRPr lang="fr-FR" dirty="0"/>
          </a:p>
          <a:p>
            <a:r>
              <a:rPr lang="fr-FR" sz="2400" b="1" dirty="0"/>
              <a:t>Fond de la rade de Brest, depuis Landévennec.</a:t>
            </a:r>
          </a:p>
        </p:txBody>
      </p:sp>
    </p:spTree>
    <p:extLst>
      <p:ext uri="{BB962C8B-B14F-4D97-AF65-F5344CB8AC3E}">
        <p14:creationId xmlns:p14="http://schemas.microsoft.com/office/powerpoint/2010/main" val="410910196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6104267F-C294-DE51-9021-A7A314083123}"/>
            </a:ext>
          </a:extLst>
        </p:cNvPr>
        <p:cNvGrpSpPr/>
        <p:nvPr/>
      </p:nvGrpSpPr>
      <p:grpSpPr>
        <a:xfrm>
          <a:off x="0" y="0"/>
          <a:ext cx="0" cy="0"/>
          <a:chOff x="0" y="0"/>
          <a:chExt cx="0" cy="0"/>
        </a:xfrm>
      </p:grpSpPr>
      <p:pic>
        <p:nvPicPr>
          <p:cNvPr id="3" name="Image 2" descr="Une image contenant embarcation, transport, nuage, peinture&#10;&#10;Description générée automatiquement">
            <a:extLst>
              <a:ext uri="{FF2B5EF4-FFF2-40B4-BE49-F238E27FC236}">
                <a16:creationId xmlns:a16="http://schemas.microsoft.com/office/drawing/2014/main" id="{31B757AE-BE1C-C8B0-7DF5-D033A2518D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2257" y="459000"/>
            <a:ext cx="9127486" cy="5940000"/>
          </a:xfrm>
          <a:prstGeom prst="rect">
            <a:avLst/>
          </a:prstGeom>
          <a:effectLst>
            <a:softEdge rad="127000"/>
          </a:effectLst>
        </p:spPr>
      </p:pic>
      <p:sp>
        <p:nvSpPr>
          <p:cNvPr id="4" name="ZoneTexte 3">
            <a:extLst>
              <a:ext uri="{FF2B5EF4-FFF2-40B4-BE49-F238E27FC236}">
                <a16:creationId xmlns:a16="http://schemas.microsoft.com/office/drawing/2014/main" id="{71A467BD-F7F3-B507-023B-130C67205712}"/>
              </a:ext>
            </a:extLst>
          </p:cNvPr>
          <p:cNvSpPr txBox="1"/>
          <p:nvPr/>
        </p:nvSpPr>
        <p:spPr>
          <a:xfrm>
            <a:off x="0" y="5716334"/>
            <a:ext cx="12364853"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Jules Noël : La Rade de Brest par temps calme (1844, musée des beaux-arts de Nantes).</a:t>
            </a:r>
          </a:p>
        </p:txBody>
      </p:sp>
    </p:spTree>
    <p:extLst>
      <p:ext uri="{BB962C8B-B14F-4D97-AF65-F5344CB8AC3E}">
        <p14:creationId xmlns:p14="http://schemas.microsoft.com/office/powerpoint/2010/main" val="422602459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F3F5958A-3548-4789-1881-C19CF86DD4FD}"/>
            </a:ext>
          </a:extLst>
        </p:cNvPr>
        <p:cNvGrpSpPr/>
        <p:nvPr/>
      </p:nvGrpSpPr>
      <p:grpSpPr>
        <a:xfrm>
          <a:off x="0" y="0"/>
          <a:ext cx="0" cy="0"/>
          <a:chOff x="0" y="0"/>
          <a:chExt cx="0" cy="0"/>
        </a:xfrm>
      </p:grpSpPr>
      <p:pic>
        <p:nvPicPr>
          <p:cNvPr id="3" name="Image 2" descr="Une image contenant plein air, ciel, transport, véhicule militaire&#10;&#10;Description générée automatiquement">
            <a:extLst>
              <a:ext uri="{FF2B5EF4-FFF2-40B4-BE49-F238E27FC236}">
                <a16:creationId xmlns:a16="http://schemas.microsoft.com/office/drawing/2014/main" id="{814DF469-006A-579B-F596-96427B2909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9485" y="279000"/>
            <a:ext cx="8410956" cy="6300000"/>
          </a:xfrm>
          <a:prstGeom prst="rect">
            <a:avLst/>
          </a:prstGeom>
          <a:effectLst>
            <a:softEdge rad="635000"/>
          </a:effectLst>
        </p:spPr>
      </p:pic>
      <p:sp>
        <p:nvSpPr>
          <p:cNvPr id="4" name="ZoneTexte 3">
            <a:extLst>
              <a:ext uri="{FF2B5EF4-FFF2-40B4-BE49-F238E27FC236}">
                <a16:creationId xmlns:a16="http://schemas.microsoft.com/office/drawing/2014/main" id="{CB6E43E3-EB18-4627-4E8F-6AFE15546AA2}"/>
              </a:ext>
            </a:extLst>
          </p:cNvPr>
          <p:cNvSpPr txBox="1"/>
          <p:nvPr/>
        </p:nvSpPr>
        <p:spPr>
          <a:xfrm>
            <a:off x="1726604" y="5378671"/>
            <a:ext cx="10465396" cy="1200329"/>
          </a:xfrm>
          <a:prstGeom prst="rect">
            <a:avLst/>
          </a:prstGeom>
          <a:noFill/>
        </p:spPr>
        <p:txBody>
          <a:bodyPr wrap="square" rtlCol="0">
            <a:spAutoFit/>
          </a:bodyPr>
          <a:lstStyle/>
          <a:p>
            <a:endParaRPr lang="fr-FR" sz="2400" dirty="0">
              <a:solidFill>
                <a:schemeClr val="bg1"/>
              </a:solidFill>
            </a:endParaRPr>
          </a:p>
          <a:p>
            <a:endParaRPr lang="fr-FR" sz="2400" dirty="0">
              <a:solidFill>
                <a:schemeClr val="bg1"/>
              </a:solidFill>
            </a:endParaRPr>
          </a:p>
          <a:p>
            <a:r>
              <a:rPr lang="fr-FR" sz="2400" b="1" dirty="0">
                <a:solidFill>
                  <a:schemeClr val="bg1"/>
                </a:solidFill>
              </a:rPr>
              <a:t>L'ex-porte-avion Clemenceau en attente de démantèlement (2008).</a:t>
            </a:r>
          </a:p>
        </p:txBody>
      </p:sp>
    </p:spTree>
    <p:extLst>
      <p:ext uri="{BB962C8B-B14F-4D97-AF65-F5344CB8AC3E}">
        <p14:creationId xmlns:p14="http://schemas.microsoft.com/office/powerpoint/2010/main" val="19671328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alpha val="99000"/>
          </a:srgbClr>
        </a:solidFill>
        <a:effectLst/>
      </p:bgPr>
    </p:bg>
    <p:spTree>
      <p:nvGrpSpPr>
        <p:cNvPr id="1" name="">
          <a:extLst>
            <a:ext uri="{FF2B5EF4-FFF2-40B4-BE49-F238E27FC236}">
              <a16:creationId xmlns:a16="http://schemas.microsoft.com/office/drawing/2014/main" id="{F9CF17BD-CA2F-264E-9A45-DE75523773A6}"/>
            </a:ext>
          </a:extLst>
        </p:cNvPr>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58751DCD-F933-77D2-647F-6ACBB98F42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04C52B4C-0544-7C19-1A64-D73C10BC5704}"/>
              </a:ext>
            </a:extLst>
          </p:cNvPr>
          <p:cNvSpPr txBox="1"/>
          <p:nvPr/>
        </p:nvSpPr>
        <p:spPr>
          <a:xfrm>
            <a:off x="5171768" y="6207335"/>
            <a:ext cx="7433187" cy="461665"/>
          </a:xfrm>
          <a:prstGeom prst="rect">
            <a:avLst/>
          </a:prstGeom>
          <a:noFill/>
        </p:spPr>
        <p:txBody>
          <a:bodyPr wrap="square" rtlCol="0">
            <a:spAutoFit/>
          </a:bodyPr>
          <a:lstStyle/>
          <a:p>
            <a:r>
              <a:rPr lang="fr-FR" sz="2400" b="1">
                <a:solidFill>
                  <a:srgbClr val="FFFF00"/>
                </a:solidFill>
              </a:rPr>
              <a:t>Rade de Brest</a:t>
            </a:r>
            <a:endParaRPr lang="fr-FR" sz="2400" b="1" dirty="0">
              <a:solidFill>
                <a:srgbClr val="FFFF00"/>
              </a:solidFill>
            </a:endParaRPr>
          </a:p>
        </p:txBody>
      </p:sp>
    </p:spTree>
    <p:extLst>
      <p:ext uri="{BB962C8B-B14F-4D97-AF65-F5344CB8AC3E}">
        <p14:creationId xmlns:p14="http://schemas.microsoft.com/office/powerpoint/2010/main" val="338005147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E1DED66-D580-70F8-5A12-651D9B808F74}"/>
            </a:ext>
          </a:extLst>
        </p:cNvPr>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8059A3FA-20C5-E883-CFC2-A0C2FA441D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E6D9BF74-9886-5C8B-2CB5-CAB8700AAACB}"/>
              </a:ext>
            </a:extLst>
          </p:cNvPr>
          <p:cNvSpPr txBox="1"/>
          <p:nvPr/>
        </p:nvSpPr>
        <p:spPr>
          <a:xfrm>
            <a:off x="3451123" y="4837472"/>
            <a:ext cx="6646607" cy="1846659"/>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solidFill>
                  <a:srgbClr val="FFFF00"/>
                </a:solidFill>
              </a:rPr>
              <a:t>La pointe du Petit Minou et son phare.</a:t>
            </a:r>
          </a:p>
        </p:txBody>
      </p:sp>
    </p:spTree>
    <p:extLst>
      <p:ext uri="{BB962C8B-B14F-4D97-AF65-F5344CB8AC3E}">
        <p14:creationId xmlns:p14="http://schemas.microsoft.com/office/powerpoint/2010/main" val="402651683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A804A615-DCFA-2C30-5F79-91AA294EE5F4}"/>
            </a:ext>
          </a:extLst>
        </p:cNvPr>
        <p:cNvGrpSpPr/>
        <p:nvPr/>
      </p:nvGrpSpPr>
      <p:grpSpPr>
        <a:xfrm>
          <a:off x="0" y="0"/>
          <a:ext cx="0" cy="0"/>
          <a:chOff x="0" y="0"/>
          <a:chExt cx="0" cy="0"/>
        </a:xfrm>
      </p:grpSpPr>
      <p:pic>
        <p:nvPicPr>
          <p:cNvPr id="3" name="Image 2" descr="Une image contenant transport, plein air, embarcation, ciel&#10;&#10;Description générée automatiquement">
            <a:extLst>
              <a:ext uri="{FF2B5EF4-FFF2-40B4-BE49-F238E27FC236}">
                <a16:creationId xmlns:a16="http://schemas.microsoft.com/office/drawing/2014/main" id="{A0EDCA9E-A22C-EE24-ABF9-D6E42184F9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6638" y="279000"/>
            <a:ext cx="8578724" cy="6300000"/>
          </a:xfrm>
          <a:prstGeom prst="rect">
            <a:avLst/>
          </a:prstGeom>
          <a:effectLst>
            <a:softEdge rad="635000"/>
          </a:effectLst>
        </p:spPr>
      </p:pic>
      <p:sp>
        <p:nvSpPr>
          <p:cNvPr id="4" name="ZoneTexte 3">
            <a:extLst>
              <a:ext uri="{FF2B5EF4-FFF2-40B4-BE49-F238E27FC236}">
                <a16:creationId xmlns:a16="http://schemas.microsoft.com/office/drawing/2014/main" id="{F5E67197-ACB8-4C05-3111-ECA008690D3A}"/>
              </a:ext>
            </a:extLst>
          </p:cNvPr>
          <p:cNvSpPr txBox="1"/>
          <p:nvPr/>
        </p:nvSpPr>
        <p:spPr>
          <a:xfrm>
            <a:off x="1288025" y="6117335"/>
            <a:ext cx="10019072" cy="461665"/>
          </a:xfrm>
          <a:prstGeom prst="rect">
            <a:avLst/>
          </a:prstGeom>
          <a:noFill/>
        </p:spPr>
        <p:txBody>
          <a:bodyPr wrap="square" rtlCol="0">
            <a:spAutoFit/>
          </a:bodyPr>
          <a:lstStyle/>
          <a:p>
            <a:r>
              <a:rPr lang="fr-FR" sz="2400" b="1">
                <a:solidFill>
                  <a:srgbClr val="FFFF00"/>
                </a:solidFill>
              </a:rPr>
              <a:t>Le puissant remorqueur Abeille Bourbon à quai dans le port de Brest.</a:t>
            </a:r>
            <a:endParaRPr lang="fr-FR" sz="2400" b="1" dirty="0">
              <a:solidFill>
                <a:srgbClr val="FFFF00"/>
              </a:solidFill>
            </a:endParaRPr>
          </a:p>
        </p:txBody>
      </p:sp>
    </p:spTree>
    <p:extLst>
      <p:ext uri="{BB962C8B-B14F-4D97-AF65-F5344CB8AC3E}">
        <p14:creationId xmlns:p14="http://schemas.microsoft.com/office/powerpoint/2010/main" val="238647128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02C6C-4079-34D1-1F9F-6DB197E9B06B}"/>
            </a:ext>
          </a:extLst>
        </p:cNvPr>
        <p:cNvGrpSpPr/>
        <p:nvPr/>
      </p:nvGrpSpPr>
      <p:grpSpPr>
        <a:xfrm>
          <a:off x="0" y="0"/>
          <a:ext cx="0" cy="0"/>
          <a:chOff x="0" y="0"/>
          <a:chExt cx="0" cy="0"/>
        </a:xfrm>
      </p:grpSpPr>
      <p:pic>
        <p:nvPicPr>
          <p:cNvPr id="5" name="Image 4" descr="Une image contenant plein air, eau, Photographie aérienne, ciel&#10;&#10;Description générée automatiquement">
            <a:extLst>
              <a:ext uri="{FF2B5EF4-FFF2-40B4-BE49-F238E27FC236}">
                <a16:creationId xmlns:a16="http://schemas.microsoft.com/office/drawing/2014/main" id="{E869389A-C236-5E22-8796-9982BE438C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8497" y="279000"/>
            <a:ext cx="9975006" cy="6300000"/>
          </a:xfrm>
          <a:prstGeom prst="rect">
            <a:avLst/>
          </a:prstGeom>
          <a:effectLst>
            <a:softEdge rad="635000"/>
          </a:effectLst>
        </p:spPr>
      </p:pic>
      <p:sp>
        <p:nvSpPr>
          <p:cNvPr id="6" name="ZoneTexte 5">
            <a:extLst>
              <a:ext uri="{FF2B5EF4-FFF2-40B4-BE49-F238E27FC236}">
                <a16:creationId xmlns:a16="http://schemas.microsoft.com/office/drawing/2014/main" id="{A6AAD4DA-FAEF-3B93-4709-D75A95E8E314}"/>
              </a:ext>
            </a:extLst>
          </p:cNvPr>
          <p:cNvSpPr txBox="1"/>
          <p:nvPr/>
        </p:nvSpPr>
        <p:spPr>
          <a:xfrm>
            <a:off x="5132439" y="6169967"/>
            <a:ext cx="8514735" cy="461665"/>
          </a:xfrm>
          <a:prstGeom prst="rect">
            <a:avLst/>
          </a:prstGeom>
          <a:noFill/>
        </p:spPr>
        <p:txBody>
          <a:bodyPr wrap="square" rtlCol="0">
            <a:spAutoFit/>
          </a:bodyPr>
          <a:lstStyle/>
          <a:p>
            <a:r>
              <a:rPr lang="fr-FR" sz="2400" b="1" dirty="0">
                <a:solidFill>
                  <a:srgbClr val="FFFF00"/>
                </a:solidFill>
              </a:rPr>
              <a:t>Rade   De Brest</a:t>
            </a:r>
          </a:p>
        </p:txBody>
      </p:sp>
    </p:spTree>
    <p:extLst>
      <p:ext uri="{BB962C8B-B14F-4D97-AF65-F5344CB8AC3E}">
        <p14:creationId xmlns:p14="http://schemas.microsoft.com/office/powerpoint/2010/main" val="399672324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7EE8D42E-0496-7E1F-55D2-3BB66CD7FC4E}"/>
            </a:ext>
          </a:extLst>
        </p:cNvPr>
        <p:cNvGrpSpPr/>
        <p:nvPr/>
      </p:nvGrpSpPr>
      <p:grpSpPr>
        <a:xfrm>
          <a:off x="0" y="0"/>
          <a:ext cx="0" cy="0"/>
          <a:chOff x="0" y="0"/>
          <a:chExt cx="0" cy="0"/>
        </a:xfrm>
      </p:grpSpPr>
      <p:pic>
        <p:nvPicPr>
          <p:cNvPr id="3" name="Image 2" descr="Une image contenant plein air, ciel, paysage, eau&#10;&#10;Description générée automatiquement">
            <a:extLst>
              <a:ext uri="{FF2B5EF4-FFF2-40B4-BE49-F238E27FC236}">
                <a16:creationId xmlns:a16="http://schemas.microsoft.com/office/drawing/2014/main" id="{9C9CDFF1-F9D2-21C0-6F6C-B55D8D138E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9019" y="288724"/>
            <a:ext cx="9173388" cy="6120000"/>
          </a:xfrm>
          <a:prstGeom prst="rect">
            <a:avLst/>
          </a:prstGeom>
          <a:effectLst>
            <a:softEdge rad="635000"/>
          </a:effectLst>
        </p:spPr>
      </p:pic>
      <p:sp>
        <p:nvSpPr>
          <p:cNvPr id="4" name="ZoneTexte 3">
            <a:extLst>
              <a:ext uri="{FF2B5EF4-FFF2-40B4-BE49-F238E27FC236}">
                <a16:creationId xmlns:a16="http://schemas.microsoft.com/office/drawing/2014/main" id="{58A84F53-BE48-9979-EADE-56978DB56D6C}"/>
              </a:ext>
            </a:extLst>
          </p:cNvPr>
          <p:cNvSpPr txBox="1"/>
          <p:nvPr/>
        </p:nvSpPr>
        <p:spPr>
          <a:xfrm>
            <a:off x="4778477" y="6177891"/>
            <a:ext cx="8799871" cy="461665"/>
          </a:xfrm>
          <a:prstGeom prst="rect">
            <a:avLst/>
          </a:prstGeom>
          <a:noFill/>
        </p:spPr>
        <p:txBody>
          <a:bodyPr wrap="square" rtlCol="0">
            <a:spAutoFit/>
          </a:bodyPr>
          <a:lstStyle/>
          <a:p>
            <a:r>
              <a:rPr lang="fr-FR" sz="2400" b="1">
                <a:solidFill>
                  <a:srgbClr val="FFFF00"/>
                </a:solidFill>
              </a:rPr>
              <a:t>Batterie de Kerbonn</a:t>
            </a:r>
            <a:endParaRPr lang="fr-FR" sz="2400" b="1" dirty="0">
              <a:solidFill>
                <a:srgbClr val="FFFF00"/>
              </a:solidFill>
            </a:endParaRPr>
          </a:p>
        </p:txBody>
      </p:sp>
    </p:spTree>
    <p:extLst>
      <p:ext uri="{BB962C8B-B14F-4D97-AF65-F5344CB8AC3E}">
        <p14:creationId xmlns:p14="http://schemas.microsoft.com/office/powerpoint/2010/main" val="338444672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2ABF7D4B-7E0D-8E3A-8E4B-DF31CAFA5811}"/>
            </a:ext>
          </a:extLst>
        </p:cNvPr>
        <p:cNvGrpSpPr/>
        <p:nvPr/>
      </p:nvGrpSpPr>
      <p:grpSpPr>
        <a:xfrm>
          <a:off x="0" y="0"/>
          <a:ext cx="0" cy="0"/>
          <a:chOff x="0" y="0"/>
          <a:chExt cx="0" cy="0"/>
        </a:xfrm>
      </p:grpSpPr>
      <p:pic>
        <p:nvPicPr>
          <p:cNvPr id="3" name="Image 2" descr="Une image contenant plein air, ciel, nuage, herbe&#10;&#10;Description générée automatiquement">
            <a:extLst>
              <a:ext uri="{FF2B5EF4-FFF2-40B4-BE49-F238E27FC236}">
                <a16:creationId xmlns:a16="http://schemas.microsoft.com/office/drawing/2014/main" id="{477D7F46-9BA2-2926-7EB2-F6C6C31F5F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7009" y="286118"/>
            <a:ext cx="4981412" cy="306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C42EAEB6-EF44-8981-4E13-6E11FFA648D4}"/>
              </a:ext>
            </a:extLst>
          </p:cNvPr>
          <p:cNvSpPr txBox="1"/>
          <p:nvPr/>
        </p:nvSpPr>
        <p:spPr>
          <a:xfrm>
            <a:off x="353961" y="3511883"/>
            <a:ext cx="5594555" cy="2308324"/>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Fort du Petit Minou et en arrière du Phare du Petit Minou, la MKB Petit Minou est l’un des nombreuses batteries allemandes déployées autour de l’arsenal de Brest et intégrées au Mur de l’Atlantique. </a:t>
            </a:r>
          </a:p>
        </p:txBody>
      </p:sp>
      <p:pic>
        <p:nvPicPr>
          <p:cNvPr id="6" name="Image 5" descr="Une image contenant nature, plein air, paysage, ciel&#10;&#10;Description générée automatiquement">
            <a:extLst>
              <a:ext uri="{FF2B5EF4-FFF2-40B4-BE49-F238E27FC236}">
                <a16:creationId xmlns:a16="http://schemas.microsoft.com/office/drawing/2014/main" id="{7FA2AB7A-7E56-157A-D1E4-9DAA3F1D76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4886" y="3429000"/>
            <a:ext cx="4714830" cy="3168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C280770D-00C6-3A01-DC8C-B1692ABF4357}"/>
              </a:ext>
            </a:extLst>
          </p:cNvPr>
          <p:cNvSpPr txBox="1"/>
          <p:nvPr/>
        </p:nvSpPr>
        <p:spPr>
          <a:xfrm>
            <a:off x="7954297" y="2884453"/>
            <a:ext cx="4709651" cy="461665"/>
          </a:xfrm>
          <a:prstGeom prst="rect">
            <a:avLst/>
          </a:prstGeom>
          <a:noFill/>
        </p:spPr>
        <p:txBody>
          <a:bodyPr wrap="square" rtlCol="0">
            <a:spAutoFit/>
          </a:bodyPr>
          <a:lstStyle/>
          <a:p>
            <a:r>
              <a:rPr lang="fr-FR" sz="2400" b="1">
                <a:solidFill>
                  <a:srgbClr val="FFFF00"/>
                </a:solidFill>
              </a:rPr>
              <a:t>Fort des Capucins</a:t>
            </a:r>
            <a:endParaRPr lang="fr-FR" sz="2400" b="1" dirty="0">
              <a:solidFill>
                <a:srgbClr val="FFFF00"/>
              </a:solidFill>
            </a:endParaRPr>
          </a:p>
        </p:txBody>
      </p:sp>
    </p:spTree>
    <p:extLst>
      <p:ext uri="{BB962C8B-B14F-4D97-AF65-F5344CB8AC3E}">
        <p14:creationId xmlns:p14="http://schemas.microsoft.com/office/powerpoint/2010/main" val="180588833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49C3FE8-F40B-FCFD-EE93-B33D91678C61}"/>
            </a:ext>
          </a:extLst>
        </p:cNvPr>
        <p:cNvGrpSpPr/>
        <p:nvPr/>
      </p:nvGrpSpPr>
      <p:grpSpPr>
        <a:xfrm>
          <a:off x="0" y="0"/>
          <a:ext cx="0" cy="0"/>
          <a:chOff x="0" y="0"/>
          <a:chExt cx="0" cy="0"/>
        </a:xfrm>
      </p:grpSpPr>
      <p:pic>
        <p:nvPicPr>
          <p:cNvPr id="3" name="Image 2" descr="Une image contenant plein air, eau, Photographie aérienne, aérien&#10;&#10;Description générée automatiquement">
            <a:extLst>
              <a:ext uri="{FF2B5EF4-FFF2-40B4-BE49-F238E27FC236}">
                <a16:creationId xmlns:a16="http://schemas.microsoft.com/office/drawing/2014/main" id="{DFEBED45-18F2-1EAC-AAC7-3B0A200EF0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4039" y="396020"/>
            <a:ext cx="5472000" cy="3103515"/>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68B6F43F-6FDB-834A-CFB7-4FD219198897}"/>
              </a:ext>
            </a:extLst>
          </p:cNvPr>
          <p:cNvSpPr txBox="1"/>
          <p:nvPr/>
        </p:nvSpPr>
        <p:spPr>
          <a:xfrm>
            <a:off x="7993625" y="3499535"/>
            <a:ext cx="4994788" cy="461665"/>
          </a:xfrm>
          <a:prstGeom prst="rect">
            <a:avLst/>
          </a:prstGeom>
          <a:noFill/>
        </p:spPr>
        <p:txBody>
          <a:bodyPr wrap="square" rtlCol="0">
            <a:spAutoFit/>
          </a:bodyPr>
          <a:lstStyle/>
          <a:p>
            <a:r>
              <a:rPr lang="fr-FR" sz="2400" b="1" dirty="0">
                <a:solidFill>
                  <a:srgbClr val="FFFF00"/>
                </a:solidFill>
              </a:rPr>
              <a:t>La Cité du Ponant</a:t>
            </a:r>
          </a:p>
        </p:txBody>
      </p:sp>
      <p:pic>
        <p:nvPicPr>
          <p:cNvPr id="6" name="Image 5" descr="Une image contenant plein air, ciel, eau, bateau&#10;&#10;Description générée automatiquement">
            <a:extLst>
              <a:ext uri="{FF2B5EF4-FFF2-40B4-BE49-F238E27FC236}">
                <a16:creationId xmlns:a16="http://schemas.microsoft.com/office/drawing/2014/main" id="{D6A3F573-F166-F7AF-A90E-EEE71DBC67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5961" y="3342219"/>
            <a:ext cx="4850430" cy="3132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135C0F87-8400-3F0C-D26D-0D7C6931B112}"/>
              </a:ext>
            </a:extLst>
          </p:cNvPr>
          <p:cNvSpPr txBox="1"/>
          <p:nvPr/>
        </p:nvSpPr>
        <p:spPr>
          <a:xfrm>
            <a:off x="395961" y="2880554"/>
            <a:ext cx="5472000" cy="461665"/>
          </a:xfrm>
          <a:prstGeom prst="rect">
            <a:avLst/>
          </a:prstGeom>
          <a:noFill/>
        </p:spPr>
        <p:txBody>
          <a:bodyPr wrap="square" rtlCol="0">
            <a:spAutoFit/>
          </a:bodyPr>
          <a:lstStyle/>
          <a:p>
            <a:r>
              <a:rPr lang="fr-FR" sz="2400" b="1">
                <a:solidFill>
                  <a:srgbClr val="FFFF00"/>
                </a:solidFill>
              </a:rPr>
              <a:t>Le Musée National de la Marine</a:t>
            </a:r>
            <a:endParaRPr lang="fr-FR" sz="2400" b="1" dirty="0">
              <a:solidFill>
                <a:srgbClr val="FFFF00"/>
              </a:solidFill>
            </a:endParaRPr>
          </a:p>
        </p:txBody>
      </p:sp>
    </p:spTree>
    <p:extLst>
      <p:ext uri="{BB962C8B-B14F-4D97-AF65-F5344CB8AC3E}">
        <p14:creationId xmlns:p14="http://schemas.microsoft.com/office/powerpoint/2010/main" val="39239459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a:extLst>
            <a:ext uri="{FF2B5EF4-FFF2-40B4-BE49-F238E27FC236}">
              <a16:creationId xmlns:a16="http://schemas.microsoft.com/office/drawing/2014/main" id="{0F814AC4-48BC-E972-3FD5-B52B33AC1D3F}"/>
            </a:ext>
          </a:extLst>
        </p:cNvPr>
        <p:cNvGrpSpPr/>
        <p:nvPr/>
      </p:nvGrpSpPr>
      <p:grpSpPr>
        <a:xfrm>
          <a:off x="0" y="0"/>
          <a:ext cx="0" cy="0"/>
          <a:chOff x="0" y="0"/>
          <a:chExt cx="0" cy="0"/>
        </a:xfrm>
      </p:grpSpPr>
      <p:pic>
        <p:nvPicPr>
          <p:cNvPr id="3" name="Image 2" descr="Une image contenant plein air, Photographie aérienne, Vue plongeante, bâtiment&#10;&#10;Description générée automatiquement">
            <a:extLst>
              <a:ext uri="{FF2B5EF4-FFF2-40B4-BE49-F238E27FC236}">
                <a16:creationId xmlns:a16="http://schemas.microsoft.com/office/drawing/2014/main" id="{6BEE94B4-E60C-1F88-A870-9221623617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949" y="281940"/>
            <a:ext cx="4464000" cy="29685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3C91673-22EC-3BF1-7166-DDE9ABBB0AEB}"/>
              </a:ext>
            </a:extLst>
          </p:cNvPr>
          <p:cNvSpPr txBox="1"/>
          <p:nvPr/>
        </p:nvSpPr>
        <p:spPr>
          <a:xfrm>
            <a:off x="993058" y="3250500"/>
            <a:ext cx="5220929" cy="461665"/>
          </a:xfrm>
          <a:prstGeom prst="rect">
            <a:avLst/>
          </a:prstGeom>
          <a:noFill/>
        </p:spPr>
        <p:txBody>
          <a:bodyPr wrap="square" rtlCol="0">
            <a:spAutoFit/>
          </a:bodyPr>
          <a:lstStyle/>
          <a:p>
            <a:r>
              <a:rPr lang="fr-FR" sz="2400" b="1">
                <a:solidFill>
                  <a:srgbClr val="FFFF00"/>
                </a:solidFill>
              </a:rPr>
              <a:t>Le Parc Océanopolis</a:t>
            </a:r>
            <a:endParaRPr lang="fr-FR" sz="2400" b="1" dirty="0">
              <a:solidFill>
                <a:srgbClr val="FFFF00"/>
              </a:solidFill>
            </a:endParaRPr>
          </a:p>
        </p:txBody>
      </p:sp>
      <p:pic>
        <p:nvPicPr>
          <p:cNvPr id="6" name="Image 5" descr="Une image contenant ciel, plein air, nuage, sol&#10;&#10;Description générée automatiquement">
            <a:extLst>
              <a:ext uri="{FF2B5EF4-FFF2-40B4-BE49-F238E27FC236}">
                <a16:creationId xmlns:a16="http://schemas.microsoft.com/office/drawing/2014/main" id="{91313F05-8BB9-1092-EC35-47C7C5E4F4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5096" y="3250500"/>
            <a:ext cx="4932000" cy="328964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F4B9AFB-4570-4773-1996-C2E0B87FD3C4}"/>
              </a:ext>
            </a:extLst>
          </p:cNvPr>
          <p:cNvSpPr txBox="1"/>
          <p:nvPr/>
        </p:nvSpPr>
        <p:spPr>
          <a:xfrm>
            <a:off x="7256053" y="2788835"/>
            <a:ext cx="5899355" cy="461665"/>
          </a:xfrm>
          <a:prstGeom prst="rect">
            <a:avLst/>
          </a:prstGeom>
          <a:noFill/>
        </p:spPr>
        <p:txBody>
          <a:bodyPr wrap="square" rtlCol="0">
            <a:spAutoFit/>
          </a:bodyPr>
          <a:lstStyle/>
          <a:p>
            <a:r>
              <a:rPr lang="fr-FR" sz="2400" b="1">
                <a:solidFill>
                  <a:srgbClr val="FFFF00"/>
                </a:solidFill>
              </a:rPr>
              <a:t>Les Ateliers des Capucins</a:t>
            </a:r>
            <a:endParaRPr lang="fr-FR" sz="2400" b="1" dirty="0">
              <a:solidFill>
                <a:srgbClr val="FFFF00"/>
              </a:solidFill>
            </a:endParaRPr>
          </a:p>
        </p:txBody>
      </p:sp>
    </p:spTree>
    <p:extLst>
      <p:ext uri="{BB962C8B-B14F-4D97-AF65-F5344CB8AC3E}">
        <p14:creationId xmlns:p14="http://schemas.microsoft.com/office/powerpoint/2010/main" val="132022853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3071C378-2532-9BD8-4C13-300FAF45A239}"/>
            </a:ext>
          </a:extLst>
        </p:cNvPr>
        <p:cNvGrpSpPr/>
        <p:nvPr/>
      </p:nvGrpSpPr>
      <p:grpSpPr>
        <a:xfrm>
          <a:off x="0" y="0"/>
          <a:ext cx="0" cy="0"/>
          <a:chOff x="0" y="0"/>
          <a:chExt cx="0" cy="0"/>
        </a:xfrm>
      </p:grpSpPr>
      <p:pic>
        <p:nvPicPr>
          <p:cNvPr id="3" name="Image 2" descr="Une image contenant plein air, ciel, eau, promenade en planches&#10;&#10;Description générée automatiquement">
            <a:extLst>
              <a:ext uri="{FF2B5EF4-FFF2-40B4-BE49-F238E27FC236}">
                <a16:creationId xmlns:a16="http://schemas.microsoft.com/office/drawing/2014/main" id="{D7CE7401-E9C0-8DCA-0BB3-55F5A14E39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6105" y="324498"/>
            <a:ext cx="4896000" cy="326787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37F1C9-20C3-4FC1-FD04-787900D69422}"/>
              </a:ext>
            </a:extLst>
          </p:cNvPr>
          <p:cNvSpPr txBox="1"/>
          <p:nvPr/>
        </p:nvSpPr>
        <p:spPr>
          <a:xfrm>
            <a:off x="7703524" y="3677264"/>
            <a:ext cx="4896000" cy="461665"/>
          </a:xfrm>
          <a:prstGeom prst="rect">
            <a:avLst/>
          </a:prstGeom>
          <a:noFill/>
        </p:spPr>
        <p:txBody>
          <a:bodyPr wrap="square" rtlCol="0">
            <a:spAutoFit/>
          </a:bodyPr>
          <a:lstStyle/>
          <a:p>
            <a:r>
              <a:rPr lang="fr-FR" sz="2400" b="1" dirty="0">
                <a:solidFill>
                  <a:srgbClr val="FFFF00"/>
                </a:solidFill>
              </a:rPr>
              <a:t>Marinas du Moulin Blanc</a:t>
            </a:r>
          </a:p>
        </p:txBody>
      </p:sp>
      <p:pic>
        <p:nvPicPr>
          <p:cNvPr id="6" name="Image 5" descr="Une image contenant plein air, arbre, herbe, plante&#10;&#10;Description générée automatiquement">
            <a:extLst>
              <a:ext uri="{FF2B5EF4-FFF2-40B4-BE49-F238E27FC236}">
                <a16:creationId xmlns:a16="http://schemas.microsoft.com/office/drawing/2014/main" id="{E6BB1DD2-39B0-3093-B031-02EDF627E4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895" y="3592374"/>
            <a:ext cx="5292000" cy="2981322"/>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B0A1D60E-9084-5A8B-AB59-CF94AACA3D32}"/>
              </a:ext>
            </a:extLst>
          </p:cNvPr>
          <p:cNvSpPr txBox="1"/>
          <p:nvPr/>
        </p:nvSpPr>
        <p:spPr>
          <a:xfrm>
            <a:off x="471948" y="3014038"/>
            <a:ext cx="5624052" cy="461665"/>
          </a:xfrm>
          <a:prstGeom prst="rect">
            <a:avLst/>
          </a:prstGeom>
          <a:noFill/>
        </p:spPr>
        <p:txBody>
          <a:bodyPr wrap="square" rtlCol="0">
            <a:spAutoFit/>
          </a:bodyPr>
          <a:lstStyle/>
          <a:p>
            <a:r>
              <a:rPr lang="fr-FR" sz="2400" b="1" dirty="0">
                <a:solidFill>
                  <a:srgbClr val="FFFF00"/>
                </a:solidFill>
              </a:rPr>
              <a:t>Jardin du Conservatoire Botanique</a:t>
            </a:r>
          </a:p>
        </p:txBody>
      </p:sp>
    </p:spTree>
    <p:extLst>
      <p:ext uri="{BB962C8B-B14F-4D97-AF65-F5344CB8AC3E}">
        <p14:creationId xmlns:p14="http://schemas.microsoft.com/office/powerpoint/2010/main" val="235596210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CB217E4A-2573-E473-9F2E-FFDA7C0941BA}"/>
            </a:ext>
          </a:extLst>
        </p:cNvPr>
        <p:cNvGrpSpPr/>
        <p:nvPr/>
      </p:nvGrpSpPr>
      <p:grpSpPr>
        <a:xfrm>
          <a:off x="0" y="0"/>
          <a:ext cx="0" cy="0"/>
          <a:chOff x="0" y="0"/>
          <a:chExt cx="0" cy="0"/>
        </a:xfrm>
      </p:grpSpPr>
      <p:pic>
        <p:nvPicPr>
          <p:cNvPr id="3" name="Image 2" descr="Une image contenant plein air, herbe, ciel, eau&#10;&#10;Description générée automatiquement">
            <a:extLst>
              <a:ext uri="{FF2B5EF4-FFF2-40B4-BE49-F238E27FC236}">
                <a16:creationId xmlns:a16="http://schemas.microsoft.com/office/drawing/2014/main" id="{5485036F-6E64-76C6-FBE3-2169C775D7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996" y="337994"/>
            <a:ext cx="4336788" cy="342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852F30A-34CD-7C3E-2F38-C1F878E0E7BE}"/>
              </a:ext>
            </a:extLst>
          </p:cNvPr>
          <p:cNvSpPr txBox="1"/>
          <p:nvPr/>
        </p:nvSpPr>
        <p:spPr>
          <a:xfrm>
            <a:off x="299799" y="3757994"/>
            <a:ext cx="5181600" cy="1200329"/>
          </a:xfrm>
          <a:prstGeom prst="rect">
            <a:avLst/>
          </a:prstGeom>
          <a:noFill/>
        </p:spPr>
        <p:txBody>
          <a:bodyPr wrap="square" rtlCol="0">
            <a:spAutoFit/>
          </a:bodyPr>
          <a:lstStyle/>
          <a:p>
            <a:r>
              <a:rPr lang="fr-FR" sz="2400" b="1">
                <a:solidFill>
                  <a:srgbClr val="FFFF00"/>
                </a:solidFill>
              </a:rPr>
              <a:t>Le Parc de la Penfeld est l’un des nombreux espaces verts de la ville de Brest </a:t>
            </a:r>
            <a:endParaRPr lang="fr-FR" sz="2400" b="1" dirty="0">
              <a:solidFill>
                <a:srgbClr val="FFFF00"/>
              </a:solidFill>
            </a:endParaRPr>
          </a:p>
        </p:txBody>
      </p:sp>
      <p:pic>
        <p:nvPicPr>
          <p:cNvPr id="6" name="Image 5" descr="Une image contenant plein air, ciel, eau, bateau&#10;&#10;Description générée automatiquement">
            <a:extLst>
              <a:ext uri="{FF2B5EF4-FFF2-40B4-BE49-F238E27FC236}">
                <a16:creationId xmlns:a16="http://schemas.microsoft.com/office/drawing/2014/main" id="{F5B6A20C-2A6A-B017-AB1A-B1ECFA9DC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6004" y="3537155"/>
            <a:ext cx="4500000" cy="30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8A7D1CCA-DF66-D475-1138-0C71D41C33A8}"/>
              </a:ext>
            </a:extLst>
          </p:cNvPr>
          <p:cNvSpPr txBox="1"/>
          <p:nvPr/>
        </p:nvSpPr>
        <p:spPr>
          <a:xfrm>
            <a:off x="7499218" y="3090012"/>
            <a:ext cx="5958349" cy="461665"/>
          </a:xfrm>
          <a:prstGeom prst="rect">
            <a:avLst/>
          </a:prstGeom>
          <a:noFill/>
        </p:spPr>
        <p:txBody>
          <a:bodyPr wrap="square" rtlCol="0">
            <a:spAutoFit/>
          </a:bodyPr>
          <a:lstStyle/>
          <a:p>
            <a:r>
              <a:rPr lang="fr-FR" sz="2400" b="1">
                <a:solidFill>
                  <a:srgbClr val="FFFF00"/>
                </a:solidFill>
              </a:rPr>
              <a:t>Le Pont de la Recouvrance</a:t>
            </a:r>
            <a:endParaRPr lang="fr-FR" sz="2400" b="1" dirty="0">
              <a:solidFill>
                <a:srgbClr val="FFFF00"/>
              </a:solidFill>
            </a:endParaRPr>
          </a:p>
        </p:txBody>
      </p:sp>
    </p:spTree>
    <p:extLst>
      <p:ext uri="{BB962C8B-B14F-4D97-AF65-F5344CB8AC3E}">
        <p14:creationId xmlns:p14="http://schemas.microsoft.com/office/powerpoint/2010/main" val="393453412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7410FE96-0CD7-A2F8-6306-68034D7302F2}"/>
            </a:ext>
          </a:extLst>
        </p:cNvPr>
        <p:cNvGrpSpPr/>
        <p:nvPr/>
      </p:nvGrpSpPr>
      <p:grpSpPr>
        <a:xfrm>
          <a:off x="0" y="0"/>
          <a:ext cx="0" cy="0"/>
          <a:chOff x="0" y="0"/>
          <a:chExt cx="0" cy="0"/>
        </a:xfrm>
      </p:grpSpPr>
      <p:pic>
        <p:nvPicPr>
          <p:cNvPr id="3" name="Image 2" descr="Une image contenant plein air, nature, Reliefs côtiers et océaniques, côte&#10;&#10;Description générée automatiquement">
            <a:extLst>
              <a:ext uri="{FF2B5EF4-FFF2-40B4-BE49-F238E27FC236}">
                <a16:creationId xmlns:a16="http://schemas.microsoft.com/office/drawing/2014/main" id="{134071AA-07F4-677E-9C27-61302CF5C4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571" y="189000"/>
            <a:ext cx="4860000" cy="3240000"/>
          </a:xfrm>
          <a:prstGeom prst="snip2DiagRect">
            <a:avLst/>
          </a:prstGeom>
          <a:solidFill>
            <a:srgbClr val="FFFFFF">
              <a:shade val="85000"/>
            </a:srgbClr>
          </a:solidFill>
          <a:ln w="88900" cap="sq">
            <a:solidFill>
              <a:srgbClr val="7030A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Image 4" descr="Une image contenant plein air, nature, eau, arbre&#10;&#10;Description générée automatiquement">
            <a:extLst>
              <a:ext uri="{FF2B5EF4-FFF2-40B4-BE49-F238E27FC236}">
                <a16:creationId xmlns:a16="http://schemas.microsoft.com/office/drawing/2014/main" id="{0F258B83-014F-9C7D-721B-798039BC06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8813" y="3699000"/>
            <a:ext cx="7128000" cy="2970000"/>
          </a:xfrm>
          <a:prstGeom prst="snip2DiagRect">
            <a:avLst/>
          </a:prstGeom>
          <a:solidFill>
            <a:srgbClr val="FFFFFF">
              <a:shade val="85000"/>
            </a:srgbClr>
          </a:solidFill>
          <a:ln w="88900" cap="sq">
            <a:solidFill>
              <a:srgbClr val="7030A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ZoneTexte 5">
            <a:extLst>
              <a:ext uri="{FF2B5EF4-FFF2-40B4-BE49-F238E27FC236}">
                <a16:creationId xmlns:a16="http://schemas.microsoft.com/office/drawing/2014/main" id="{2116E087-AC38-6EBB-B73B-95C339C84118}"/>
              </a:ext>
            </a:extLst>
          </p:cNvPr>
          <p:cNvSpPr txBox="1"/>
          <p:nvPr/>
        </p:nvSpPr>
        <p:spPr>
          <a:xfrm>
            <a:off x="6735097" y="3159000"/>
            <a:ext cx="4296696" cy="461665"/>
          </a:xfrm>
          <a:prstGeom prst="rect">
            <a:avLst/>
          </a:prstGeom>
          <a:noFill/>
        </p:spPr>
        <p:txBody>
          <a:bodyPr wrap="square" rtlCol="0">
            <a:spAutoFit/>
          </a:bodyPr>
          <a:lstStyle/>
          <a:p>
            <a:r>
              <a:rPr lang="fr-FR" sz="2400" b="1"/>
              <a:t>La Rade de Brest</a:t>
            </a:r>
            <a:endParaRPr lang="fr-FR" sz="2400" b="1" dirty="0"/>
          </a:p>
        </p:txBody>
      </p:sp>
    </p:spTree>
    <p:extLst>
      <p:ext uri="{BB962C8B-B14F-4D97-AF65-F5344CB8AC3E}">
        <p14:creationId xmlns:p14="http://schemas.microsoft.com/office/powerpoint/2010/main" val="87525763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F4ED1EBB-BA7B-2D8E-0E3D-1F05E8C48C4D}"/>
            </a:ext>
          </a:extLst>
        </p:cNvPr>
        <p:cNvGrpSpPr/>
        <p:nvPr/>
      </p:nvGrpSpPr>
      <p:grpSpPr>
        <a:xfrm>
          <a:off x="0" y="0"/>
          <a:ext cx="0" cy="0"/>
          <a:chOff x="0" y="0"/>
          <a:chExt cx="0" cy="0"/>
        </a:xfrm>
      </p:grpSpPr>
      <p:pic>
        <p:nvPicPr>
          <p:cNvPr id="3" name="Image 2" descr="Une image contenant plein air, bâtiment, eau, ciel&#10;&#10;Description générée automatiquement">
            <a:extLst>
              <a:ext uri="{FF2B5EF4-FFF2-40B4-BE49-F238E27FC236}">
                <a16:creationId xmlns:a16="http://schemas.microsoft.com/office/drawing/2014/main" id="{1C75FABB-487F-C6D0-3270-86BAFE6B4A3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5500" y="768350"/>
            <a:ext cx="8001000" cy="5321300"/>
          </a:xfrm>
          <a:prstGeom prst="rect">
            <a:avLst/>
          </a:prstGeom>
          <a:effectLst>
            <a:softEdge rad="635000"/>
          </a:effectLst>
        </p:spPr>
      </p:pic>
      <p:sp>
        <p:nvSpPr>
          <p:cNvPr id="4" name="ZoneTexte 3">
            <a:extLst>
              <a:ext uri="{FF2B5EF4-FFF2-40B4-BE49-F238E27FC236}">
                <a16:creationId xmlns:a16="http://schemas.microsoft.com/office/drawing/2014/main" id="{26949282-9302-0598-869B-A48315D1F777}"/>
              </a:ext>
            </a:extLst>
          </p:cNvPr>
          <p:cNvSpPr txBox="1"/>
          <p:nvPr/>
        </p:nvSpPr>
        <p:spPr>
          <a:xfrm>
            <a:off x="1946788" y="506740"/>
            <a:ext cx="9625780" cy="523220"/>
          </a:xfrm>
          <a:prstGeom prst="rect">
            <a:avLst/>
          </a:prstGeom>
          <a:noFill/>
        </p:spPr>
        <p:txBody>
          <a:bodyPr wrap="square" rtlCol="0">
            <a:spAutoFit/>
          </a:bodyPr>
          <a:lstStyle/>
          <a:p>
            <a:r>
              <a:rPr lang="fr-FR" sz="2800" b="1" dirty="0">
                <a:solidFill>
                  <a:srgbClr val="FFFF00"/>
                </a:solidFill>
              </a:rPr>
              <a:t>Lorient Vous Présente La Rade De Brest - Finistère</a:t>
            </a:r>
          </a:p>
        </p:txBody>
      </p:sp>
      <p:sp>
        <p:nvSpPr>
          <p:cNvPr id="5" name="ZoneTexte 4">
            <a:extLst>
              <a:ext uri="{FF2B5EF4-FFF2-40B4-BE49-F238E27FC236}">
                <a16:creationId xmlns:a16="http://schemas.microsoft.com/office/drawing/2014/main" id="{F3808FBA-A60E-F5F1-2FE5-1B4F87B487BB}"/>
              </a:ext>
            </a:extLst>
          </p:cNvPr>
          <p:cNvSpPr txBox="1"/>
          <p:nvPr/>
        </p:nvSpPr>
        <p:spPr>
          <a:xfrm>
            <a:off x="3785419" y="5723060"/>
            <a:ext cx="7787149"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656DE074-FD8D-1C97-8440-65AD96348CF8}"/>
              </a:ext>
            </a:extLst>
          </p:cNvPr>
          <p:cNvSpPr txBox="1"/>
          <p:nvPr/>
        </p:nvSpPr>
        <p:spPr>
          <a:xfrm>
            <a:off x="5643716" y="6194630"/>
            <a:ext cx="5712542"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8029030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114</TotalTime>
  <Words>478</Words>
  <Application>Microsoft Office PowerPoint</Application>
  <PresentationFormat>Grand écran</PresentationFormat>
  <Paragraphs>63</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2024-12-11T08:32:46Z</dcterms:created>
  <dcterms:modified xsi:type="dcterms:W3CDTF">2024-12-11T10:32:34Z</dcterms:modified>
</cp:coreProperties>
</file>