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3" r:id="rId4"/>
    <p:sldId id="289" r:id="rId5"/>
    <p:sldId id="288" r:id="rId6"/>
    <p:sldId id="287" r:id="rId7"/>
    <p:sldId id="286" r:id="rId8"/>
    <p:sldId id="272" r:id="rId9"/>
    <p:sldId id="271" r:id="rId10"/>
    <p:sldId id="270" r:id="rId11"/>
    <p:sldId id="269" r:id="rId12"/>
    <p:sldId id="268" r:id="rId13"/>
    <p:sldId id="267" r:id="rId14"/>
    <p:sldId id="266" r:id="rId15"/>
    <p:sldId id="265" r:id="rId16"/>
    <p:sldId id="264" r:id="rId17"/>
    <p:sldId id="263" r:id="rId18"/>
    <p:sldId id="262" r:id="rId19"/>
    <p:sldId id="261" r:id="rId20"/>
    <p:sldId id="260" r:id="rId21"/>
    <p:sldId id="257" r:id="rId22"/>
    <p:sldId id="258" r:id="rId23"/>
    <p:sldId id="259" r:id="rId24"/>
    <p:sldId id="274" r:id="rId25"/>
    <p:sldId id="275" r:id="rId26"/>
    <p:sldId id="276" r:id="rId27"/>
    <p:sldId id="277" r:id="rId28"/>
    <p:sldId id="278" r:id="rId29"/>
    <p:sldId id="279" r:id="rId30"/>
    <p:sldId id="280" r:id="rId31"/>
    <p:sldId id="281" r:id="rId32"/>
    <p:sldId id="282" r:id="rId33"/>
    <p:sldId id="283" r:id="rId34"/>
    <p:sldId id="285"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56" autoAdjust="0"/>
    <p:restoredTop sz="94660"/>
  </p:normalViewPr>
  <p:slideViewPr>
    <p:cSldViewPr snapToGrid="0">
      <p:cViewPr varScale="1">
        <p:scale>
          <a:sx n="66" d="100"/>
          <a:sy n="66" d="100"/>
        </p:scale>
        <p:origin x="96"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17/12/2024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17/12/2024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arbre, nuage&#10;&#10;Description générée automatiquement">
            <a:extLst>
              <a:ext uri="{FF2B5EF4-FFF2-40B4-BE49-F238E27FC236}">
                <a16:creationId xmlns:a16="http://schemas.microsoft.com/office/drawing/2014/main" id="{CD3672E6-667B-C651-995A-37F986C07B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66000" y="451821"/>
            <a:ext cx="10260000" cy="5771250"/>
          </a:xfrm>
          <a:prstGeom prst="rect">
            <a:avLst/>
          </a:prstGeom>
          <a:effectLst>
            <a:softEdge rad="635000"/>
          </a:effectLst>
        </p:spPr>
      </p:pic>
      <p:sp>
        <p:nvSpPr>
          <p:cNvPr id="4" name="ZoneTexte 3">
            <a:extLst>
              <a:ext uri="{FF2B5EF4-FFF2-40B4-BE49-F238E27FC236}">
                <a16:creationId xmlns:a16="http://schemas.microsoft.com/office/drawing/2014/main" id="{B26BC88F-345A-A05F-A4B9-01EA649B0B24}"/>
              </a:ext>
            </a:extLst>
          </p:cNvPr>
          <p:cNvSpPr txBox="1"/>
          <p:nvPr/>
        </p:nvSpPr>
        <p:spPr>
          <a:xfrm>
            <a:off x="5550946" y="5207408"/>
            <a:ext cx="7680960"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vue du sud</a:t>
            </a:r>
          </a:p>
        </p:txBody>
      </p:sp>
      <p:sp>
        <p:nvSpPr>
          <p:cNvPr id="5" name="ZoneTexte 4">
            <a:extLst>
              <a:ext uri="{FF2B5EF4-FFF2-40B4-BE49-F238E27FC236}">
                <a16:creationId xmlns:a16="http://schemas.microsoft.com/office/drawing/2014/main" id="{666A4760-C872-3FED-18AE-1F615FF2AFD4}"/>
              </a:ext>
            </a:extLst>
          </p:cNvPr>
          <p:cNvSpPr txBox="1"/>
          <p:nvPr/>
        </p:nvSpPr>
        <p:spPr>
          <a:xfrm>
            <a:off x="3794038" y="451821"/>
            <a:ext cx="7250654" cy="461665"/>
          </a:xfrm>
          <a:prstGeom prst="rect">
            <a:avLst/>
          </a:prstGeom>
          <a:noFill/>
        </p:spPr>
        <p:txBody>
          <a:bodyPr wrap="square" rtlCol="0">
            <a:spAutoFit/>
          </a:bodyPr>
          <a:lstStyle/>
          <a:p>
            <a:r>
              <a:rPr lang="fr-FR" sz="2400" b="1" dirty="0">
                <a:solidFill>
                  <a:srgbClr val="FFFF00"/>
                </a:solidFill>
              </a:rPr>
              <a:t>La Commune De Aiguèze  - Gard</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xmlns:p14="http://schemas.microsoft.com/office/powerpoint/2010/main">
    <mc:Choice Requires="p14">
      <p:transition spd="slow" p14:dur="5000" advClick="0" advTm="8000">
        <p:sndAc>
          <p:stSnd>
            <p:snd r:embed="rId2" name="El Dia Que Me Quieras - Ernesto Cortazar.wav"/>
          </p:stSnd>
        </p:sndAc>
      </p:transition>
    </mc:Choice>
    <mc:Fallback xmlns="">
      <p:transition spd="slow" advClick="0" advTm="8000">
        <p:sndAc>
          <p:stSnd>
            <p:snd r:embed="rId4" name="El Dia Que Me Quieras -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9A73CF6-9950-6A2B-C2EF-6A50588FFD5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Aiguèze est une commune française située dans le nord-est du département du Gard en région Occitanie, classée parmi les Plus Beaux Villages de France1,2.</a:t>
            </a:r>
          </a:p>
          <a:p>
            <a:pPr algn="ctr"/>
            <a:endParaRPr lang="fr-FR" sz="2400" b="1" dirty="0">
              <a:solidFill>
                <a:srgbClr val="FFFF00"/>
              </a:solidFill>
            </a:endParaRPr>
          </a:p>
          <a:p>
            <a:pPr algn="ctr"/>
            <a:r>
              <a:rPr lang="fr-FR" sz="2400" b="1" dirty="0">
                <a:solidFill>
                  <a:srgbClr val="FFFF00"/>
                </a:solidFill>
              </a:rPr>
              <a:t>Exposée à un climat méditerranéen, elle est drainée par l'Ardèche, le Valat d'Aiguèze, le Valat de Saint-Christol et par divers autres petits cours d'eau. La commune possède un patrimoine naturel remarquable : deux sites Natura 2000 (la « basse Ardèche urgonienne » et la « basse Ardèche »), un espace protégé (la réserve naturelle nationale des gorges de l'Ardèche) et quatre zones naturelles d'intérêt écologique, faunistique et floristique.</a:t>
            </a:r>
          </a:p>
          <a:p>
            <a:pPr algn="ctr"/>
            <a:endParaRPr lang="fr-FR" sz="2400" b="1" dirty="0">
              <a:solidFill>
                <a:srgbClr val="FFFF00"/>
              </a:solidFill>
            </a:endParaRPr>
          </a:p>
          <a:p>
            <a:pPr algn="ctr"/>
            <a:r>
              <a:rPr lang="fr-FR" sz="2400" b="1" dirty="0">
                <a:solidFill>
                  <a:srgbClr val="FFFF00"/>
                </a:solidFill>
              </a:rPr>
              <a:t>Aiguèze est une commune rurale qui compte 213 habitants en 2021, après avoir connu un pic de population de 714 habitants en 1821. Elle fait partie de l'aire d'attraction de Pont-Saint-Esprit. Ses habitants sont appelés les Aiguezois ou Aiguezoises.</a:t>
            </a:r>
          </a:p>
          <a:p>
            <a:pPr algn="ctr"/>
            <a:endParaRPr lang="fr-FR" sz="2400" b="1" dirty="0">
              <a:solidFill>
                <a:srgbClr val="FFFF00"/>
              </a:solidFill>
            </a:endParaRPr>
          </a:p>
          <a:p>
            <a:pPr algn="ctr"/>
            <a:r>
              <a:rPr lang="fr-FR" sz="2400" b="1" dirty="0">
                <a:solidFill>
                  <a:srgbClr val="FFFF00"/>
                </a:solidFill>
              </a:rPr>
              <a:t>Le patrimoine architectural de la commune comprend cinq immeubles protégés au titre des monuments historiques : le </a:t>
            </a:r>
            <a:r>
              <a:rPr lang="fr-FR" sz="2400" b="1" dirty="0" err="1">
                <a:solidFill>
                  <a:srgbClr val="FFFF00"/>
                </a:solidFill>
              </a:rPr>
              <a:t>pié</a:t>
            </a:r>
            <a:r>
              <a:rPr lang="fr-FR" sz="2400" b="1" dirty="0">
                <a:solidFill>
                  <a:srgbClr val="FFFF00"/>
                </a:solidFill>
              </a:rPr>
              <a:t> de </a:t>
            </a:r>
            <a:r>
              <a:rPr lang="fr-FR" sz="2400" b="1" dirty="0" err="1">
                <a:solidFill>
                  <a:srgbClr val="FFFF00"/>
                </a:solidFill>
              </a:rPr>
              <a:t>Mounié</a:t>
            </a:r>
            <a:r>
              <a:rPr lang="fr-FR" sz="2400" b="1" dirty="0">
                <a:solidFill>
                  <a:srgbClr val="FFFF00"/>
                </a:solidFill>
              </a:rPr>
              <a:t>, classé en 1889, la maison </a:t>
            </a:r>
            <a:r>
              <a:rPr lang="fr-FR" sz="2400" b="1" dirty="0" err="1">
                <a:solidFill>
                  <a:srgbClr val="FFFF00"/>
                </a:solidFill>
              </a:rPr>
              <a:t>Yence</a:t>
            </a:r>
            <a:r>
              <a:rPr lang="fr-FR" sz="2400" b="1" dirty="0">
                <a:solidFill>
                  <a:srgbClr val="FFFF00"/>
                </a:solidFill>
              </a:rPr>
              <a:t>, classée en 1903, une maison Renaissance (mairie), inscrit en 1993, une maison (grenier-des-Évêques), inscrit en 1995, et le site de la Magdeleine, inscrite en 1995.</a:t>
            </a:r>
          </a:p>
        </p:txBody>
      </p:sp>
    </p:spTree>
    <p:extLst>
      <p:ext uri="{BB962C8B-B14F-4D97-AF65-F5344CB8AC3E}">
        <p14:creationId xmlns:p14="http://schemas.microsoft.com/office/powerpoint/2010/main" val="2489570415"/>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2">
                                            <p:txEl>
                                              <p:pRg st="6" end="6"/>
                                            </p:txEl>
                                          </p:spTgt>
                                        </p:tgtEl>
                                        <p:attrNameLst>
                                          <p:attrName>style.visibility</p:attrName>
                                        </p:attrNameLst>
                                      </p:cBhvr>
                                      <p:to>
                                        <p:strVal val="visible"/>
                                      </p:to>
                                    </p:set>
                                    <p:set>
                                      <p:cBhvr>
                                        <p:cTn id="34" dur="455" fill="hold">
                                          <p:stCondLst>
                                            <p:cond delay="0"/>
                                          </p:stCondLst>
                                        </p:cTn>
                                        <p:tgtEl>
                                          <p:spTgt spid="2">
                                            <p:txEl>
                                              <p:pRg st="6" end="6"/>
                                            </p:txEl>
                                          </p:spTgt>
                                        </p:tgtEl>
                                        <p:attrNameLst>
                                          <p:attrName>style.rotation</p:attrName>
                                        </p:attrNameLst>
                                      </p:cBhvr>
                                      <p:to>
                                        <p:strVal val="-45.0"/>
                                      </p:to>
                                    </p:set>
                                    <p:anim calcmode="lin" valueType="num">
                                      <p:cBhvr>
                                        <p:cTn id="35" dur="455" fill="hold">
                                          <p:stCondLst>
                                            <p:cond delay="455"/>
                                          </p:stCondLst>
                                        </p:cTn>
                                        <p:tgtEl>
                                          <p:spTgt spid="2">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2">
                                            <p:txEl>
                                              <p:pRg st="6" end="6"/>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2">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2">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E960CD7B-2E59-81C2-36FD-EF72252B53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6211"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65B95BA-8070-9A28-7E8D-6F37E9BB185B}"/>
              </a:ext>
            </a:extLst>
          </p:cNvPr>
          <p:cNvSpPr txBox="1"/>
          <p:nvPr/>
        </p:nvSpPr>
        <p:spPr>
          <a:xfrm>
            <a:off x="1226372" y="4528970"/>
            <a:ext cx="3259567" cy="1015663"/>
          </a:xfrm>
          <a:prstGeom prst="rect">
            <a:avLst/>
          </a:prstGeom>
          <a:noFill/>
        </p:spPr>
        <p:txBody>
          <a:bodyPr wrap="square" rtlCol="0">
            <a:spAutoFit/>
          </a:bodyPr>
          <a:lstStyle/>
          <a:p>
            <a:endParaRPr lang="fr-FR" dirty="0"/>
          </a:p>
          <a:p>
            <a:endParaRPr lang="fr-FR" dirty="0"/>
          </a:p>
          <a:p>
            <a:r>
              <a:rPr lang="fr-FR" sz="2400" b="1" dirty="0"/>
              <a:t>Église Saint-Roch.</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orte, église&#10;&#10;Description générée automatiquement">
            <a:extLst>
              <a:ext uri="{FF2B5EF4-FFF2-40B4-BE49-F238E27FC236}">
                <a16:creationId xmlns:a16="http://schemas.microsoft.com/office/drawing/2014/main" id="{D2A2B0B6-EC3F-81C0-A8B0-E9C5D84517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0"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9042871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oiture&#10;&#10;Description générée automatiquement">
            <a:extLst>
              <a:ext uri="{FF2B5EF4-FFF2-40B4-BE49-F238E27FC236}">
                <a16:creationId xmlns:a16="http://schemas.microsoft.com/office/drawing/2014/main" id="{6C84D0BE-8C47-AFFE-776D-C5834DF636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3886"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3AF35D80-F242-7C2D-C14A-87C78341B95F}"/>
              </a:ext>
            </a:extLst>
          </p:cNvPr>
          <p:cNvSpPr txBox="1"/>
          <p:nvPr/>
        </p:nvSpPr>
        <p:spPr>
          <a:xfrm>
            <a:off x="8013886" y="4431724"/>
            <a:ext cx="3466914" cy="523220"/>
          </a:xfrm>
          <a:prstGeom prst="rect">
            <a:avLst/>
          </a:prstGeom>
          <a:noFill/>
        </p:spPr>
        <p:txBody>
          <a:bodyPr wrap="square" rtlCol="0">
            <a:spAutoFit/>
          </a:bodyPr>
          <a:lstStyle/>
          <a:p>
            <a:r>
              <a:rPr lang="fr-FR" sz="2800" b="1" dirty="0">
                <a:solidFill>
                  <a:srgbClr val="FFFF00"/>
                </a:solidFill>
              </a:rPr>
              <a:t>Eglise à Aiguèze </a:t>
            </a:r>
          </a:p>
        </p:txBody>
      </p:sp>
    </p:spTree>
    <p:extLst>
      <p:ext uri="{BB962C8B-B14F-4D97-AF65-F5344CB8AC3E}">
        <p14:creationId xmlns:p14="http://schemas.microsoft.com/office/powerpoint/2010/main" val="716345385"/>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Lieux sacrés, cathédrale, intérieur&#10;&#10;Description générée automatiquement">
            <a:extLst>
              <a:ext uri="{FF2B5EF4-FFF2-40B4-BE49-F238E27FC236}">
                <a16:creationId xmlns:a16="http://schemas.microsoft.com/office/drawing/2014/main" id="{7801016F-7584-FA83-09C0-6C71B7220D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8429" y="189000"/>
            <a:ext cx="9715142" cy="6480000"/>
          </a:xfrm>
          <a:prstGeom prst="rect">
            <a:avLst/>
          </a:prstGeom>
          <a:effectLst>
            <a:softEdge rad="635000"/>
          </a:effectLst>
        </p:spPr>
      </p:pic>
      <p:sp>
        <p:nvSpPr>
          <p:cNvPr id="4" name="ZoneTexte 3">
            <a:extLst>
              <a:ext uri="{FF2B5EF4-FFF2-40B4-BE49-F238E27FC236}">
                <a16:creationId xmlns:a16="http://schemas.microsoft.com/office/drawing/2014/main" id="{C071D7F4-9F98-FAA5-C03D-A1AA70B8C476}"/>
              </a:ext>
            </a:extLst>
          </p:cNvPr>
          <p:cNvSpPr txBox="1"/>
          <p:nvPr/>
        </p:nvSpPr>
        <p:spPr>
          <a:xfrm>
            <a:off x="4197426" y="6162745"/>
            <a:ext cx="9617726" cy="461665"/>
          </a:xfrm>
          <a:prstGeom prst="rect">
            <a:avLst/>
          </a:prstGeom>
          <a:noFill/>
        </p:spPr>
        <p:txBody>
          <a:bodyPr wrap="square" rtlCol="0">
            <a:spAutoFit/>
          </a:bodyPr>
          <a:lstStyle/>
          <a:p>
            <a:r>
              <a:rPr lang="fr-FR" sz="2400" b="1" dirty="0">
                <a:solidFill>
                  <a:srgbClr val="FFFF00"/>
                </a:solidFill>
              </a:rPr>
              <a:t>Eglise D’Aiguèze Intérieur</a:t>
            </a:r>
          </a:p>
        </p:txBody>
      </p:sp>
    </p:spTree>
    <p:extLst>
      <p:ext uri="{BB962C8B-B14F-4D97-AF65-F5344CB8AC3E}">
        <p14:creationId xmlns:p14="http://schemas.microsoft.com/office/powerpoint/2010/main" val="271220677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orloge, bâtiment, plein air, ciel&#10;&#10;Description générée automatiquement">
            <a:extLst>
              <a:ext uri="{FF2B5EF4-FFF2-40B4-BE49-F238E27FC236}">
                <a16:creationId xmlns:a16="http://schemas.microsoft.com/office/drawing/2014/main" id="{099AD6FC-0B32-42C7-1F43-801256CEA9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2085" y="363557"/>
            <a:ext cx="6300000" cy="6300000"/>
          </a:xfrm>
          <a:prstGeom prst="rect">
            <a:avLst/>
          </a:prstGeom>
          <a:effectLst>
            <a:softEdge rad="127000"/>
          </a:effectLst>
        </p:spPr>
      </p:pic>
      <p:sp>
        <p:nvSpPr>
          <p:cNvPr id="4" name="ZoneTexte 3">
            <a:extLst>
              <a:ext uri="{FF2B5EF4-FFF2-40B4-BE49-F238E27FC236}">
                <a16:creationId xmlns:a16="http://schemas.microsoft.com/office/drawing/2014/main" id="{0C249503-5678-EBD3-5485-33ED0C874A92}"/>
              </a:ext>
            </a:extLst>
          </p:cNvPr>
          <p:cNvSpPr txBox="1"/>
          <p:nvPr/>
        </p:nvSpPr>
        <p:spPr>
          <a:xfrm>
            <a:off x="9022085" y="3327094"/>
            <a:ext cx="3085452" cy="830997"/>
          </a:xfrm>
          <a:prstGeom prst="rect">
            <a:avLst/>
          </a:prstGeom>
          <a:noFill/>
        </p:spPr>
        <p:txBody>
          <a:bodyPr wrap="square" rtlCol="0">
            <a:spAutoFit/>
          </a:bodyPr>
          <a:lstStyle/>
          <a:p>
            <a:r>
              <a:rPr lang="fr-FR" sz="2400" b="1" dirty="0"/>
              <a:t>Eglise  Aiguèze  Intérieur</a:t>
            </a:r>
          </a:p>
        </p:txBody>
      </p:sp>
    </p:spTree>
    <p:extLst>
      <p:ext uri="{BB962C8B-B14F-4D97-AF65-F5344CB8AC3E}">
        <p14:creationId xmlns:p14="http://schemas.microsoft.com/office/powerpoint/2010/main" val="423315881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plein air, ciel, arbre, herbe&#10;&#10;Description générée automatiquement">
            <a:extLst>
              <a:ext uri="{FF2B5EF4-FFF2-40B4-BE49-F238E27FC236}">
                <a16:creationId xmlns:a16="http://schemas.microsoft.com/office/drawing/2014/main" id="{7E4F6F44-7AF6-9533-6DCD-AE5C2997D3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3D7F6BAF-B2B1-2470-D241-CB3187B38AC1}"/>
              </a:ext>
            </a:extLst>
          </p:cNvPr>
          <p:cNvSpPr txBox="1"/>
          <p:nvPr/>
        </p:nvSpPr>
        <p:spPr>
          <a:xfrm>
            <a:off x="4809958" y="6221415"/>
            <a:ext cx="8444753" cy="461665"/>
          </a:xfrm>
          <a:prstGeom prst="rect">
            <a:avLst/>
          </a:prstGeom>
          <a:noFill/>
        </p:spPr>
        <p:txBody>
          <a:bodyPr wrap="square" rtlCol="0">
            <a:spAutoFit/>
          </a:bodyPr>
          <a:lstStyle/>
          <a:p>
            <a:r>
              <a:rPr lang="fr-FR" sz="2400" b="1">
                <a:solidFill>
                  <a:srgbClr val="FFFF00"/>
                </a:solidFill>
              </a:rPr>
              <a:t> Aiguèze - vigne</a:t>
            </a:r>
            <a:endParaRPr lang="fr-FR" sz="2400" b="1" dirty="0">
              <a:solidFill>
                <a:srgbClr val="FFFF00"/>
              </a:solidFill>
            </a:endParaRP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9EEEA776-926F-E302-E458-B271FDAB04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D10657F5-FD9F-A58A-C5E9-C13364A46DAD}"/>
              </a:ext>
            </a:extLst>
          </p:cNvPr>
          <p:cNvSpPr txBox="1"/>
          <p:nvPr/>
        </p:nvSpPr>
        <p:spPr>
          <a:xfrm>
            <a:off x="2355924" y="5819887"/>
            <a:ext cx="9531276" cy="738664"/>
          </a:xfrm>
          <a:prstGeom prst="rect">
            <a:avLst/>
          </a:prstGeom>
          <a:noFill/>
        </p:spPr>
        <p:txBody>
          <a:bodyPr wrap="square" rtlCol="0">
            <a:spAutoFit/>
          </a:bodyPr>
          <a:lstStyle/>
          <a:p>
            <a:endParaRPr lang="fr-FR" dirty="0"/>
          </a:p>
          <a:p>
            <a:r>
              <a:rPr lang="fr-FR" sz="2400" b="1" dirty="0"/>
              <a:t>Pont suspendu reliant Saint-Martin-d'Ardèche à Aiguèze.</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BF7FFEEA-7C63-A034-C610-45C0658A08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202" y="392366"/>
            <a:ext cx="9453596" cy="6300000"/>
          </a:xfrm>
          <a:prstGeom prst="rect">
            <a:avLst/>
          </a:prstGeom>
          <a:ln w="88900" cap="sq" cmpd="thickThin">
            <a:solidFill>
              <a:srgbClr val="0000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60834E7B-E898-97F1-666A-409C7FD8A308}"/>
              </a:ext>
            </a:extLst>
          </p:cNvPr>
          <p:cNvSpPr txBox="1"/>
          <p:nvPr/>
        </p:nvSpPr>
        <p:spPr>
          <a:xfrm>
            <a:off x="4927002" y="6230701"/>
            <a:ext cx="9154758" cy="461665"/>
          </a:xfrm>
          <a:prstGeom prst="rect">
            <a:avLst/>
          </a:prstGeom>
          <a:noFill/>
        </p:spPr>
        <p:txBody>
          <a:bodyPr wrap="square" rtlCol="0">
            <a:spAutoFit/>
          </a:bodyPr>
          <a:lstStyle/>
          <a:p>
            <a:r>
              <a:rPr lang="fr-FR" sz="2400" b="1" dirty="0">
                <a:solidFill>
                  <a:srgbClr val="FFFF00"/>
                </a:solidFill>
              </a:rPr>
              <a:t>Château d'Aiguèze.</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arbre, plein air, plante, Ruines&#10;&#10;Description générée automatiquement">
            <a:extLst>
              <a:ext uri="{FF2B5EF4-FFF2-40B4-BE49-F238E27FC236}">
                <a16:creationId xmlns:a16="http://schemas.microsoft.com/office/drawing/2014/main" id="{56175664-F5A5-16B4-260C-9CFAFE8B0C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9249" y="279000"/>
            <a:ext cx="10233501" cy="6300000"/>
          </a:xfrm>
          <a:prstGeom prst="rect">
            <a:avLst/>
          </a:prstGeom>
          <a:effectLst>
            <a:softEdge rad="635000"/>
          </a:effectLst>
        </p:spPr>
      </p:pic>
      <p:sp>
        <p:nvSpPr>
          <p:cNvPr id="4" name="ZoneTexte 3">
            <a:extLst>
              <a:ext uri="{FF2B5EF4-FFF2-40B4-BE49-F238E27FC236}">
                <a16:creationId xmlns:a16="http://schemas.microsoft.com/office/drawing/2014/main" id="{E79E84D3-9105-445C-D973-4483A72CCDA0}"/>
              </a:ext>
            </a:extLst>
          </p:cNvPr>
          <p:cNvSpPr txBox="1"/>
          <p:nvPr/>
        </p:nvSpPr>
        <p:spPr>
          <a:xfrm>
            <a:off x="4141693" y="5840336"/>
            <a:ext cx="7325958" cy="738664"/>
          </a:xfrm>
          <a:prstGeom prst="rect">
            <a:avLst/>
          </a:prstGeom>
          <a:noFill/>
        </p:spPr>
        <p:txBody>
          <a:bodyPr wrap="square" rtlCol="0">
            <a:spAutoFit/>
          </a:bodyPr>
          <a:lstStyle/>
          <a:p>
            <a:endParaRPr lang="fr-FR" dirty="0"/>
          </a:p>
          <a:p>
            <a:r>
              <a:rPr lang="fr-FR" sz="2400" b="1" dirty="0"/>
              <a:t>Maladrerie des Templiers.</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texte, plein air, statue, Sculpture sur pierre&#10;&#10;Description générée automatiquement">
            <a:extLst>
              <a:ext uri="{FF2B5EF4-FFF2-40B4-BE49-F238E27FC236}">
                <a16:creationId xmlns:a16="http://schemas.microsoft.com/office/drawing/2014/main" id="{A2BC058C-B592-2FAC-C245-2D11C984A4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1950" y="189000"/>
            <a:ext cx="4338074" cy="64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EA519EAD-DF90-D65D-2678-2430EE56C846}"/>
              </a:ext>
            </a:extLst>
          </p:cNvPr>
          <p:cNvSpPr txBox="1"/>
          <p:nvPr/>
        </p:nvSpPr>
        <p:spPr>
          <a:xfrm>
            <a:off x="8294145" y="4346090"/>
            <a:ext cx="3410175" cy="1200329"/>
          </a:xfrm>
          <a:prstGeom prst="rect">
            <a:avLst/>
          </a:prstGeom>
          <a:noFill/>
        </p:spPr>
        <p:txBody>
          <a:bodyPr wrap="square" rtlCol="0">
            <a:spAutoFit/>
          </a:bodyPr>
          <a:lstStyle/>
          <a:p>
            <a:r>
              <a:rPr lang="fr-FR" sz="2400" b="1" dirty="0">
                <a:solidFill>
                  <a:schemeClr val="bg1"/>
                </a:solidFill>
              </a:rPr>
              <a:t>La plaque et la statue en l'honneur d'Honoré </a:t>
            </a:r>
            <a:r>
              <a:rPr lang="fr-FR" sz="2400" b="1" dirty="0" err="1">
                <a:solidFill>
                  <a:schemeClr val="bg1"/>
                </a:solidFill>
              </a:rPr>
              <a:t>Agrefoul</a:t>
            </a:r>
            <a:r>
              <a:rPr lang="fr-FR" sz="2400" b="1" dirty="0">
                <a:solidFill>
                  <a:schemeClr val="bg1"/>
                </a:solidFill>
              </a:rPr>
              <a:t>.</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C987E5C3-C15A-567A-4665-09E6D985DD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329" y="3429000"/>
            <a:ext cx="4788000" cy="318989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4A46AE-FEB1-9779-D753-41BE2D626016}"/>
              </a:ext>
            </a:extLst>
          </p:cNvPr>
          <p:cNvSpPr txBox="1"/>
          <p:nvPr/>
        </p:nvSpPr>
        <p:spPr>
          <a:xfrm>
            <a:off x="677732" y="2967335"/>
            <a:ext cx="5066852"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Les vestiges de la forteresse</a:t>
            </a:r>
          </a:p>
        </p:txBody>
      </p:sp>
      <p:pic>
        <p:nvPicPr>
          <p:cNvPr id="6" name="Image 5" descr="Une image contenant plein air, ciel, paysage, arbre&#10;&#10;Description générée automatiquement">
            <a:extLst>
              <a:ext uri="{FF2B5EF4-FFF2-40B4-BE49-F238E27FC236}">
                <a16:creationId xmlns:a16="http://schemas.microsoft.com/office/drawing/2014/main" id="{CF44E15E-FBE7-96BB-9D90-0E09AA0BC2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5041" y="170177"/>
            <a:ext cx="4536000" cy="302799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8E04F73-6E5F-99AA-2BC1-0058D9650EA5}"/>
              </a:ext>
            </a:extLst>
          </p:cNvPr>
          <p:cNvSpPr txBox="1"/>
          <p:nvPr/>
        </p:nvSpPr>
        <p:spPr>
          <a:xfrm>
            <a:off x="8137319" y="3198169"/>
            <a:ext cx="4536000" cy="461665"/>
          </a:xfrm>
          <a:prstGeom prst="rect">
            <a:avLst/>
          </a:prstGeom>
          <a:noFill/>
        </p:spPr>
        <p:txBody>
          <a:bodyPr wrap="square" rtlCol="0">
            <a:spAutoFit/>
          </a:bodyPr>
          <a:lstStyle/>
          <a:p>
            <a:r>
              <a:rPr lang="fr-FR" sz="2400" b="1" dirty="0">
                <a:solidFill>
                  <a:srgbClr val="FFFF00"/>
                </a:solidFill>
              </a:rPr>
              <a:t>L’église de Saint-Pierre</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plein air, nuage, paysage, ciel&#10;&#10;Description générée automatiquement">
            <a:extLst>
              <a:ext uri="{FF2B5EF4-FFF2-40B4-BE49-F238E27FC236}">
                <a16:creationId xmlns:a16="http://schemas.microsoft.com/office/drawing/2014/main" id="{0AD3DBE4-CEE8-460D-2B01-ABF7BE2E1B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0061" y="1347427"/>
            <a:ext cx="4824000" cy="322024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D4D33D6-365F-A8DC-AFD8-C742273391C6}"/>
              </a:ext>
            </a:extLst>
          </p:cNvPr>
          <p:cNvSpPr txBox="1"/>
          <p:nvPr/>
        </p:nvSpPr>
        <p:spPr>
          <a:xfrm>
            <a:off x="682269" y="4679576"/>
            <a:ext cx="4739584" cy="830997"/>
          </a:xfrm>
          <a:prstGeom prst="rect">
            <a:avLst/>
          </a:prstGeom>
          <a:noFill/>
        </p:spPr>
        <p:txBody>
          <a:bodyPr wrap="square" rtlCol="0">
            <a:spAutoFit/>
          </a:bodyPr>
          <a:lstStyle/>
          <a:p>
            <a:r>
              <a:rPr lang="fr-FR" sz="2400" b="1" dirty="0">
                <a:solidFill>
                  <a:srgbClr val="FFFF00"/>
                </a:solidFill>
              </a:rPr>
              <a:t>Le « </a:t>
            </a:r>
            <a:r>
              <a:rPr lang="fr-FR" sz="2400" b="1" dirty="0" err="1">
                <a:solidFill>
                  <a:srgbClr val="FFFF00"/>
                </a:solidFill>
              </a:rPr>
              <a:t>Castelas</a:t>
            </a:r>
            <a:r>
              <a:rPr lang="fr-FR" sz="2400" b="1" dirty="0">
                <a:solidFill>
                  <a:srgbClr val="FFFF00"/>
                </a:solidFill>
              </a:rPr>
              <a:t> » : le chemin de ronde et son panorama</a:t>
            </a:r>
          </a:p>
        </p:txBody>
      </p:sp>
      <p:pic>
        <p:nvPicPr>
          <p:cNvPr id="6" name="Image 5" descr="Une image contenant plein air, plante, arbre, bâtiment&#10;&#10;Description générée automatiquement">
            <a:extLst>
              <a:ext uri="{FF2B5EF4-FFF2-40B4-BE49-F238E27FC236}">
                <a16:creationId xmlns:a16="http://schemas.microsoft.com/office/drawing/2014/main" id="{8D987220-11DB-D191-A6A0-A17A14562D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31488" y="639000"/>
            <a:ext cx="3720451"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B8E926B-261D-C1AF-2114-BDB61FB53F6E}"/>
              </a:ext>
            </a:extLst>
          </p:cNvPr>
          <p:cNvSpPr txBox="1"/>
          <p:nvPr/>
        </p:nvSpPr>
        <p:spPr>
          <a:xfrm>
            <a:off x="8756725" y="6191482"/>
            <a:ext cx="4044875" cy="461665"/>
          </a:xfrm>
          <a:prstGeom prst="rect">
            <a:avLst/>
          </a:prstGeom>
          <a:noFill/>
        </p:spPr>
        <p:txBody>
          <a:bodyPr wrap="square" rtlCol="0">
            <a:spAutoFit/>
          </a:bodyPr>
          <a:lstStyle/>
          <a:p>
            <a:r>
              <a:rPr lang="fr-FR" sz="2400" b="1" dirty="0">
                <a:solidFill>
                  <a:srgbClr val="FFFF00"/>
                </a:solidFill>
              </a:rPr>
              <a:t>Ruelle d'Aiguèze, </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paysage, ciel, montagne&#10;&#10;Description générée automatiquement">
            <a:extLst>
              <a:ext uri="{FF2B5EF4-FFF2-40B4-BE49-F238E27FC236}">
                <a16:creationId xmlns:a16="http://schemas.microsoft.com/office/drawing/2014/main" id="{48059EEF-E0C3-F22B-F3E1-D606181838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4156" y="279000"/>
            <a:ext cx="9458651" cy="6300000"/>
          </a:xfrm>
          <a:prstGeom prst="rect">
            <a:avLst/>
          </a:prstGeom>
          <a:effectLst>
            <a:softEdge rad="635000"/>
          </a:effectLst>
        </p:spPr>
      </p:pic>
      <p:sp>
        <p:nvSpPr>
          <p:cNvPr id="4" name="ZoneTexte 3">
            <a:extLst>
              <a:ext uri="{FF2B5EF4-FFF2-40B4-BE49-F238E27FC236}">
                <a16:creationId xmlns:a16="http://schemas.microsoft.com/office/drawing/2014/main" id="{3CBA4E0D-93D5-14F2-485B-2996327EF984}"/>
              </a:ext>
            </a:extLst>
          </p:cNvPr>
          <p:cNvSpPr txBox="1"/>
          <p:nvPr/>
        </p:nvSpPr>
        <p:spPr>
          <a:xfrm>
            <a:off x="5378823" y="6183415"/>
            <a:ext cx="7616414" cy="461665"/>
          </a:xfrm>
          <a:prstGeom prst="rect">
            <a:avLst/>
          </a:prstGeom>
          <a:noFill/>
        </p:spPr>
        <p:txBody>
          <a:bodyPr wrap="square" rtlCol="0">
            <a:spAutoFit/>
          </a:bodyPr>
          <a:lstStyle/>
          <a:p>
            <a:r>
              <a:rPr lang="fr-FR" sz="2400" b="1" dirty="0">
                <a:solidFill>
                  <a:srgbClr val="FFFF00"/>
                </a:solidFill>
              </a:rPr>
              <a:t>Village d'Aiguèze</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lein air, arbre, chaussures, habits&#10;&#10;Description générée automatiquement">
            <a:extLst>
              <a:ext uri="{FF2B5EF4-FFF2-40B4-BE49-F238E27FC236}">
                <a16:creationId xmlns:a16="http://schemas.microsoft.com/office/drawing/2014/main" id="{F7948CAE-CB7B-8512-E94C-7B3158029B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5374" y="333000"/>
            <a:ext cx="4644000" cy="30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B693C14-174F-9315-F900-5329BB8B75E5}"/>
              </a:ext>
            </a:extLst>
          </p:cNvPr>
          <p:cNvSpPr txBox="1"/>
          <p:nvPr/>
        </p:nvSpPr>
        <p:spPr>
          <a:xfrm>
            <a:off x="1497835" y="4141694"/>
            <a:ext cx="6016830" cy="461665"/>
          </a:xfrm>
          <a:prstGeom prst="rect">
            <a:avLst/>
          </a:prstGeom>
          <a:noFill/>
        </p:spPr>
        <p:txBody>
          <a:bodyPr wrap="square" rtlCol="0">
            <a:spAutoFit/>
          </a:bodyPr>
          <a:lstStyle/>
          <a:p>
            <a:r>
              <a:rPr lang="fr-FR" sz="2400" b="1" dirty="0">
                <a:solidFill>
                  <a:srgbClr val="FFFF00"/>
                </a:solidFill>
              </a:rPr>
              <a:t>partie de pétanque à Aiguèze 1Et 2</a:t>
            </a:r>
          </a:p>
        </p:txBody>
      </p:sp>
      <p:pic>
        <p:nvPicPr>
          <p:cNvPr id="6" name="Image 5" descr="Une image contenant plein air, chaussures, arbre, habits&#10;&#10;Description générée automatiquement">
            <a:extLst>
              <a:ext uri="{FF2B5EF4-FFF2-40B4-BE49-F238E27FC236}">
                <a16:creationId xmlns:a16="http://schemas.microsoft.com/office/drawing/2014/main" id="{F17EC9F5-122E-844B-8A6A-09022930D2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4665" y="3737825"/>
            <a:ext cx="4392000" cy="29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1758065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16E3CBC0-9237-3D86-057A-01996AC8B3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74160" y="333000"/>
            <a:ext cx="4645813" cy="3096000"/>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4E95C6BD-6F1D-5706-6E72-32A51C5B611D}"/>
              </a:ext>
            </a:extLst>
          </p:cNvPr>
          <p:cNvSpPr txBox="1"/>
          <p:nvPr/>
        </p:nvSpPr>
        <p:spPr>
          <a:xfrm>
            <a:off x="6368528" y="2921168"/>
            <a:ext cx="6027868" cy="1015663"/>
          </a:xfrm>
          <a:prstGeom prst="rect">
            <a:avLst/>
          </a:prstGeom>
          <a:noFill/>
        </p:spPr>
        <p:txBody>
          <a:bodyPr wrap="square" rtlCol="0">
            <a:spAutoFit/>
          </a:bodyPr>
          <a:lstStyle/>
          <a:p>
            <a:endParaRPr lang="fr-FR" dirty="0"/>
          </a:p>
          <a:p>
            <a:endParaRPr lang="fr-FR" dirty="0"/>
          </a:p>
          <a:p>
            <a:r>
              <a:rPr lang="fr-FR" sz="2400" b="1" dirty="0" err="1"/>
              <a:t>Blick</a:t>
            </a:r>
            <a:r>
              <a:rPr lang="fr-FR" sz="2400" b="1" dirty="0"/>
              <a:t> von Saint-Martin-d'Ardèche Aiguèze</a:t>
            </a:r>
          </a:p>
        </p:txBody>
      </p:sp>
      <p:pic>
        <p:nvPicPr>
          <p:cNvPr id="6" name="Image 5" descr="Une image contenant plein air, arbre, eau, ciel&#10;&#10;Description générée automatiquement">
            <a:extLst>
              <a:ext uri="{FF2B5EF4-FFF2-40B4-BE49-F238E27FC236}">
                <a16:creationId xmlns:a16="http://schemas.microsoft.com/office/drawing/2014/main" id="{5DAF4992-BCC6-A41F-4FB7-1080217529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4988" y="3205779"/>
            <a:ext cx="4464000" cy="3348000"/>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1582E935-4A59-90B2-8EBE-C2912A9A2DB2}"/>
              </a:ext>
            </a:extLst>
          </p:cNvPr>
          <p:cNvSpPr txBox="1"/>
          <p:nvPr/>
        </p:nvSpPr>
        <p:spPr>
          <a:xfrm>
            <a:off x="527227" y="2083890"/>
            <a:ext cx="5388485" cy="1015663"/>
          </a:xfrm>
          <a:prstGeom prst="rect">
            <a:avLst/>
          </a:prstGeom>
          <a:noFill/>
        </p:spPr>
        <p:txBody>
          <a:bodyPr wrap="square" rtlCol="0">
            <a:spAutoFit/>
          </a:bodyPr>
          <a:lstStyle/>
          <a:p>
            <a:endParaRPr lang="fr-FR" dirty="0"/>
          </a:p>
          <a:p>
            <a:endParaRPr lang="fr-FR" dirty="0"/>
          </a:p>
          <a:p>
            <a:r>
              <a:rPr lang="fr-FR" sz="2400" b="1" dirty="0"/>
              <a:t>Aiguèze, et gorges de l'Ardèche</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C03FCF0C-91E9-4971-1E49-6490D643C2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09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06D682C-839A-AB5B-A251-B9EB896838D7}"/>
              </a:ext>
            </a:extLst>
          </p:cNvPr>
          <p:cNvSpPr txBox="1"/>
          <p:nvPr/>
        </p:nvSpPr>
        <p:spPr>
          <a:xfrm>
            <a:off x="4679576" y="5563337"/>
            <a:ext cx="8400000" cy="1015663"/>
          </a:xfrm>
          <a:prstGeom prst="rect">
            <a:avLst/>
          </a:prstGeom>
          <a:noFill/>
        </p:spPr>
        <p:txBody>
          <a:bodyPr wrap="square" rtlCol="0">
            <a:spAutoFit/>
          </a:bodyPr>
          <a:lstStyle/>
          <a:p>
            <a:endParaRPr lang="fr-FR" dirty="0"/>
          </a:p>
          <a:p>
            <a:endParaRPr lang="fr-FR" dirty="0"/>
          </a:p>
          <a:p>
            <a:r>
              <a:rPr lang="fr-FR" sz="2400" b="1" dirty="0"/>
              <a:t>Aiguèze, Ardèche</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bâtiment, plein air, ciel, Ruines&#10;&#10;Description générée automatiquement">
            <a:extLst>
              <a:ext uri="{FF2B5EF4-FFF2-40B4-BE49-F238E27FC236}">
                <a16:creationId xmlns:a16="http://schemas.microsoft.com/office/drawing/2014/main" id="{65EC81E0-C160-A827-FD78-3DFC3CD0A6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3" y="279000"/>
            <a:ext cx="9475893" cy="6300000"/>
          </a:xfrm>
          <a:prstGeom prst="rect">
            <a:avLst/>
          </a:prstGeom>
          <a:effectLst>
            <a:softEdge rad="635000"/>
          </a:effectLst>
        </p:spPr>
      </p:pic>
      <p:sp>
        <p:nvSpPr>
          <p:cNvPr id="4" name="ZoneTexte 3">
            <a:extLst>
              <a:ext uri="{FF2B5EF4-FFF2-40B4-BE49-F238E27FC236}">
                <a16:creationId xmlns:a16="http://schemas.microsoft.com/office/drawing/2014/main" id="{7A7415CA-9DC4-926E-26C6-AE3DF5F01FE2}"/>
              </a:ext>
            </a:extLst>
          </p:cNvPr>
          <p:cNvSpPr txBox="1"/>
          <p:nvPr/>
        </p:nvSpPr>
        <p:spPr>
          <a:xfrm>
            <a:off x="5530426" y="6117335"/>
            <a:ext cx="5303520" cy="461665"/>
          </a:xfrm>
          <a:prstGeom prst="rect">
            <a:avLst/>
          </a:prstGeom>
          <a:noFill/>
        </p:spPr>
        <p:txBody>
          <a:bodyPr wrap="square" rtlCol="0">
            <a:spAutoFit/>
          </a:bodyPr>
          <a:lstStyle/>
          <a:p>
            <a:r>
              <a:rPr lang="fr-FR" sz="2400" b="1"/>
              <a:t>Aiguèze</a:t>
            </a:r>
            <a:endParaRPr lang="fr-FR" sz="2400" b="1" dirty="0"/>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0E680346-D7FA-7B46-F2BA-3A25179F8A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C11F221-814B-ADDE-9C3F-45C155B9701F}"/>
              </a:ext>
            </a:extLst>
          </p:cNvPr>
          <p:cNvSpPr txBox="1"/>
          <p:nvPr/>
        </p:nvSpPr>
        <p:spPr>
          <a:xfrm>
            <a:off x="4636546" y="5563337"/>
            <a:ext cx="7218381" cy="1015663"/>
          </a:xfrm>
          <a:prstGeom prst="rect">
            <a:avLst/>
          </a:prstGeom>
          <a:noFill/>
        </p:spPr>
        <p:txBody>
          <a:bodyPr wrap="square" rtlCol="0">
            <a:spAutoFit/>
          </a:bodyPr>
          <a:lstStyle/>
          <a:p>
            <a:endParaRPr lang="fr-FR" dirty="0"/>
          </a:p>
          <a:p>
            <a:endParaRPr lang="fr-FR" dirty="0"/>
          </a:p>
          <a:p>
            <a:r>
              <a:rPr lang="fr-FR" sz="2400" b="1" dirty="0"/>
              <a:t>Château d'Aiguèze</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ciel, plante, eau&#10;&#10;Description générée automatiquement">
            <a:extLst>
              <a:ext uri="{FF2B5EF4-FFF2-40B4-BE49-F238E27FC236}">
                <a16:creationId xmlns:a16="http://schemas.microsoft.com/office/drawing/2014/main" id="{ED4512B4-3B66-D4FD-950E-30726F973C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5393"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5955283-F5E8-76D3-B9F7-BCD40A29ECF7}"/>
              </a:ext>
            </a:extLst>
          </p:cNvPr>
          <p:cNvSpPr txBox="1"/>
          <p:nvPr/>
        </p:nvSpPr>
        <p:spPr>
          <a:xfrm>
            <a:off x="4410635" y="5563337"/>
            <a:ext cx="7520527" cy="1015663"/>
          </a:xfrm>
          <a:prstGeom prst="rect">
            <a:avLst/>
          </a:prstGeom>
          <a:noFill/>
        </p:spPr>
        <p:txBody>
          <a:bodyPr wrap="square" rtlCol="0">
            <a:spAutoFit/>
          </a:bodyPr>
          <a:lstStyle/>
          <a:p>
            <a:endParaRPr lang="fr-FR" dirty="0"/>
          </a:p>
          <a:p>
            <a:endParaRPr lang="fr-FR" dirty="0"/>
          </a:p>
          <a:p>
            <a:r>
              <a:rPr lang="fr-FR" sz="2400" b="1" dirty="0"/>
              <a:t>Château d'Aiguèze</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nuage, ciel, Ruines&#10;&#10;Description générée automatiquement">
            <a:extLst>
              <a:ext uri="{FF2B5EF4-FFF2-40B4-BE49-F238E27FC236}">
                <a16:creationId xmlns:a16="http://schemas.microsoft.com/office/drawing/2014/main" id="{350BBF20-0E15-D2DD-A8B1-F15DA2D445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8589" y="189000"/>
            <a:ext cx="4317302"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9" name="Image 8" descr="Une image contenant plein air, pot de fleurs, sol, arche&#10;&#10;Description générée automatiquement">
            <a:extLst>
              <a:ext uri="{FF2B5EF4-FFF2-40B4-BE49-F238E27FC236}">
                <a16:creationId xmlns:a16="http://schemas.microsoft.com/office/drawing/2014/main" id="{4C1583EE-2BCF-DB30-C549-81342232A1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7305" y="1825357"/>
            <a:ext cx="3394282" cy="356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96908406"/>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ciel, paysage, montagne&#10;&#10;Description générée automatiquement">
            <a:extLst>
              <a:ext uri="{FF2B5EF4-FFF2-40B4-BE49-F238E27FC236}">
                <a16:creationId xmlns:a16="http://schemas.microsoft.com/office/drawing/2014/main" id="{A4F219FB-AECC-7EFB-505B-1B26AEBD9C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a:effectLst>
            <a:softEdge rad="635000"/>
          </a:effectLst>
        </p:spPr>
      </p:pic>
      <p:sp>
        <p:nvSpPr>
          <p:cNvPr id="4" name="ZoneTexte 3">
            <a:extLst>
              <a:ext uri="{FF2B5EF4-FFF2-40B4-BE49-F238E27FC236}">
                <a16:creationId xmlns:a16="http://schemas.microsoft.com/office/drawing/2014/main" id="{16A4DBE7-B302-DE99-7C2A-1E579FCB5A11}"/>
              </a:ext>
            </a:extLst>
          </p:cNvPr>
          <p:cNvSpPr txBox="1"/>
          <p:nvPr/>
        </p:nvSpPr>
        <p:spPr>
          <a:xfrm>
            <a:off x="2286000" y="533429"/>
            <a:ext cx="9099932" cy="461665"/>
          </a:xfrm>
          <a:prstGeom prst="rect">
            <a:avLst/>
          </a:prstGeom>
          <a:noFill/>
        </p:spPr>
        <p:txBody>
          <a:bodyPr wrap="square" rtlCol="0">
            <a:spAutoFit/>
          </a:bodyPr>
          <a:lstStyle/>
          <a:p>
            <a:r>
              <a:rPr lang="fr-FR" sz="2400" b="1" dirty="0">
                <a:solidFill>
                  <a:srgbClr val="FFFF00"/>
                </a:solidFill>
              </a:rPr>
              <a:t>Aiguèze, Gard Un des plus beaux villages de France</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ciel, plante, bâtiment&#10;&#10;Description générée automatiquement">
            <a:extLst>
              <a:ext uri="{FF2B5EF4-FFF2-40B4-BE49-F238E27FC236}">
                <a16:creationId xmlns:a16="http://schemas.microsoft.com/office/drawing/2014/main" id="{DEF1CBA8-4534-C05D-BABC-156D027914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446" y="1600872"/>
            <a:ext cx="6156000" cy="32319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lein air, bâtiment, plante, ciel&#10;&#10;Description générée automatiquement">
            <a:extLst>
              <a:ext uri="{FF2B5EF4-FFF2-40B4-BE49-F238E27FC236}">
                <a16:creationId xmlns:a16="http://schemas.microsoft.com/office/drawing/2014/main" id="{647779A6-DCE6-4C7A-2CEA-238A20A83E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98008" y="1524822"/>
            <a:ext cx="3222852" cy="338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19474066"/>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plein air, ciel, plante, bâtiment&#10;&#10;Description générée automatiquement">
            <a:extLst>
              <a:ext uri="{FF2B5EF4-FFF2-40B4-BE49-F238E27FC236}">
                <a16:creationId xmlns:a16="http://schemas.microsoft.com/office/drawing/2014/main" id="{96646F60-676C-4DBF-6B92-1BB36500BC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381" y="320713"/>
            <a:ext cx="6264000" cy="3288600"/>
          </a:xfrm>
          <a:prstGeom prst="rect">
            <a:avLst/>
          </a:prstGeom>
          <a:ln w="88900" cap="sq" cmpd="thickThin">
            <a:solidFill>
              <a:srgbClr val="0070C0"/>
            </a:solidFill>
            <a:prstDash val="solid"/>
            <a:miter lim="800000"/>
          </a:ln>
          <a:effectLst>
            <a:innerShdw blurRad="76200">
              <a:srgbClr val="000000"/>
            </a:innerShdw>
          </a:effectLst>
        </p:spPr>
      </p:pic>
      <p:pic>
        <p:nvPicPr>
          <p:cNvPr id="5" name="Image 4" descr="Une image contenant plein air, pot de fleurs, sol, arche&#10;&#10;Description générée automatiquement">
            <a:extLst>
              <a:ext uri="{FF2B5EF4-FFF2-40B4-BE49-F238E27FC236}">
                <a16:creationId xmlns:a16="http://schemas.microsoft.com/office/drawing/2014/main" id="{10F9912E-FA87-9433-6437-029FCBAF9D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90417" y="1106020"/>
            <a:ext cx="3810000" cy="4000500"/>
          </a:xfrm>
          <a:prstGeom prst="rect">
            <a:avLst/>
          </a:prstGeom>
        </p:spPr>
      </p:pic>
    </p:spTree>
    <p:extLst>
      <p:ext uri="{BB962C8B-B14F-4D97-AF65-F5344CB8AC3E}">
        <p14:creationId xmlns:p14="http://schemas.microsoft.com/office/powerpoint/2010/main" val="3699672071"/>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9D3ACFA1-1FC7-DA50-33D4-ED5C78368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57154" y="297000"/>
            <a:ext cx="4884224" cy="3132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lein air, arbre, plante, fenêtre&#10;&#10;Description générée automatiquement">
            <a:extLst>
              <a:ext uri="{FF2B5EF4-FFF2-40B4-BE49-F238E27FC236}">
                <a16:creationId xmlns:a16="http://schemas.microsoft.com/office/drawing/2014/main" id="{C9B8741F-A039-4597-4913-26D1E17452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0622" y="3429000"/>
            <a:ext cx="4824000" cy="309339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16370862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9" name="Image 8" descr="Une image contenant bâtiment, plante d’intérieur, pot de fleurs, plein air&#10;&#10;Description générée automatiquement">
            <a:extLst>
              <a:ext uri="{FF2B5EF4-FFF2-40B4-BE49-F238E27FC236}">
                <a16:creationId xmlns:a16="http://schemas.microsoft.com/office/drawing/2014/main" id="{409D1A30-64E3-9A06-F132-3DE665CE22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3208" y="460584"/>
            <a:ext cx="4824000" cy="3213877"/>
          </a:xfrm>
          <a:prstGeom prst="rect">
            <a:avLst/>
          </a:prstGeom>
          <a:ln w="88900" cap="sq" cmpd="thickThin">
            <a:solidFill>
              <a:srgbClr val="FFC0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B54B2A98-0DE3-21A9-5903-153450BCF696}"/>
              </a:ext>
            </a:extLst>
          </p:cNvPr>
          <p:cNvSpPr txBox="1"/>
          <p:nvPr/>
        </p:nvSpPr>
        <p:spPr>
          <a:xfrm>
            <a:off x="1001324" y="3751139"/>
            <a:ext cx="5001657" cy="461665"/>
          </a:xfrm>
          <a:prstGeom prst="rect">
            <a:avLst/>
          </a:prstGeom>
          <a:noFill/>
        </p:spPr>
        <p:txBody>
          <a:bodyPr wrap="square" rtlCol="0">
            <a:spAutoFit/>
          </a:bodyPr>
          <a:lstStyle/>
          <a:p>
            <a:r>
              <a:rPr lang="fr-FR" dirty="0"/>
              <a:t> </a:t>
            </a:r>
            <a:r>
              <a:rPr lang="fr-FR" sz="2400" b="1" dirty="0"/>
              <a:t>La fontaine Saint Roch</a:t>
            </a:r>
          </a:p>
        </p:txBody>
      </p:sp>
      <p:pic>
        <p:nvPicPr>
          <p:cNvPr id="13" name="Image 12" descr="Une image contenant plein air, bâtiment, ciel, ruelle&#10;&#10;Description générée automatiquement">
            <a:extLst>
              <a:ext uri="{FF2B5EF4-FFF2-40B4-BE49-F238E27FC236}">
                <a16:creationId xmlns:a16="http://schemas.microsoft.com/office/drawing/2014/main" id="{BC45996D-64EC-97CA-1CFA-C5CBF59B3C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30792" y="3329848"/>
            <a:ext cx="4788000" cy="3183555"/>
          </a:xfrm>
          <a:prstGeom prst="rect">
            <a:avLst/>
          </a:prstGeom>
          <a:ln w="88900" cap="sq" cmpd="thickThin">
            <a:solidFill>
              <a:srgbClr val="FFC000"/>
            </a:solidFill>
            <a:prstDash val="solid"/>
            <a:miter lim="800000"/>
          </a:ln>
          <a:effectLst>
            <a:innerShdw blurRad="76200">
              <a:srgbClr val="000000"/>
            </a:innerShdw>
          </a:effectLst>
        </p:spPr>
      </p:pic>
      <p:sp>
        <p:nvSpPr>
          <p:cNvPr id="14" name="ZoneTexte 13">
            <a:extLst>
              <a:ext uri="{FF2B5EF4-FFF2-40B4-BE49-F238E27FC236}">
                <a16:creationId xmlns:a16="http://schemas.microsoft.com/office/drawing/2014/main" id="{4F0C0D87-E839-4898-F756-21C506DF20A5}"/>
              </a:ext>
            </a:extLst>
          </p:cNvPr>
          <p:cNvSpPr txBox="1"/>
          <p:nvPr/>
        </p:nvSpPr>
        <p:spPr>
          <a:xfrm>
            <a:off x="7944012" y="2868183"/>
            <a:ext cx="4017484" cy="461665"/>
          </a:xfrm>
          <a:prstGeom prst="rect">
            <a:avLst/>
          </a:prstGeom>
          <a:noFill/>
        </p:spPr>
        <p:txBody>
          <a:bodyPr wrap="square" rtlCol="0">
            <a:spAutoFit/>
          </a:bodyPr>
          <a:lstStyle/>
          <a:p>
            <a:r>
              <a:rPr lang="fr-FR" dirty="0"/>
              <a:t> </a:t>
            </a:r>
            <a:r>
              <a:rPr lang="fr-FR" sz="2400" b="1" dirty="0"/>
              <a:t>L’ancien moulin</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5" name="Image 4" descr="Une image contenant plein air, habits, homme, personne&#10;&#10;Description générée automatiquement">
            <a:extLst>
              <a:ext uri="{FF2B5EF4-FFF2-40B4-BE49-F238E27FC236}">
                <a16:creationId xmlns:a16="http://schemas.microsoft.com/office/drawing/2014/main" id="{D7A3D525-07E3-680B-B6EA-86E9A7E36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4000" y="1929599"/>
            <a:ext cx="5292000" cy="2998799"/>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pic>
        <p:nvPicPr>
          <p:cNvPr id="7" name="Image 6" descr="Une image contenant plein air, arbre, ciel, nourriture&#10;&#10;Description générée automatiquement">
            <a:extLst>
              <a:ext uri="{FF2B5EF4-FFF2-40B4-BE49-F238E27FC236}">
                <a16:creationId xmlns:a16="http://schemas.microsoft.com/office/drawing/2014/main" id="{2FA62432-2481-CDDC-12E2-88FC218DB1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60000" y="1223997"/>
            <a:ext cx="3528000" cy="4410001"/>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7113FAFA-5E09-81BE-C315-7FA79ED35CB6}"/>
              </a:ext>
            </a:extLst>
          </p:cNvPr>
          <p:cNvSpPr txBox="1"/>
          <p:nvPr/>
        </p:nvSpPr>
        <p:spPr>
          <a:xfrm>
            <a:off x="3319749" y="5903998"/>
            <a:ext cx="5552502" cy="461665"/>
          </a:xfrm>
          <a:prstGeom prst="rect">
            <a:avLst/>
          </a:prstGeom>
          <a:noFill/>
        </p:spPr>
        <p:txBody>
          <a:bodyPr wrap="square" rtlCol="0">
            <a:spAutoFit/>
          </a:bodyPr>
          <a:lstStyle/>
          <a:p>
            <a:r>
              <a:rPr lang="fr-FR" sz="2400" b="1">
                <a:solidFill>
                  <a:srgbClr val="FFFF00"/>
                </a:solidFill>
              </a:rPr>
              <a:t>Café Chabot - Aiguèze - La tartine</a:t>
            </a:r>
            <a:endParaRPr lang="fr-FR" sz="2400" b="1" dirty="0">
              <a:solidFill>
                <a:srgbClr val="FFFF00"/>
              </a:solidFill>
            </a:endParaRP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5" name="Image 4" descr="Une image contenant plein air, arbre, ciel, montagne&#10;&#10;Description générée automatiquement">
            <a:extLst>
              <a:ext uri="{FF2B5EF4-FFF2-40B4-BE49-F238E27FC236}">
                <a16:creationId xmlns:a16="http://schemas.microsoft.com/office/drawing/2014/main" id="{2AD3F50B-4D3E-9926-F037-FA56D0F05F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51076" y="3283026"/>
            <a:ext cx="4416000" cy="3312000"/>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p:spPr>
      </p:pic>
      <p:pic>
        <p:nvPicPr>
          <p:cNvPr id="7" name="Image 6" descr="Une image contenant plein air, plante, bâtiment, ciel&#10;&#10;Description générée automatiquement">
            <a:extLst>
              <a:ext uri="{FF2B5EF4-FFF2-40B4-BE49-F238E27FC236}">
                <a16:creationId xmlns:a16="http://schemas.microsoft.com/office/drawing/2014/main" id="{E8546D9F-00C4-425B-51C7-201C06A28C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128" y="352539"/>
            <a:ext cx="4416000" cy="3312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88171249"/>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6E37FB49-48E9-8B74-108D-496A25A408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9890" y="385591"/>
            <a:ext cx="4464000" cy="334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 6" descr="Une image contenant plein air, ciel, arbre, bâtiment&#10;&#10;Description générée automatiquement">
            <a:extLst>
              <a:ext uri="{FF2B5EF4-FFF2-40B4-BE49-F238E27FC236}">
                <a16:creationId xmlns:a16="http://schemas.microsoft.com/office/drawing/2014/main" id="{D06B4787-BDF9-03EC-BA1E-350ADFE013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8110" y="3296798"/>
            <a:ext cx="4248000" cy="3186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57816257"/>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D9E5DA8D-8D13-4AA7-373F-9AB4847DDF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161" y="319489"/>
            <a:ext cx="4512000" cy="3384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CA8E10D7-FC8F-6A76-C185-5C4F99D3CD99}"/>
              </a:ext>
            </a:extLst>
          </p:cNvPr>
          <p:cNvSpPr txBox="1"/>
          <p:nvPr/>
        </p:nvSpPr>
        <p:spPr>
          <a:xfrm>
            <a:off x="506776" y="3757273"/>
            <a:ext cx="4417764" cy="461665"/>
          </a:xfrm>
          <a:prstGeom prst="rect">
            <a:avLst/>
          </a:prstGeom>
          <a:noFill/>
        </p:spPr>
        <p:txBody>
          <a:bodyPr wrap="square" rtlCol="0">
            <a:spAutoFit/>
          </a:bodyPr>
          <a:lstStyle/>
          <a:p>
            <a:r>
              <a:rPr lang="fr-FR" sz="2400" b="1">
                <a:solidFill>
                  <a:srgbClr val="FFFF00"/>
                </a:solidFill>
              </a:rPr>
              <a:t>Clocher de l'église Saint-Roch</a:t>
            </a:r>
            <a:endParaRPr lang="fr-FR" sz="2400" b="1" dirty="0">
              <a:solidFill>
                <a:srgbClr val="FFFF00"/>
              </a:solidFill>
            </a:endParaRPr>
          </a:p>
        </p:txBody>
      </p:sp>
      <p:pic>
        <p:nvPicPr>
          <p:cNvPr id="6" name="Image 5" descr="Une image contenant plein air, ciel, arbre, plante&#10;&#10;Description générée automatiquement">
            <a:extLst>
              <a:ext uri="{FF2B5EF4-FFF2-40B4-BE49-F238E27FC236}">
                <a16:creationId xmlns:a16="http://schemas.microsoft.com/office/drawing/2014/main" id="{2270E28A-2867-5E07-5946-465EC2DC8A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92839" y="3429000"/>
            <a:ext cx="4176000" cy="3132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CF5C37A4-4995-1E90-061F-FCFFAB4A9B65}"/>
              </a:ext>
            </a:extLst>
          </p:cNvPr>
          <p:cNvSpPr txBox="1"/>
          <p:nvPr/>
        </p:nvSpPr>
        <p:spPr>
          <a:xfrm>
            <a:off x="7998246" y="1382995"/>
            <a:ext cx="3870593" cy="1938992"/>
          </a:xfrm>
          <a:prstGeom prst="rect">
            <a:avLst/>
          </a:prstGeom>
          <a:noFill/>
        </p:spPr>
        <p:txBody>
          <a:bodyPr wrap="square" rtlCol="0">
            <a:spAutoFit/>
          </a:bodyPr>
          <a:lstStyle/>
          <a:p>
            <a:r>
              <a:rPr lang="fr-FR" sz="2400" b="1" dirty="0">
                <a:solidFill>
                  <a:srgbClr val="FFFF00"/>
                </a:solidFill>
              </a:rPr>
              <a:t>Clocher de l'église Saint-Roch, tours et donjon (château, forteresse) du village médiéval, arbres en premier plan</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plein air, plante, bâtiment, ciel&#10;&#10;Description générée automatiquement">
            <a:extLst>
              <a:ext uri="{FF2B5EF4-FFF2-40B4-BE49-F238E27FC236}">
                <a16:creationId xmlns:a16="http://schemas.microsoft.com/office/drawing/2014/main" id="{62D38A60-DEE5-9047-48A7-E46AE39B46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347" y="440675"/>
            <a:ext cx="4248000" cy="318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60CD06F-7988-3548-9F93-5975A38A38AA}"/>
              </a:ext>
            </a:extLst>
          </p:cNvPr>
          <p:cNvSpPr txBox="1"/>
          <p:nvPr/>
        </p:nvSpPr>
        <p:spPr>
          <a:xfrm>
            <a:off x="0" y="3778785"/>
            <a:ext cx="5890352" cy="461665"/>
          </a:xfrm>
          <a:prstGeom prst="rect">
            <a:avLst/>
          </a:prstGeom>
          <a:noFill/>
        </p:spPr>
        <p:txBody>
          <a:bodyPr wrap="square" rtlCol="0">
            <a:spAutoFit/>
          </a:bodyPr>
          <a:lstStyle/>
          <a:p>
            <a:r>
              <a:rPr lang="fr-FR" sz="2400" b="1" dirty="0">
                <a:solidFill>
                  <a:schemeClr val="bg1"/>
                </a:solidFill>
              </a:rPr>
              <a:t>Maisons en pierre du village médiéval</a:t>
            </a:r>
          </a:p>
        </p:txBody>
      </p:sp>
      <p:pic>
        <p:nvPicPr>
          <p:cNvPr id="6" name="Image 5" descr="Une image contenant plein air, arbre, ciel, sol&#10;&#10;Description générée automatiquement">
            <a:extLst>
              <a:ext uri="{FF2B5EF4-FFF2-40B4-BE49-F238E27FC236}">
                <a16:creationId xmlns:a16="http://schemas.microsoft.com/office/drawing/2014/main" id="{E533BA8A-0C40-C02C-4C92-1F467440D3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92598" y="3429000"/>
            <a:ext cx="4068000" cy="3051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9A7D814-4CDD-FDED-BBDA-5A06C20FDC17}"/>
              </a:ext>
            </a:extLst>
          </p:cNvPr>
          <p:cNvSpPr txBox="1"/>
          <p:nvPr/>
        </p:nvSpPr>
        <p:spPr>
          <a:xfrm>
            <a:off x="7310631" y="2253204"/>
            <a:ext cx="4549967" cy="1200329"/>
          </a:xfrm>
          <a:prstGeom prst="rect">
            <a:avLst/>
          </a:prstGeom>
          <a:noFill/>
        </p:spPr>
        <p:txBody>
          <a:bodyPr wrap="square" rtlCol="0">
            <a:spAutoFit/>
          </a:bodyPr>
          <a:lstStyle/>
          <a:p>
            <a:r>
              <a:rPr lang="fr-FR" sz="2400" b="1" dirty="0">
                <a:solidFill>
                  <a:schemeClr val="bg1"/>
                </a:solidFill>
              </a:rPr>
              <a:t>Ruelle pavée et façade d'une maison en pierre recouverte de vigne vierge</a:t>
            </a: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E7F3D7F3-D4EC-FA01-9EFC-B8A2A6C368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73388" y="892388"/>
            <a:ext cx="3492000" cy="46560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7752056-1A0A-D661-7A9F-7710AFE2D639}"/>
              </a:ext>
            </a:extLst>
          </p:cNvPr>
          <p:cNvSpPr txBox="1"/>
          <p:nvPr/>
        </p:nvSpPr>
        <p:spPr>
          <a:xfrm>
            <a:off x="7460082" y="5550113"/>
            <a:ext cx="4318612" cy="830997"/>
          </a:xfrm>
          <a:prstGeom prst="rect">
            <a:avLst/>
          </a:prstGeom>
          <a:noFill/>
        </p:spPr>
        <p:txBody>
          <a:bodyPr wrap="square" rtlCol="0">
            <a:spAutoFit/>
          </a:bodyPr>
          <a:lstStyle/>
          <a:p>
            <a:r>
              <a:rPr lang="fr-FR" sz="2400" b="1" dirty="0">
                <a:solidFill>
                  <a:schemeClr val="bg1"/>
                </a:solidFill>
              </a:rPr>
              <a:t>Donjon dominant les maisons du village médiéval</a:t>
            </a:r>
          </a:p>
        </p:txBody>
      </p:sp>
      <p:pic>
        <p:nvPicPr>
          <p:cNvPr id="10" name="Image 9" descr="Une image contenant plein air, ciel, Ruines, château&#10;&#10;Description générée automatiquement">
            <a:extLst>
              <a:ext uri="{FF2B5EF4-FFF2-40B4-BE49-F238E27FC236}">
                <a16:creationId xmlns:a16="http://schemas.microsoft.com/office/drawing/2014/main" id="{19202BB9-42E4-BD2E-E1C2-802C9A1BF9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785" y="1654388"/>
            <a:ext cx="4176000" cy="3132000"/>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
        <p:nvSpPr>
          <p:cNvPr id="11" name="ZoneTexte 10">
            <a:extLst>
              <a:ext uri="{FF2B5EF4-FFF2-40B4-BE49-F238E27FC236}">
                <a16:creationId xmlns:a16="http://schemas.microsoft.com/office/drawing/2014/main" id="{DE97E756-F9E3-2BF0-B47A-6FD15F5A7C33}"/>
              </a:ext>
            </a:extLst>
          </p:cNvPr>
          <p:cNvSpPr txBox="1"/>
          <p:nvPr/>
        </p:nvSpPr>
        <p:spPr>
          <a:xfrm>
            <a:off x="1577855" y="4741947"/>
            <a:ext cx="4572000" cy="461665"/>
          </a:xfrm>
          <a:prstGeom prst="rect">
            <a:avLst/>
          </a:prstGeom>
          <a:noFill/>
        </p:spPr>
        <p:txBody>
          <a:bodyPr wrap="square" rtlCol="0">
            <a:spAutoFit/>
          </a:bodyPr>
          <a:lstStyle/>
          <a:p>
            <a:r>
              <a:rPr lang="fr-FR" sz="2400" b="1">
                <a:solidFill>
                  <a:schemeClr val="bg1"/>
                </a:solidFill>
              </a:rPr>
              <a:t>Chemin de ronde</a:t>
            </a:r>
            <a:endParaRPr lang="fr-FR" sz="2400" b="1" dirty="0">
              <a:solidFill>
                <a:schemeClr val="bg1"/>
              </a:solidFill>
            </a:endParaRP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D5B93B71-07B5-8C89-E1B8-0F47D79D41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2000" y="1071000"/>
            <a:ext cx="6288000" cy="4716000"/>
          </a:xfrm>
          <a:prstGeom prst="rect">
            <a:avLst/>
          </a:prstGeom>
          <a:effectLst>
            <a:softEdge rad="635000"/>
          </a:effectLst>
        </p:spPr>
      </p:pic>
      <p:sp>
        <p:nvSpPr>
          <p:cNvPr id="4" name="ZoneTexte 3">
            <a:extLst>
              <a:ext uri="{FF2B5EF4-FFF2-40B4-BE49-F238E27FC236}">
                <a16:creationId xmlns:a16="http://schemas.microsoft.com/office/drawing/2014/main" id="{BCFA8A26-E5B5-A351-F6F0-CF2331585AFD}"/>
              </a:ext>
            </a:extLst>
          </p:cNvPr>
          <p:cNvSpPr txBox="1"/>
          <p:nvPr/>
        </p:nvSpPr>
        <p:spPr>
          <a:xfrm>
            <a:off x="782197" y="547780"/>
            <a:ext cx="11112347" cy="523220"/>
          </a:xfrm>
          <a:prstGeom prst="rect">
            <a:avLst/>
          </a:prstGeom>
          <a:noFill/>
        </p:spPr>
        <p:txBody>
          <a:bodyPr wrap="square" rtlCol="0">
            <a:spAutoFit/>
          </a:bodyPr>
          <a:lstStyle/>
          <a:p>
            <a:r>
              <a:rPr lang="fr-FR" sz="2800" b="1" dirty="0">
                <a:solidFill>
                  <a:srgbClr val="FFFF00"/>
                </a:solidFill>
              </a:rPr>
              <a:t>Lorient Vous A Présenté La Commune D’Aiguèze et son Château</a:t>
            </a:r>
          </a:p>
        </p:txBody>
      </p:sp>
      <p:sp>
        <p:nvSpPr>
          <p:cNvPr id="5" name="ZoneTexte 4">
            <a:extLst>
              <a:ext uri="{FF2B5EF4-FFF2-40B4-BE49-F238E27FC236}">
                <a16:creationId xmlns:a16="http://schemas.microsoft.com/office/drawing/2014/main" id="{CE388B7F-32EA-DB7F-CA3E-58624473D460}"/>
              </a:ext>
            </a:extLst>
          </p:cNvPr>
          <p:cNvSpPr txBox="1"/>
          <p:nvPr/>
        </p:nvSpPr>
        <p:spPr>
          <a:xfrm>
            <a:off x="3701668" y="5441007"/>
            <a:ext cx="9177050"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2F5E8B90-BE30-CF7A-7B5B-FA0F7B6F05EC}"/>
              </a:ext>
            </a:extLst>
          </p:cNvPr>
          <p:cNvSpPr txBox="1"/>
          <p:nvPr/>
        </p:nvSpPr>
        <p:spPr>
          <a:xfrm>
            <a:off x="5345152" y="5929403"/>
            <a:ext cx="6690731"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xmlns:p14="http://schemas.microsoft.com/office/powerpoint/2010/main">
    <mc:Choice Requires="p14">
      <p:transition spd="slow" p14:dur="5000" advClick="0" advTm="8000"/>
    </mc:Choice>
    <mc:Fallback xmlns="">
      <p:transition spd="slow" advClick="0" advTm="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144</TotalTime>
  <Words>405</Words>
  <Application>Microsoft Office PowerPoint</Application>
  <PresentationFormat>Grand écran</PresentationFormat>
  <Paragraphs>59</Paragraphs>
  <Slides>34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34</vt:i4>
      </vt:variant>
    </vt:vector>
  </HeadingPairs>
  <TitlesOfParts>
    <vt:vector size="3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2024-12-16T06:24:40Z</dcterms:created>
  <dcterms:modified xsi:type="dcterms:W3CDTF">2024-12-17T12:11:58Z</dcterms:modified>
</cp:coreProperties>
</file>