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73" r:id="rId7"/>
    <p:sldId id="263" r:id="rId8"/>
    <p:sldId id="279" r:id="rId9"/>
    <p:sldId id="27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4" r:id="rId20"/>
    <p:sldId id="260" r:id="rId21"/>
    <p:sldId id="276" r:id="rId22"/>
    <p:sldId id="277" r:id="rId23"/>
    <p:sldId id="278" r:id="rId24"/>
    <p:sldId id="280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LI8gG/QTHKtZM8Bh0t4Iw==" hashData="0wOv6TjfCcS5ckIovnTYySTPXE6VxfSiQbaSuimptQghxT/QVwBYrZwhx08QVGAOcBsBJDJjsA6I2OnRQSwv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068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32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77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85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8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96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920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0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326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236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79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F82E5-4087-4124-98E6-7310C2EDF2A1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42330-0CF4-4487-9E56-5AF6BCC0B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09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D%C3%A9partement_fran%C3%A7ais" TargetMode="External"/><Relationship Id="rId13" Type="http://schemas.openxmlformats.org/officeDocument/2006/relationships/hyperlink" Target="https://fr.wikipedia.org/wiki/Canton_de_Rousson" TargetMode="External"/><Relationship Id="rId18" Type="http://schemas.openxmlformats.org/officeDocument/2006/relationships/hyperlink" Target="https://fr.wikipedia.org/wiki/%C3%89lections_municipales_fran%C3%A7aises_de_2014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s://fr.wikipedia.org/wiki/Gentil%C3%A9" TargetMode="External"/><Relationship Id="rId7" Type="http://schemas.openxmlformats.org/officeDocument/2006/relationships/hyperlink" Target="https://fr.wikipedia.org/wiki/Occitanie_(r%C3%A9gion_administrative)" TargetMode="External"/><Relationship Id="rId12" Type="http://schemas.openxmlformats.org/officeDocument/2006/relationships/hyperlink" Target="https://fr.wikipedia.org/wiki/Canton_fran%C3%A7ais" TargetMode="External"/><Relationship Id="rId17" Type="http://schemas.openxmlformats.org/officeDocument/2006/relationships/hyperlink" Target="https://fr.wikipedia.org/wiki/Mandat_politique" TargetMode="External"/><Relationship Id="rId2" Type="http://schemas.openxmlformats.org/officeDocument/2006/relationships/image" Target="../media/image8.jpeg"/><Relationship Id="rId16" Type="http://schemas.openxmlformats.org/officeDocument/2006/relationships/hyperlink" Target="https://fr.wikipedia.org/wiki/Maire_(France)" TargetMode="External"/><Relationship Id="rId20" Type="http://schemas.openxmlformats.org/officeDocument/2006/relationships/hyperlink" Target="https://fr.wikipedia.org/wiki/Code_officiel_g%C3%A9ographique#Code_commun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R%C3%A9gion_fran%C3%A7aise" TargetMode="External"/><Relationship Id="rId11" Type="http://schemas.openxmlformats.org/officeDocument/2006/relationships/hyperlink" Target="https://fr.wikipedia.org/wiki/Arrondissement_d%27Al%C3%A8s" TargetMode="External"/><Relationship Id="rId5" Type="http://schemas.openxmlformats.org/officeDocument/2006/relationships/hyperlink" Target="https://fr.wikipedia.org/wiki/France" TargetMode="External"/><Relationship Id="rId15" Type="http://schemas.openxmlformats.org/officeDocument/2006/relationships/hyperlink" Target="https://fr.wikipedia.org/wiki/Communaut%C3%A9_de_communes_C%C3%A8ze-C%C3%A9vennes" TargetMode="External"/><Relationship Id="rId23" Type="http://schemas.openxmlformats.org/officeDocument/2006/relationships/image" Target="../media/image10.png"/><Relationship Id="rId10" Type="http://schemas.openxmlformats.org/officeDocument/2006/relationships/hyperlink" Target="https://fr.wikipedia.org/wiki/Arrondissement_fran%C3%A7ais" TargetMode="External"/><Relationship Id="rId19" Type="http://schemas.openxmlformats.org/officeDocument/2006/relationships/hyperlink" Target="https://fr.wikipedia.org/wiki/Code_postal_en_France" TargetMode="External"/><Relationship Id="rId4" Type="http://schemas.openxmlformats.org/officeDocument/2006/relationships/hyperlink" Target="https://fr.wikipedia.org/wiki/Liste_des_pays_du_monde" TargetMode="External"/><Relationship Id="rId9" Type="http://schemas.openxmlformats.org/officeDocument/2006/relationships/hyperlink" Target="https://fr.wikipedia.org/wiki/Gard" TargetMode="External"/><Relationship Id="rId14" Type="http://schemas.openxmlformats.org/officeDocument/2006/relationships/hyperlink" Target="https://fr.wikipedia.org/wiki/Intercommunalit%C3%A9_en_France" TargetMode="External"/><Relationship Id="rId22" Type="http://schemas.openxmlformats.org/officeDocument/2006/relationships/hyperlink" Target="https://fr.wikipedia.org/wiki/Chiffres_de_population_de_la_Franc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8" name="Picture 4" descr="30-BARJAC-NÂ°541-D/0151 - France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04604" y="108065"/>
            <a:ext cx="10607040" cy="66668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42" y="250521"/>
            <a:ext cx="3237257" cy="289038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94" y="387885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8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Gretry - Cephale Et Procrys - Tambourin.wav"/>
          </p:stSnd>
        </p:sndAc>
      </p:transition>
    </mc:Choice>
    <mc:Fallback xmlns="">
      <p:transition spd="slow">
        <p:sndAc>
          <p:stSnd>
            <p:snd r:embed="rId8" name="Gretry - Cephale Et Procrys - Tambour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Titre Foire aux antiquites et a la brocante de Barjac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824" y="159597"/>
            <a:ext cx="3526120" cy="120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Objets r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814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01842" y="1582340"/>
            <a:ext cx="529015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  <a:t>La foire aux antiquités et à la brocante de Barjac </a:t>
            </a:r>
            <a:b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</a:br>
            <a: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  <a:t>se déroule le week-end de Pâques et le week-end </a:t>
            </a:r>
            <a:b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</a:br>
            <a: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  <a:t>du 15 août. Antiquités et Brocante sont exposées dans une ambiance agréable sous l’ombre de platanes centenaires dans ce village renaissance.</a:t>
            </a:r>
            <a:br>
              <a:rPr lang="fr-FR" b="0" i="0" u="none" strike="noStrike" dirty="0" smtClean="0">
                <a:solidFill>
                  <a:srgbClr val="436867"/>
                </a:solidFill>
                <a:effectLst/>
                <a:latin typeface="Sorts Mill Goudy"/>
              </a:rPr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Sorts Mill Goudy"/>
              </a:rPr>
              <a:t>En milieu de foire un spectacle est organisé avec un artiste de renommé national.</a:t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rts Mill Goudy"/>
              </a:rPr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Sorts Mill Goudy"/>
              </a:rPr>
              <a:t>Ces foires rassemblent en moyenne 430 exposants qui viennent de tous les coins de France.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459244" y="5042118"/>
            <a:ext cx="30772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0" i="0" dirty="0" smtClean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/>
            </a:r>
            <a:br>
              <a:rPr lang="fr-FR" sz="1600" b="0" i="0" dirty="0" smtClean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</a:br>
            <a:endParaRPr lang="fr-FR" sz="1600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026" name="Picture 2" descr="https://cezecevennesnews.com/wp-content/uploads/2024/08/4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884" y="4434393"/>
            <a:ext cx="1908000" cy="238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20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Ã©sultat de recherche d'images pour &quot;barjac logo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216" y="4820020"/>
            <a:ext cx="2381250" cy="158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642959" y="3288171"/>
            <a:ext cx="36701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Barjac est une commune française située dans le département du Gard, en région Occitanie</a:t>
            </a:r>
            <a:endParaRPr lang="fr-FR" dirty="0"/>
          </a:p>
        </p:txBody>
      </p:sp>
      <p:pic>
        <p:nvPicPr>
          <p:cNvPr id="3074" name="Picture 2" descr="Blason de Barj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08" y="1237880"/>
            <a:ext cx="1322496" cy="169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72662" y="538712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Barjac</a:t>
            </a: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788027"/>
              </p:ext>
            </p:extLst>
          </p:nvPr>
        </p:nvGraphicFramePr>
        <p:xfrm>
          <a:off x="2789990" y="87679"/>
          <a:ext cx="5636714" cy="6770319"/>
        </p:xfrm>
        <a:graphic>
          <a:graphicData uri="http://schemas.openxmlformats.org/drawingml/2006/table">
            <a:tbl>
              <a:tblPr/>
              <a:tblGrid>
                <a:gridCol w="2871774">
                  <a:extLst>
                    <a:ext uri="{9D8B030D-6E8A-4147-A177-3AD203B41FA5}">
                      <a16:colId xmlns:a16="http://schemas.microsoft.com/office/drawing/2014/main" val="1391769088"/>
                    </a:ext>
                  </a:extLst>
                </a:gridCol>
                <a:gridCol w="2764940">
                  <a:extLst>
                    <a:ext uri="{9D8B030D-6E8A-4147-A177-3AD203B41FA5}">
                      <a16:colId xmlns:a16="http://schemas.microsoft.com/office/drawing/2014/main" val="1001036141"/>
                    </a:ext>
                  </a:extLst>
                </a:gridCol>
              </a:tblGrid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4" tooltip="Liste des pays du monde"/>
                        </a:rPr>
                        <a:t>Pays</a:t>
                      </a:r>
                      <a:endParaRPr lang="fr-FR" sz="1800" baseline="30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fr-FR" sz="1800" u="none" strike="noStrike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5" tooltip="France"/>
                        </a:rPr>
                        <a:t>France</a:t>
                      </a:r>
                      <a:endParaRPr lang="fr-F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3924395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6" tooltip="Région française"/>
                        </a:rPr>
                        <a:t>Région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u="none" strike="noStrike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7" tooltip="Occitanie (région administrative)"/>
                        </a:rPr>
                        <a:t>Occitanie</a:t>
                      </a:r>
                      <a:endParaRPr lang="fr-F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10831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8" tooltip="Département français"/>
                        </a:rPr>
                        <a:t>Département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u="none" strike="noStrike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9" tooltip="Gard"/>
                        </a:rPr>
                        <a:t>Gard</a:t>
                      </a:r>
                      <a:endParaRPr lang="fr-F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080237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0" tooltip="Arrondissement français"/>
                        </a:rPr>
                        <a:t>Arrondissement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u="none" strike="noStrike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1" tooltip="Arrondissement d'Alès"/>
                        </a:rPr>
                        <a:t>Alès</a:t>
                      </a:r>
                      <a:endParaRPr lang="fr-F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9893499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2" tooltip="Canton français"/>
                        </a:rPr>
                        <a:t>Canton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u="none" strike="noStrike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3" tooltip="Canton de Rousson"/>
                        </a:rPr>
                        <a:t>Rousson</a:t>
                      </a:r>
                      <a:endParaRPr lang="fr-F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880955"/>
                  </a:ext>
                </a:extLst>
              </a:tr>
              <a:tr h="152929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4" tooltip="Intercommunalité en France"/>
                        </a:rPr>
                        <a:t>Intercommunalité</a:t>
                      </a:r>
                      <a:endParaRPr lang="fr-FR" sz="1800" baseline="30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u="none" strike="noStrike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5" tooltip="Communauté de communes Cèze-Cévennes"/>
                        </a:rPr>
                        <a:t>Communauté de communes Cèze-Cévennes</a:t>
                      </a:r>
                      <a:endParaRPr lang="fr-F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398650"/>
                  </a:ext>
                </a:extLst>
              </a:tr>
              <a:tr h="955810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6" tooltip="Maire (France)"/>
                        </a:rPr>
                        <a:t>Maire</a:t>
                      </a:r>
                      <a:r>
                        <a:rPr lang="fr-FR" sz="1800" baseline="30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br>
                        <a:rPr lang="fr-FR" sz="1800" baseline="30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fr-FR" sz="1800" u="none" strike="noStrike" baseline="30000" dirty="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7" tooltip="Mandat politique"/>
                        </a:rPr>
                        <a:t>Mandat</a:t>
                      </a:r>
                      <a:endParaRPr lang="fr-FR" sz="1800" baseline="30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Édouard Chaulet </a:t>
                      </a:r>
                      <a:br>
                        <a:rPr lang="fr-FR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fr-FR" sz="1800" u="none" strike="noStrike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8" tooltip="Élections municipales françaises de 2014"/>
                        </a:rPr>
                        <a:t>2014</a:t>
                      </a:r>
                      <a:r>
                        <a:rPr lang="fr-FR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-2020</a:t>
                      </a: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010623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19" tooltip="Code postal en France"/>
                        </a:rPr>
                        <a:t>Code postal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30430</a:t>
                      </a: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114001"/>
                  </a:ext>
                </a:extLst>
              </a:tr>
              <a:tr h="382324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20" tooltip="Code officiel géographique"/>
                        </a:rPr>
                        <a:t>Code commune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30029</a:t>
                      </a: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29304"/>
                  </a:ext>
                </a:extLst>
              </a:tr>
              <a:tr h="270813">
                <a:tc gridSpan="2">
                  <a:txBody>
                    <a:bodyPr/>
                    <a:lstStyle/>
                    <a:p>
                      <a:pPr algn="ctr"/>
                      <a:endParaRPr lang="fr-FR" sz="1800" baseline="30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596" marR="25596" marT="25596" marB="25596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F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9666797"/>
                  </a:ext>
                </a:extLst>
              </a:tr>
              <a:tr h="669067">
                <a:tc>
                  <a:txBody>
                    <a:bodyPr/>
                    <a:lstStyle/>
                    <a:p>
                      <a:pPr algn="l"/>
                      <a:r>
                        <a:rPr lang="fr-FR" sz="1800" u="none" strike="noStrike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21" tooltip="Gentilé"/>
                        </a:rPr>
                        <a:t>Gentilé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Barjacois</a:t>
                      </a:r>
                      <a:r>
                        <a:rPr lang="fr-FR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fr-FR" sz="18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Barjacoises</a:t>
                      </a:r>
                      <a:endParaRPr lang="fr-F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268130"/>
                  </a:ext>
                </a:extLst>
              </a:tr>
              <a:tr h="669067">
                <a:tc>
                  <a:txBody>
                    <a:bodyPr/>
                    <a:lstStyle/>
                    <a:p>
                      <a:pPr algn="l"/>
                      <a:r>
                        <a:rPr lang="fr-FR" sz="1800" u="sng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22"/>
                        </a:rPr>
                        <a:t>Population</a:t>
                      </a:r>
                      <a:br>
                        <a:rPr lang="fr-FR" sz="1800" u="sng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22"/>
                        </a:rPr>
                      </a:br>
                      <a:r>
                        <a:rPr lang="fr-FR" sz="1800" u="sng" baseline="30000">
                          <a:solidFill>
                            <a:srgbClr val="0B008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hlinkClick r:id="rId22"/>
                        </a:rPr>
                        <a:t>municipale</a:t>
                      </a:r>
                      <a:endParaRPr lang="fr-FR" sz="1800" baseline="30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1 582 hab. (2016 )</a:t>
                      </a:r>
                    </a:p>
                  </a:txBody>
                  <a:tcPr marL="61431" marR="61431" marT="30715" marB="3071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732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92274" y="3472838"/>
            <a:ext cx="228146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1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D'azur à la croix </a:t>
            </a:r>
            <a:r>
              <a:rPr lang="fr-FR" b="0" i="1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estrée</a:t>
            </a:r>
            <a:r>
              <a:rPr lang="fr-FR" b="0" i="1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au pied alésé fiché d'argent soutenue de trois besants du même et cantonnée de quatre étoiles d'or</a:t>
            </a:r>
            <a:endParaRPr lang="fr-FR" dirty="0"/>
          </a:p>
        </p:txBody>
      </p:sp>
      <p:pic>
        <p:nvPicPr>
          <p:cNvPr id="3078" name="Picture 6" descr="Image associÃ©e"/>
          <p:cNvPicPr>
            <a:picLocks noChangeAspect="1" noChangeArrowheads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704" y="87679"/>
            <a:ext cx="3765296" cy="320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lipse 6"/>
          <p:cNvSpPr/>
          <p:nvPr/>
        </p:nvSpPr>
        <p:spPr>
          <a:xfrm>
            <a:off x="10631978" y="432262"/>
            <a:ext cx="448887" cy="3408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7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119" y="450317"/>
            <a:ext cx="7816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414042"/>
                </a:solidFill>
                <a:effectLst/>
                <a:latin typeface="Raleway"/>
              </a:rPr>
              <a:t>Château de Barjac et escalier monumental sur la place de la Calade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547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57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13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3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901" y="0"/>
            <a:ext cx="560909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090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5705" y="6250581"/>
            <a:ext cx="2326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solidFill>
                  <a:srgbClr val="414042"/>
                </a:solidFill>
                <a:effectLst/>
                <a:latin typeface="Raleway"/>
              </a:rPr>
              <a:t>Eglise Saint-Laurent 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462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effectLst/>
                <a:latin typeface="bentham"/>
              </a:rPr>
              <a:t> </a:t>
            </a:r>
            <a:r>
              <a:rPr lang="fr-FR" b="1" i="0" dirty="0" smtClean="0">
                <a:solidFill>
                  <a:schemeClr val="bg1"/>
                </a:solidFill>
                <a:effectLst/>
                <a:latin typeface="bentham"/>
              </a:rPr>
              <a:t>construite entre 1672 et 1692 puis  restaurée et agrandie en 1862.</a:t>
            </a:r>
            <a:r>
              <a:rPr lang="fr-FR" b="0" i="0" dirty="0" smtClean="0">
                <a:effectLst/>
                <a:latin typeface="bentham"/>
              </a:rPr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456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08" y="0"/>
            <a:ext cx="569099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0059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5736" y="8957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effectLst/>
                <a:latin typeface="bentham"/>
              </a:rPr>
              <a:t>donjon du XIIe siècle, seule tour qui subsiste de l'ancienne citadelle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6501008" y="17914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effectLst/>
                <a:latin typeface="bentham"/>
              </a:rPr>
              <a:t>Le clocher qui surmonte l'ancien donjon fut rajouté en 1649.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175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67400" y="533400"/>
            <a:ext cx="6858000" cy="57912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5176" y="385175"/>
            <a:ext cx="6858000" cy="608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2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5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2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90" y="0"/>
            <a:ext cx="560331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22335" y="222334"/>
            <a:ext cx="6858000" cy="641332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16680" y="6400893"/>
            <a:ext cx="3275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solidFill>
                  <a:schemeClr val="bg1"/>
                </a:solidFill>
                <a:effectLst/>
                <a:latin typeface="Raleway"/>
              </a:rPr>
              <a:t>Tour Renaissance sur la place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49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93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6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14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67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2452" y="558452"/>
            <a:ext cx="6858000" cy="574109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63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1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7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09579" y="300625"/>
            <a:ext cx="3106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Foire des antiquaires à Pâques 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4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3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6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42137" y="53465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chemeClr val="bg1"/>
                </a:solidFill>
                <a:effectLst/>
                <a:latin typeface="bentham"/>
              </a:rPr>
              <a:t>  On peut voir les éléments de l'ancien couvent des Capucins construit entre 1650 et 1683. Dans son parc, la chapelle du couvent présente un joli fronton surmonté d'une niche avec statue.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06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254" y="0"/>
            <a:ext cx="12167745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60" y="4847151"/>
            <a:ext cx="1298448" cy="144475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458" y="482272"/>
            <a:ext cx="3734493" cy="27448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58941" y="673022"/>
            <a:ext cx="404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Bientôt…!!!</a:t>
            </a:r>
            <a:endParaRPr lang="fr-FR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35134" y="4049775"/>
            <a:ext cx="4272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 :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474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279</Words>
  <Application>Microsoft Office PowerPoint</Application>
  <PresentationFormat>Grand écran</PresentationFormat>
  <Paragraphs>37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4" baseType="lpstr">
      <vt:lpstr>Arial</vt:lpstr>
      <vt:lpstr>Arial</vt:lpstr>
      <vt:lpstr>bentham</vt:lpstr>
      <vt:lpstr>Calibri</vt:lpstr>
      <vt:lpstr>Calibri Light</vt:lpstr>
      <vt:lpstr>Helvetica</vt:lpstr>
      <vt:lpstr>Raleway</vt:lpstr>
      <vt:lpstr>Sorts Mill Goudy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3</cp:revision>
  <dcterms:created xsi:type="dcterms:W3CDTF">2019-04-23T16:35:21Z</dcterms:created>
  <dcterms:modified xsi:type="dcterms:W3CDTF">2024-12-17T14:26:35Z</dcterms:modified>
</cp:coreProperties>
</file>