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73" r:id="rId3"/>
    <p:sldId id="288" r:id="rId4"/>
    <p:sldId id="283" r:id="rId5"/>
    <p:sldId id="282" r:id="rId6"/>
    <p:sldId id="281" r:id="rId7"/>
    <p:sldId id="277" r:id="rId8"/>
    <p:sldId id="278" r:id="rId9"/>
    <p:sldId id="280" r:id="rId10"/>
    <p:sldId id="279" r:id="rId11"/>
    <p:sldId id="276" r:id="rId12"/>
    <p:sldId id="275" r:id="rId13"/>
    <p:sldId id="274"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8" r:id="rId28"/>
    <p:sldId id="257" r:id="rId29"/>
    <p:sldId id="284" r:id="rId30"/>
    <p:sldId id="286" r:id="rId31"/>
    <p:sldId id="287" r:id="rId32"/>
    <p:sldId id="289" r:id="rId33"/>
    <p:sldId id="285"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77" autoAdjust="0"/>
    <p:restoredTop sz="94660"/>
  </p:normalViewPr>
  <p:slideViewPr>
    <p:cSldViewPr snapToGrid="0">
      <p:cViewPr varScale="1">
        <p:scale>
          <a:sx n="89" d="100"/>
          <a:sy n="89" d="100"/>
        </p:scale>
        <p:origin x="30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4FB825-4B5E-4434-9B44-504F040055C9}" type="datetimeFigureOut">
              <a:rPr lang="fr-FR" smtClean="0"/>
              <a:t>29/11/2024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F30E52-1ED3-4252-AAD8-D03F50391C28}" type="slidenum">
              <a:rPr lang="fr-FR" smtClean="0"/>
              <a:t>‹N°›</a:t>
            </a:fld>
            <a:endParaRPr lang="fr-FR"/>
          </a:p>
        </p:txBody>
      </p:sp>
    </p:spTree>
    <p:extLst>
      <p:ext uri="{BB962C8B-B14F-4D97-AF65-F5344CB8AC3E}">
        <p14:creationId xmlns:p14="http://schemas.microsoft.com/office/powerpoint/2010/main" val="2735893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80F30E52-1ED3-4252-AAD8-D03F50391C28}" type="slidenum">
              <a:rPr lang="fr-FR" smtClean="0"/>
              <a:t>22</a:t>
            </a:fld>
            <a:endParaRPr lang="fr-FR"/>
          </a:p>
        </p:txBody>
      </p:sp>
    </p:spTree>
    <p:extLst>
      <p:ext uri="{BB962C8B-B14F-4D97-AF65-F5344CB8AC3E}">
        <p14:creationId xmlns:p14="http://schemas.microsoft.com/office/powerpoint/2010/main" val="380920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29/11/2024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Noël, Saint-Valentin, rouge&#10;&#10;Description générée automatiquement">
            <a:extLst>
              <a:ext uri="{FF2B5EF4-FFF2-40B4-BE49-F238E27FC236}">
                <a16:creationId xmlns:a16="http://schemas.microsoft.com/office/drawing/2014/main" id="{AE9B8BC8-31F8-F2B4-9F86-6C43468D2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6098" y="750681"/>
            <a:ext cx="8339804" cy="5040000"/>
          </a:xfrm>
          <a:prstGeom prst="rect">
            <a:avLst/>
          </a:prstGeom>
          <a:ln w="38100">
            <a:solidFill>
              <a:srgbClr val="FFFF00"/>
            </a:solidFill>
            <a:prstDash val="sysDot"/>
          </a:ln>
        </p:spPr>
      </p:pic>
      <p:sp>
        <p:nvSpPr>
          <p:cNvPr id="6" name="ZoneTexte 5">
            <a:extLst>
              <a:ext uri="{FF2B5EF4-FFF2-40B4-BE49-F238E27FC236}">
                <a16:creationId xmlns:a16="http://schemas.microsoft.com/office/drawing/2014/main" id="{6F1987E1-0BBE-2954-679F-0A2C6BA3780D}"/>
              </a:ext>
            </a:extLst>
          </p:cNvPr>
          <p:cNvSpPr txBox="1"/>
          <p:nvPr/>
        </p:nvSpPr>
        <p:spPr>
          <a:xfrm>
            <a:off x="5406887" y="4482669"/>
            <a:ext cx="3193774" cy="1015663"/>
          </a:xfrm>
          <a:prstGeom prst="rect">
            <a:avLst/>
          </a:prstGeom>
          <a:noFill/>
        </p:spPr>
        <p:txBody>
          <a:bodyPr wrap="square" rtlCol="0">
            <a:spAutoFit/>
          </a:bodyPr>
          <a:lstStyle/>
          <a:p>
            <a:r>
              <a:rPr lang="fr-FR" sz="6000" b="1" dirty="0">
                <a:solidFill>
                  <a:schemeClr val="bg1"/>
                </a:solidFill>
              </a:rPr>
              <a:t>Daniel</a:t>
            </a:r>
          </a:p>
        </p:txBody>
      </p:sp>
      <p:sp>
        <p:nvSpPr>
          <p:cNvPr id="2" name="ZoneTexte 1">
            <a:extLst>
              <a:ext uri="{FF2B5EF4-FFF2-40B4-BE49-F238E27FC236}">
                <a16:creationId xmlns:a16="http://schemas.microsoft.com/office/drawing/2014/main" id="{9E2CC5F1-F16B-3FD9-0192-1D0CD15DB33D}"/>
              </a:ext>
            </a:extLst>
          </p:cNvPr>
          <p:cNvSpPr txBox="1"/>
          <p:nvPr/>
        </p:nvSpPr>
        <p:spPr>
          <a:xfrm>
            <a:off x="3474719" y="5205944"/>
            <a:ext cx="6565272" cy="584775"/>
          </a:xfrm>
          <a:prstGeom prst="rect">
            <a:avLst/>
          </a:prstGeom>
          <a:noFill/>
        </p:spPr>
        <p:txBody>
          <a:bodyPr wrap="square" rtlCol="0">
            <a:spAutoFit/>
          </a:bodyPr>
          <a:lstStyle/>
          <a:p>
            <a:r>
              <a:rPr lang="fr-FR" sz="3200" b="1" dirty="0">
                <a:solidFill>
                  <a:schemeClr val="bg1"/>
                </a:solidFill>
              </a:rPr>
              <a:t>A Tous Et A Toutes mes Contacts</a:t>
            </a:r>
          </a:p>
        </p:txBody>
      </p:sp>
    </p:spTree>
    <p:extLst>
      <p:ext uri="{BB962C8B-B14F-4D97-AF65-F5344CB8AC3E}">
        <p14:creationId xmlns:p14="http://schemas.microsoft.com/office/powerpoint/2010/main" val="4049122147"/>
      </p:ext>
    </p:extLst>
  </p:cSld>
  <p:clrMapOvr>
    <a:masterClrMapping/>
  </p:clrMapOvr>
  <mc:AlternateContent xmlns:mc="http://schemas.openxmlformats.org/markup-compatibility/2006" xmlns:p14="http://schemas.microsoft.com/office/powerpoint/2010/main">
    <mc:Choice Requires="p14">
      <p:transition spd="slow" p14:dur="5000" advClick="0" advTm="8000">
        <p:fade/>
        <p:sndAc>
          <p:stSnd loop="1">
            <p:snd r:embed="rId2" name="Tino Rossi - Noël blanc (Audio officiel).wav"/>
          </p:stSnd>
        </p:sndAc>
      </p:transition>
    </mc:Choice>
    <mc:Fallback xmlns="">
      <p:transition spd="slow" advClick="0" advTm="8000">
        <p:fade/>
        <p:sndAc>
          <p:stSnd loop="1">
            <p:snd r:embed="rId4" name="Tino Rossi - Noël blanc (Audio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3" name="Image 2" descr="Une image contenant ciel, plein air, bâtiment, marché&#10;&#10;Description générée automatiquement">
            <a:extLst>
              <a:ext uri="{FF2B5EF4-FFF2-40B4-BE49-F238E27FC236}">
                <a16:creationId xmlns:a16="http://schemas.microsoft.com/office/drawing/2014/main" id="{324D2E6C-DCCA-52DE-CC55-58656FF578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441" y="279000"/>
            <a:ext cx="9487117" cy="6300000"/>
          </a:xfrm>
          <a:prstGeom prst="rect">
            <a:avLst/>
          </a:prstGeom>
          <a:effectLst>
            <a:softEdge rad="317500"/>
          </a:effectLst>
        </p:spPr>
      </p:pic>
      <p:sp>
        <p:nvSpPr>
          <p:cNvPr id="4" name="ZoneTexte 3">
            <a:extLst>
              <a:ext uri="{FF2B5EF4-FFF2-40B4-BE49-F238E27FC236}">
                <a16:creationId xmlns:a16="http://schemas.microsoft.com/office/drawing/2014/main" id="{358C8FC0-801D-94DC-0893-E549F164F107}"/>
              </a:ext>
            </a:extLst>
          </p:cNvPr>
          <p:cNvSpPr txBox="1"/>
          <p:nvPr/>
        </p:nvSpPr>
        <p:spPr>
          <a:xfrm>
            <a:off x="1179754" y="0"/>
            <a:ext cx="10815022" cy="461665"/>
          </a:xfrm>
          <a:prstGeom prst="rect">
            <a:avLst/>
          </a:prstGeom>
          <a:noFill/>
        </p:spPr>
        <p:txBody>
          <a:bodyPr wrap="square" rtlCol="0">
            <a:spAutoFit/>
          </a:bodyPr>
          <a:lstStyle/>
          <a:p>
            <a:r>
              <a:rPr lang="fr-FR" sz="2400" b="1" dirty="0">
                <a:solidFill>
                  <a:srgbClr val="FFFF00"/>
                </a:solidFill>
              </a:rPr>
              <a:t>Le marché de Noël européen au Trocadéro (Paris)- Et De Strasbourg</a:t>
            </a: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EE7B5-BCDC-9919-5C87-B140CF63AF0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1895D85-5757-AA1E-E2BE-C727D46594CD}"/>
              </a:ext>
            </a:extLst>
          </p:cNvPr>
          <p:cNvSpPr/>
          <p:nvPr/>
        </p:nvSpPr>
        <p:spPr>
          <a:xfrm>
            <a:off x="0" y="0"/>
            <a:ext cx="12199171"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Un marché de Noël est un marché en plein air associé à la célébration de Noël et qui se tient traditionnellement pendant l'Avent. On y trouve tout ce qui touche aux fêtes de Noël et de la Saint-Nicolas.</a:t>
            </a:r>
          </a:p>
          <a:p>
            <a:pPr algn="ctr"/>
            <a:endParaRPr lang="fr-FR" sz="2800" b="1" dirty="0"/>
          </a:p>
          <a:p>
            <a:pPr algn="ctr"/>
            <a:r>
              <a:rPr lang="fr-FR" sz="2800" b="1" dirty="0"/>
              <a:t>Historiquement, les marchés de Noël étaient implantés en Europe Centrale et notamment germanique, dans des pays comme l'Autriche, la Suisse et particulièrement l'Allemagne ainsi que dans l'Est de la France : en Alsace, en Lorraine et en Franche-Comté. Plus récemment, ils se sont diffusés dans d'autres villes du monde.</a:t>
            </a:r>
          </a:p>
          <a:p>
            <a:pPr algn="ctr"/>
            <a:endParaRPr lang="fr-FR" sz="2800" b="1" dirty="0"/>
          </a:p>
          <a:p>
            <a:pPr algn="ctr"/>
            <a:r>
              <a:rPr lang="fr-FR" sz="2800" b="1" dirty="0"/>
              <a:t>Dans leurs régions d'origine ils représentent un atout économique et une attraction touristique majeure, ainsi en Alsace et notamment à Strasbourg (l'un des plus vieux du monde) les marchés de Noël sont visités par plusieurs millions de touristes chaque année1 ce qui engendre des centaines de millions d'euros de retombées économiques</a:t>
            </a:r>
          </a:p>
        </p:txBody>
      </p:sp>
    </p:spTree>
    <p:extLst>
      <p:ext uri="{BB962C8B-B14F-4D97-AF65-F5344CB8AC3E}">
        <p14:creationId xmlns:p14="http://schemas.microsoft.com/office/powerpoint/2010/main" val="68807091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descr="Une image contenant nuage, ciel, patinoire, plein air&#10;&#10;Description générée automatiquement">
            <a:extLst>
              <a:ext uri="{FF2B5EF4-FFF2-40B4-BE49-F238E27FC236}">
                <a16:creationId xmlns:a16="http://schemas.microsoft.com/office/drawing/2014/main" id="{393DDB5E-8FAC-259D-1B5B-2620C3B372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5851" y="129091"/>
            <a:ext cx="8680298" cy="6300000"/>
          </a:xfrm>
          <a:prstGeom prst="rect">
            <a:avLst/>
          </a:prstGeom>
          <a:effectLst>
            <a:softEdge rad="635000"/>
          </a:effectLst>
        </p:spPr>
      </p:pic>
      <p:sp>
        <p:nvSpPr>
          <p:cNvPr id="4" name="ZoneTexte 3">
            <a:extLst>
              <a:ext uri="{FF2B5EF4-FFF2-40B4-BE49-F238E27FC236}">
                <a16:creationId xmlns:a16="http://schemas.microsoft.com/office/drawing/2014/main" id="{86610661-38E0-3AC2-8D46-7983BA6F64AA}"/>
              </a:ext>
            </a:extLst>
          </p:cNvPr>
          <p:cNvSpPr txBox="1"/>
          <p:nvPr/>
        </p:nvSpPr>
        <p:spPr>
          <a:xfrm>
            <a:off x="3573893" y="5528580"/>
            <a:ext cx="8810513" cy="1200329"/>
          </a:xfrm>
          <a:prstGeom prst="rect">
            <a:avLst/>
          </a:prstGeom>
          <a:noFill/>
        </p:spPr>
        <p:txBody>
          <a:bodyPr wrap="square" rtlCol="0">
            <a:spAutoFit/>
          </a:bodyPr>
          <a:lstStyle/>
          <a:p>
            <a:endParaRPr lang="fr-FR" sz="2400" b="1" dirty="0"/>
          </a:p>
          <a:p>
            <a:endParaRPr lang="fr-FR" sz="2400" b="1" dirty="0"/>
          </a:p>
          <a:p>
            <a:r>
              <a:rPr lang="fr-FR" sz="2400" b="1" dirty="0">
                <a:solidFill>
                  <a:schemeClr val="bg1"/>
                </a:solidFill>
              </a:rPr>
              <a:t>Patinoire de l'hôtel de ville de Paris.</a:t>
            </a:r>
          </a:p>
        </p:txBody>
      </p:sp>
    </p:spTree>
    <p:extLst>
      <p:ext uri="{BB962C8B-B14F-4D97-AF65-F5344CB8AC3E}">
        <p14:creationId xmlns:p14="http://schemas.microsoft.com/office/powerpoint/2010/main" val="335432308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3" name="Image 2" descr="Une image contenant plein air, ciel, véhicule, arbre&#10;&#10;Description générée automatiquement">
            <a:extLst>
              <a:ext uri="{FF2B5EF4-FFF2-40B4-BE49-F238E27FC236}">
                <a16:creationId xmlns:a16="http://schemas.microsoft.com/office/drawing/2014/main" id="{0BB8F48B-4D36-DDF6-1849-30C8B3EF1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194533"/>
            <a:ext cx="8400000" cy="6300000"/>
          </a:xfrm>
          <a:prstGeom prst="rect">
            <a:avLst/>
          </a:prstGeom>
          <a:effectLst>
            <a:softEdge rad="635000"/>
          </a:effectLst>
        </p:spPr>
      </p:pic>
      <p:sp>
        <p:nvSpPr>
          <p:cNvPr id="4" name="ZoneTexte 3">
            <a:extLst>
              <a:ext uri="{FF2B5EF4-FFF2-40B4-BE49-F238E27FC236}">
                <a16:creationId xmlns:a16="http://schemas.microsoft.com/office/drawing/2014/main" id="{0F7E3FD4-5025-5E8E-32AB-D0EB2ECA42BD}"/>
              </a:ext>
            </a:extLst>
          </p:cNvPr>
          <p:cNvSpPr txBox="1"/>
          <p:nvPr/>
        </p:nvSpPr>
        <p:spPr>
          <a:xfrm>
            <a:off x="3929195" y="5312633"/>
            <a:ext cx="8498541"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Avenue des Champs-Élysées.</a:t>
            </a:r>
          </a:p>
        </p:txBody>
      </p:sp>
    </p:spTree>
    <p:extLst>
      <p:ext uri="{BB962C8B-B14F-4D97-AF65-F5344CB8AC3E}">
        <p14:creationId xmlns:p14="http://schemas.microsoft.com/office/powerpoint/2010/main" val="193136008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Noël, sapin, bâtiment, Lumières de Noël&#10;&#10;Description générée automatiquement">
            <a:extLst>
              <a:ext uri="{FF2B5EF4-FFF2-40B4-BE49-F238E27FC236}">
                <a16:creationId xmlns:a16="http://schemas.microsoft.com/office/drawing/2014/main" id="{2F322B32-9A13-D5A6-A0F9-CE74AE5DE9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476" y="279000"/>
            <a:ext cx="9487047" cy="6300000"/>
          </a:xfrm>
          <a:prstGeom prst="rect">
            <a:avLst/>
          </a:prstGeom>
          <a:effectLst>
            <a:softEdge rad="317500"/>
          </a:effectLst>
        </p:spPr>
      </p:pic>
      <p:sp>
        <p:nvSpPr>
          <p:cNvPr id="4" name="ZoneTexte 3">
            <a:extLst>
              <a:ext uri="{FF2B5EF4-FFF2-40B4-BE49-F238E27FC236}">
                <a16:creationId xmlns:a16="http://schemas.microsoft.com/office/drawing/2014/main" id="{F3C65800-E1B0-6D6D-0829-3A6EF4A871B8}"/>
              </a:ext>
            </a:extLst>
          </p:cNvPr>
          <p:cNvSpPr txBox="1"/>
          <p:nvPr/>
        </p:nvSpPr>
        <p:spPr>
          <a:xfrm>
            <a:off x="3148403" y="5522176"/>
            <a:ext cx="8326419"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Arche de la Défense, parvis de la Défense.</a:t>
            </a: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ciel, plein air, arbre, chien&#10;&#10;Description générée automatiquement">
            <a:extLst>
              <a:ext uri="{FF2B5EF4-FFF2-40B4-BE49-F238E27FC236}">
                <a16:creationId xmlns:a16="http://schemas.microsoft.com/office/drawing/2014/main" id="{CC32CE95-6891-89D1-1002-F1BB1C02C0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6430" y="189000"/>
            <a:ext cx="4863039" cy="648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BFD2491-0B12-52BB-489C-66FBAD514865}"/>
              </a:ext>
            </a:extLst>
          </p:cNvPr>
          <p:cNvSpPr txBox="1"/>
          <p:nvPr/>
        </p:nvSpPr>
        <p:spPr>
          <a:xfrm>
            <a:off x="8439469" y="3571539"/>
            <a:ext cx="3367144"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Stands.</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Noël, habits, arbre, Père Noël&#10;&#10;Description générée automatiquement">
            <a:extLst>
              <a:ext uri="{FF2B5EF4-FFF2-40B4-BE49-F238E27FC236}">
                <a16:creationId xmlns:a16="http://schemas.microsoft.com/office/drawing/2014/main" id="{87C042BF-563C-7A13-8445-06F0EF606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8044" y="279000"/>
            <a:ext cx="8015911" cy="6300000"/>
          </a:xfrm>
          <a:prstGeom prst="rect">
            <a:avLst/>
          </a:prstGeom>
          <a:effectLst>
            <a:softEdge rad="635000"/>
          </a:effectLst>
        </p:spPr>
      </p:pic>
      <p:sp>
        <p:nvSpPr>
          <p:cNvPr id="6" name="ZoneTexte 5">
            <a:extLst>
              <a:ext uri="{FF2B5EF4-FFF2-40B4-BE49-F238E27FC236}">
                <a16:creationId xmlns:a16="http://schemas.microsoft.com/office/drawing/2014/main" id="{F08264AA-79E9-2E29-D64E-90CA8FC15B80}"/>
              </a:ext>
            </a:extLst>
          </p:cNvPr>
          <p:cNvSpPr txBox="1"/>
          <p:nvPr/>
        </p:nvSpPr>
        <p:spPr>
          <a:xfrm>
            <a:off x="1560262" y="6345584"/>
            <a:ext cx="8581016" cy="461665"/>
          </a:xfrm>
          <a:prstGeom prst="rect">
            <a:avLst/>
          </a:prstGeom>
          <a:noFill/>
        </p:spPr>
        <p:txBody>
          <a:bodyPr wrap="square">
            <a:spAutoFit/>
          </a:bodyPr>
          <a:lstStyle/>
          <a:p>
            <a:r>
              <a:rPr lang="fr-FR" sz="2400" b="1" dirty="0">
                <a:solidFill>
                  <a:schemeClr val="bg1"/>
                </a:solidFill>
              </a:rPr>
              <a:t> : Père Noël à Notre Dame</a:t>
            </a:r>
          </a:p>
        </p:txBody>
      </p:sp>
      <p:sp>
        <p:nvSpPr>
          <p:cNvPr id="7" name="ZoneTexte 6">
            <a:extLst>
              <a:ext uri="{FF2B5EF4-FFF2-40B4-BE49-F238E27FC236}">
                <a16:creationId xmlns:a16="http://schemas.microsoft.com/office/drawing/2014/main" id="{CFAA22C8-7846-7379-8D27-C8F34F24777E}"/>
              </a:ext>
            </a:extLst>
          </p:cNvPr>
          <p:cNvSpPr txBox="1"/>
          <p:nvPr/>
        </p:nvSpPr>
        <p:spPr>
          <a:xfrm>
            <a:off x="5308570" y="6345583"/>
            <a:ext cx="5653471" cy="461665"/>
          </a:xfrm>
          <a:prstGeom prst="rect">
            <a:avLst/>
          </a:prstGeom>
          <a:noFill/>
        </p:spPr>
        <p:txBody>
          <a:bodyPr wrap="square" rtlCol="0">
            <a:spAutoFit/>
          </a:bodyPr>
          <a:lstStyle/>
          <a:p>
            <a:r>
              <a:rPr lang="fr-FR" sz="2400" b="1">
                <a:solidFill>
                  <a:schemeClr val="bg1"/>
                </a:solidFill>
              </a:rPr>
              <a:t> Marché de Noël Notre Dame de Paris</a:t>
            </a:r>
            <a:endParaRPr lang="fr-FR" sz="2400" b="1" dirty="0">
              <a:solidFill>
                <a:schemeClr val="bg1"/>
              </a:solidFill>
            </a:endParaRPr>
          </a:p>
        </p:txBody>
      </p:sp>
    </p:spTree>
    <p:extLst>
      <p:ext uri="{BB962C8B-B14F-4D97-AF65-F5344CB8AC3E}">
        <p14:creationId xmlns:p14="http://schemas.microsoft.com/office/powerpoint/2010/main" val="118461490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ein air, ciel, arbre, scène&#10;&#10;Description générée automatiquement">
            <a:extLst>
              <a:ext uri="{FF2B5EF4-FFF2-40B4-BE49-F238E27FC236}">
                <a16:creationId xmlns:a16="http://schemas.microsoft.com/office/drawing/2014/main" id="{70F10BEE-60BF-233C-E3F5-AE8473D5E6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768BC4E-8C28-990E-956B-4BFD5AB2A077}"/>
              </a:ext>
            </a:extLst>
          </p:cNvPr>
          <p:cNvSpPr txBox="1"/>
          <p:nvPr/>
        </p:nvSpPr>
        <p:spPr>
          <a:xfrm>
            <a:off x="3765177" y="5563337"/>
            <a:ext cx="7089289"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Marché de Noël des Champs-Elysées</a:t>
            </a:r>
          </a:p>
        </p:txBody>
      </p:sp>
    </p:spTree>
    <p:extLst>
      <p:ext uri="{BB962C8B-B14F-4D97-AF65-F5344CB8AC3E}">
        <p14:creationId xmlns:p14="http://schemas.microsoft.com/office/powerpoint/2010/main" val="274766757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plein air, ciel, personne, habits&#10;&#10;Description générée automatiquement">
            <a:extLst>
              <a:ext uri="{FF2B5EF4-FFF2-40B4-BE49-F238E27FC236}">
                <a16:creationId xmlns:a16="http://schemas.microsoft.com/office/drawing/2014/main" id="{86C48F59-3814-663F-0322-0C3C4654DE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7337"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5185FD3-5CC8-E2EB-5B8F-17C6BC75DD5B}"/>
              </a:ext>
            </a:extLst>
          </p:cNvPr>
          <p:cNvSpPr txBox="1"/>
          <p:nvPr/>
        </p:nvSpPr>
        <p:spPr>
          <a:xfrm>
            <a:off x="3365351" y="5657671"/>
            <a:ext cx="7677374"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Marché de Noël des Champs-Elysées</a:t>
            </a:r>
          </a:p>
        </p:txBody>
      </p:sp>
    </p:spTree>
    <p:extLst>
      <p:ext uri="{BB962C8B-B14F-4D97-AF65-F5344CB8AC3E}">
        <p14:creationId xmlns:p14="http://schemas.microsoft.com/office/powerpoint/2010/main" val="62394836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habits, plein air, ciel, personne&#10;&#10;Description générée automatiquement">
            <a:extLst>
              <a:ext uri="{FF2B5EF4-FFF2-40B4-BE49-F238E27FC236}">
                <a16:creationId xmlns:a16="http://schemas.microsoft.com/office/drawing/2014/main" id="{009EA125-AFEF-5CB0-E34C-5CC03177EF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47E3CE1-9F25-1D79-0DF1-1CC23A1D9446}"/>
              </a:ext>
            </a:extLst>
          </p:cNvPr>
          <p:cNvSpPr txBox="1"/>
          <p:nvPr/>
        </p:nvSpPr>
        <p:spPr>
          <a:xfrm>
            <a:off x="3474719" y="6169870"/>
            <a:ext cx="7487322" cy="461665"/>
          </a:xfrm>
          <a:prstGeom prst="rect">
            <a:avLst/>
          </a:prstGeom>
          <a:noFill/>
        </p:spPr>
        <p:txBody>
          <a:bodyPr wrap="square" rtlCol="0">
            <a:spAutoFit/>
          </a:bodyPr>
          <a:lstStyle/>
          <a:p>
            <a:r>
              <a:rPr lang="fr-FR" sz="2400" b="1" dirty="0">
                <a:solidFill>
                  <a:schemeClr val="bg1"/>
                </a:solidFill>
              </a:rPr>
              <a:t>Marché de Noël des Champs-Elysées</a:t>
            </a:r>
          </a:p>
        </p:txBody>
      </p:sp>
    </p:spTree>
    <p:extLst>
      <p:ext uri="{BB962C8B-B14F-4D97-AF65-F5344CB8AC3E}">
        <p14:creationId xmlns:p14="http://schemas.microsoft.com/office/powerpoint/2010/main" val="246250942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plein air, ciel, bâtiment, habits&#10;&#10;Description générée automatiquement">
            <a:extLst>
              <a:ext uri="{FF2B5EF4-FFF2-40B4-BE49-F238E27FC236}">
                <a16:creationId xmlns:a16="http://schemas.microsoft.com/office/drawing/2014/main" id="{A24C11B2-C7BF-51EB-7C56-759B90071D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BA7651C-7E6D-9576-A82F-E40CAF4F1C10}"/>
              </a:ext>
            </a:extLst>
          </p:cNvPr>
          <p:cNvSpPr txBox="1"/>
          <p:nvPr/>
        </p:nvSpPr>
        <p:spPr>
          <a:xfrm>
            <a:off x="3291840" y="5378671"/>
            <a:ext cx="7239896"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Marché de Noël des Champs-Elysées</a:t>
            </a:r>
          </a:p>
        </p:txBody>
      </p:sp>
    </p:spTree>
    <p:extLst>
      <p:ext uri="{BB962C8B-B14F-4D97-AF65-F5344CB8AC3E}">
        <p14:creationId xmlns:p14="http://schemas.microsoft.com/office/powerpoint/2010/main" val="17950959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3" name="Image 2" descr="Une image contenant habits, plein air, homme, ciel&#10;&#10;Description générée automatiquement">
            <a:extLst>
              <a:ext uri="{FF2B5EF4-FFF2-40B4-BE49-F238E27FC236}">
                <a16:creationId xmlns:a16="http://schemas.microsoft.com/office/drawing/2014/main" id="{C045FFD2-2C23-DE60-51E0-7C4D2ABDF6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885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F7EE713-7F78-DB63-8524-306A58290C13}"/>
              </a:ext>
            </a:extLst>
          </p:cNvPr>
          <p:cNvSpPr txBox="1"/>
          <p:nvPr/>
        </p:nvSpPr>
        <p:spPr>
          <a:xfrm>
            <a:off x="3582295" y="5723067"/>
            <a:ext cx="6745045"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Marché de Noël des Champs-Elysées</a:t>
            </a: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ciel, plein air, arbre, nuage&#10;&#10;Description générée automatiquement">
            <a:extLst>
              <a:ext uri="{FF2B5EF4-FFF2-40B4-BE49-F238E27FC236}">
                <a16:creationId xmlns:a16="http://schemas.microsoft.com/office/drawing/2014/main" id="{AE22AF6B-FBD3-37E1-77E6-0F8C45A58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657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A6E4F7C-C5AE-E424-659A-3434184D82F0}"/>
              </a:ext>
            </a:extLst>
          </p:cNvPr>
          <p:cNvSpPr txBox="1"/>
          <p:nvPr/>
        </p:nvSpPr>
        <p:spPr>
          <a:xfrm>
            <a:off x="3797450" y="5540188"/>
            <a:ext cx="6852622" cy="1200329"/>
          </a:xfrm>
          <a:prstGeom prst="rect">
            <a:avLst/>
          </a:prstGeom>
          <a:noFill/>
        </p:spPr>
        <p:txBody>
          <a:bodyPr wrap="square" rtlCol="0">
            <a:spAutoFit/>
          </a:bodyPr>
          <a:lstStyle/>
          <a:p>
            <a:endParaRPr lang="fr-FR" sz="2400" b="1" dirty="0"/>
          </a:p>
          <a:p>
            <a:endParaRPr lang="fr-FR" sz="2400" b="1" dirty="0"/>
          </a:p>
          <a:p>
            <a:r>
              <a:rPr lang="fr-FR" sz="2400" b="1" dirty="0"/>
              <a:t>Marché de Noël des Champs-Elysées</a:t>
            </a:r>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bâtiment, plein air, ciel, Panneau d’affichage&#10;&#10;Description générée automatiquement">
            <a:extLst>
              <a:ext uri="{FF2B5EF4-FFF2-40B4-BE49-F238E27FC236}">
                <a16:creationId xmlns:a16="http://schemas.microsoft.com/office/drawing/2014/main" id="{A7215F6C-D881-4A23-11AF-888E06A317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183FA6F-8AB3-FBBD-5226-CC90EBC2C156}"/>
              </a:ext>
            </a:extLst>
          </p:cNvPr>
          <p:cNvSpPr txBox="1"/>
          <p:nvPr/>
        </p:nvSpPr>
        <p:spPr>
          <a:xfrm>
            <a:off x="3933713" y="5561702"/>
            <a:ext cx="8491370" cy="1200329"/>
          </a:xfrm>
          <a:prstGeom prst="rect">
            <a:avLst/>
          </a:prstGeom>
          <a:noFill/>
        </p:spPr>
        <p:txBody>
          <a:bodyPr wrap="square" rtlCol="0">
            <a:spAutoFit/>
          </a:bodyPr>
          <a:lstStyle/>
          <a:p>
            <a:endParaRPr lang="fr-FR" sz="2400" b="1" dirty="0"/>
          </a:p>
          <a:p>
            <a:endParaRPr lang="fr-FR" sz="2400" b="1" dirty="0"/>
          </a:p>
          <a:p>
            <a:r>
              <a:rPr lang="fr-FR" sz="2400" b="1" dirty="0"/>
              <a:t>Galeries Lafayette Haussmann.</a:t>
            </a:r>
          </a:p>
        </p:txBody>
      </p:sp>
    </p:spTree>
    <p:extLst>
      <p:ext uri="{BB962C8B-B14F-4D97-AF65-F5344CB8AC3E}">
        <p14:creationId xmlns:p14="http://schemas.microsoft.com/office/powerpoint/2010/main" val="350366752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sapin, intérieur, plafond, œil de poisson&#10;&#10;Description générée automatiquement">
            <a:extLst>
              <a:ext uri="{FF2B5EF4-FFF2-40B4-BE49-F238E27FC236}">
                <a16:creationId xmlns:a16="http://schemas.microsoft.com/office/drawing/2014/main" id="{623CCFD5-F751-A191-F465-B3F6A668AF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7647" y="189000"/>
            <a:ext cx="5225809" cy="6480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0E761276-75DD-4DFA-7F7A-865195A78184}"/>
              </a:ext>
            </a:extLst>
          </p:cNvPr>
          <p:cNvSpPr txBox="1"/>
          <p:nvPr/>
        </p:nvSpPr>
        <p:spPr>
          <a:xfrm>
            <a:off x="447628" y="2893807"/>
            <a:ext cx="2840019" cy="1569660"/>
          </a:xfrm>
          <a:prstGeom prst="rect">
            <a:avLst/>
          </a:prstGeom>
          <a:noFill/>
        </p:spPr>
        <p:txBody>
          <a:bodyPr wrap="square" rtlCol="0">
            <a:spAutoFit/>
          </a:bodyPr>
          <a:lstStyle/>
          <a:p>
            <a:endParaRPr lang="fr-FR" sz="2400" b="1" dirty="0"/>
          </a:p>
          <a:p>
            <a:endParaRPr lang="fr-FR" sz="2400" b="1" dirty="0"/>
          </a:p>
          <a:p>
            <a:r>
              <a:rPr lang="fr-FR" sz="2400" b="1" dirty="0"/>
              <a:t>Galeries Lafayette Haussmann.</a:t>
            </a:r>
          </a:p>
        </p:txBody>
      </p:sp>
    </p:spTree>
    <p:extLst>
      <p:ext uri="{BB962C8B-B14F-4D97-AF65-F5344CB8AC3E}">
        <p14:creationId xmlns:p14="http://schemas.microsoft.com/office/powerpoint/2010/main" val="214139505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Magenta, Danse, rose, spectacle&#10;&#10;Description générée automatiquement">
            <a:extLst>
              <a:ext uri="{FF2B5EF4-FFF2-40B4-BE49-F238E27FC236}">
                <a16:creationId xmlns:a16="http://schemas.microsoft.com/office/drawing/2014/main" id="{4FD0CF30-03C1-CDB2-B29E-ED51D05F6B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42D3692-0AA6-DAA9-99C7-4AC146F080C5}"/>
              </a:ext>
            </a:extLst>
          </p:cNvPr>
          <p:cNvSpPr txBox="1"/>
          <p:nvPr/>
        </p:nvSpPr>
        <p:spPr>
          <a:xfrm>
            <a:off x="4012603" y="5509548"/>
            <a:ext cx="6691257"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Galeries Lafayette Haussmann.</a:t>
            </a:r>
          </a:p>
        </p:txBody>
      </p:sp>
    </p:spTree>
    <p:extLst>
      <p:ext uri="{BB962C8B-B14F-4D97-AF65-F5344CB8AC3E}">
        <p14:creationId xmlns:p14="http://schemas.microsoft.com/office/powerpoint/2010/main" val="105274424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bâtiment, rue, voiture&#10;&#10;Description générée automatiquement">
            <a:extLst>
              <a:ext uri="{FF2B5EF4-FFF2-40B4-BE49-F238E27FC236}">
                <a16:creationId xmlns:a16="http://schemas.microsoft.com/office/drawing/2014/main" id="{BA6DD7DB-040E-EF6C-4762-BC476960F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733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F2081A4-7FB3-7174-83F0-EF42117DF3AD}"/>
              </a:ext>
            </a:extLst>
          </p:cNvPr>
          <p:cNvSpPr txBox="1"/>
          <p:nvPr/>
        </p:nvSpPr>
        <p:spPr>
          <a:xfrm>
            <a:off x="4745846" y="5564791"/>
            <a:ext cx="7204038"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Printemps Haussmann.</a:t>
            </a:r>
          </a:p>
        </p:txBody>
      </p:sp>
    </p:spTree>
    <p:extLst>
      <p:ext uri="{BB962C8B-B14F-4D97-AF65-F5344CB8AC3E}">
        <p14:creationId xmlns:p14="http://schemas.microsoft.com/office/powerpoint/2010/main" val="1534286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3" name="Image 2" descr="Une image contenant concert, scène, groupe, intérieur&#10;&#10;Description générée automatiquement">
            <a:extLst>
              <a:ext uri="{FF2B5EF4-FFF2-40B4-BE49-F238E27FC236}">
                <a16:creationId xmlns:a16="http://schemas.microsoft.com/office/drawing/2014/main" id="{971DC52F-30C4-34A6-BD0C-8200FE2E9F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47AD111-6748-2EB5-4DBF-6F31BE1839AC}"/>
              </a:ext>
            </a:extLst>
          </p:cNvPr>
          <p:cNvSpPr txBox="1"/>
          <p:nvPr/>
        </p:nvSpPr>
        <p:spPr>
          <a:xfrm>
            <a:off x="4172656" y="5378671"/>
            <a:ext cx="8713694"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Printemps Haussmann.</a:t>
            </a:r>
          </a:p>
        </p:txBody>
      </p:sp>
    </p:spTree>
    <p:extLst>
      <p:ext uri="{BB962C8B-B14F-4D97-AF65-F5344CB8AC3E}">
        <p14:creationId xmlns:p14="http://schemas.microsoft.com/office/powerpoint/2010/main" val="418867655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Noël, bâtiment, Lumières de Noël, éclairage&#10;&#10;Description générée automatiquement">
            <a:extLst>
              <a:ext uri="{FF2B5EF4-FFF2-40B4-BE49-F238E27FC236}">
                <a16:creationId xmlns:a16="http://schemas.microsoft.com/office/drawing/2014/main" id="{12960807-DAD3-E132-B5CB-A3E9467C31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4452" y="279000"/>
            <a:ext cx="9453704" cy="6300000"/>
          </a:xfrm>
          <a:prstGeom prst="rect">
            <a:avLst/>
          </a:prstGeom>
          <a:effectLst>
            <a:softEdge rad="635000"/>
          </a:effectLst>
        </p:spPr>
      </p:pic>
      <p:sp>
        <p:nvSpPr>
          <p:cNvPr id="4" name="ZoneTexte 3">
            <a:extLst>
              <a:ext uri="{FF2B5EF4-FFF2-40B4-BE49-F238E27FC236}">
                <a16:creationId xmlns:a16="http://schemas.microsoft.com/office/drawing/2014/main" id="{93815F4E-3CF7-8DDA-2D34-B584BF5186BE}"/>
              </a:ext>
            </a:extLst>
          </p:cNvPr>
          <p:cNvSpPr txBox="1"/>
          <p:nvPr/>
        </p:nvSpPr>
        <p:spPr>
          <a:xfrm>
            <a:off x="921572" y="6027003"/>
            <a:ext cx="11123406" cy="830997"/>
          </a:xfrm>
          <a:prstGeom prst="rect">
            <a:avLst/>
          </a:prstGeom>
          <a:noFill/>
        </p:spPr>
        <p:txBody>
          <a:bodyPr wrap="square" rtlCol="0">
            <a:spAutoFit/>
          </a:bodyPr>
          <a:lstStyle/>
          <a:p>
            <a:r>
              <a:rPr lang="fr-FR" sz="2400" b="1">
                <a:solidFill>
                  <a:schemeClr val="bg1"/>
                </a:solidFill>
              </a:rPr>
              <a:t>Portail d'entrée lumineux du marché de Noël de Strasbourg , place de Broglie . En alsacien, Christkindelmarik / marché de l'enfant Jésus.</a:t>
            </a:r>
            <a:endParaRPr lang="fr-FR" sz="2400" b="1" dirty="0">
              <a:solidFill>
                <a:schemeClr val="bg1"/>
              </a:solidFill>
            </a:endParaRPr>
          </a:p>
        </p:txBody>
      </p:sp>
    </p:spTree>
    <p:extLst>
      <p:ext uri="{BB962C8B-B14F-4D97-AF65-F5344CB8AC3E}">
        <p14:creationId xmlns:p14="http://schemas.microsoft.com/office/powerpoint/2010/main" val="318658878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Magasin, affichage, Nourriture locale, Aliments naturels&#10;&#10;Description générée automatiquement">
            <a:extLst>
              <a:ext uri="{FF2B5EF4-FFF2-40B4-BE49-F238E27FC236}">
                <a16:creationId xmlns:a16="http://schemas.microsoft.com/office/drawing/2014/main" id="{4C1A33FE-56AD-6246-A0BC-B027663A3D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000" y="373829"/>
            <a:ext cx="11200000" cy="6300000"/>
          </a:xfrm>
          <a:prstGeom prst="rect">
            <a:avLst/>
          </a:prstGeom>
          <a:effectLst>
            <a:softEdge rad="635000"/>
          </a:effectLst>
        </p:spPr>
      </p:pic>
      <p:sp>
        <p:nvSpPr>
          <p:cNvPr id="4" name="ZoneTexte 3">
            <a:extLst>
              <a:ext uri="{FF2B5EF4-FFF2-40B4-BE49-F238E27FC236}">
                <a16:creationId xmlns:a16="http://schemas.microsoft.com/office/drawing/2014/main" id="{7E9C6345-7148-0371-D2CB-66C3E44A549F}"/>
              </a:ext>
            </a:extLst>
          </p:cNvPr>
          <p:cNvSpPr txBox="1"/>
          <p:nvPr/>
        </p:nvSpPr>
        <p:spPr>
          <a:xfrm>
            <a:off x="1344705" y="6027003"/>
            <a:ext cx="10036885"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 en décembre 2008</a:t>
            </a:r>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nourriture, marché, affichage, Noël&#10;&#10;Description générée automatiquement">
            <a:extLst>
              <a:ext uri="{FF2B5EF4-FFF2-40B4-BE49-F238E27FC236}">
                <a16:creationId xmlns:a16="http://schemas.microsoft.com/office/drawing/2014/main" id="{CB572E51-C233-CF82-D8B2-3F781D37CB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796" y="279000"/>
            <a:ext cx="11148408" cy="6300000"/>
          </a:xfrm>
          <a:prstGeom prst="rect">
            <a:avLst/>
          </a:prstGeom>
          <a:effectLst>
            <a:softEdge rad="317500"/>
          </a:effectLst>
        </p:spPr>
      </p:pic>
      <p:sp>
        <p:nvSpPr>
          <p:cNvPr id="4" name="ZoneTexte 3">
            <a:extLst>
              <a:ext uri="{FF2B5EF4-FFF2-40B4-BE49-F238E27FC236}">
                <a16:creationId xmlns:a16="http://schemas.microsoft.com/office/drawing/2014/main" id="{43C73DC1-6D5C-6F91-854E-F8C9D368065B}"/>
              </a:ext>
            </a:extLst>
          </p:cNvPr>
          <p:cNvSpPr txBox="1"/>
          <p:nvPr/>
        </p:nvSpPr>
        <p:spPr>
          <a:xfrm>
            <a:off x="2232212" y="6348167"/>
            <a:ext cx="11003280" cy="461665"/>
          </a:xfrm>
          <a:prstGeom prst="rect">
            <a:avLst/>
          </a:prstGeom>
          <a:noFill/>
        </p:spPr>
        <p:txBody>
          <a:bodyPr wrap="square" rtlCol="0">
            <a:spAutoFit/>
          </a:bodyPr>
          <a:lstStyle/>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a:t>
            </a:r>
          </a:p>
        </p:txBody>
      </p:sp>
    </p:spTree>
    <p:extLst>
      <p:ext uri="{BB962C8B-B14F-4D97-AF65-F5344CB8AC3E}">
        <p14:creationId xmlns:p14="http://schemas.microsoft.com/office/powerpoint/2010/main" val="30856037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intérieur, statue, affichage, magasin&#10;&#10;Description générée automatiquement">
            <a:extLst>
              <a:ext uri="{FF2B5EF4-FFF2-40B4-BE49-F238E27FC236}">
                <a16:creationId xmlns:a16="http://schemas.microsoft.com/office/drawing/2014/main" id="{EFEFDAD5-4A0B-B472-159A-5D49229BF3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351" y="279000"/>
            <a:ext cx="11179298" cy="6300000"/>
          </a:xfrm>
          <a:prstGeom prst="rect">
            <a:avLst/>
          </a:prstGeom>
          <a:effectLst>
            <a:softEdge rad="635000"/>
          </a:effectLst>
        </p:spPr>
      </p:pic>
      <p:sp>
        <p:nvSpPr>
          <p:cNvPr id="4" name="ZoneTexte 3">
            <a:extLst>
              <a:ext uri="{FF2B5EF4-FFF2-40B4-BE49-F238E27FC236}">
                <a16:creationId xmlns:a16="http://schemas.microsoft.com/office/drawing/2014/main" id="{91847BE6-79B4-F1BC-E41C-5E43B4B4179F}"/>
              </a:ext>
            </a:extLst>
          </p:cNvPr>
          <p:cNvSpPr txBox="1"/>
          <p:nvPr/>
        </p:nvSpPr>
        <p:spPr>
          <a:xfrm>
            <a:off x="2488602" y="5862918"/>
            <a:ext cx="9703398"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a:t>
            </a:r>
          </a:p>
        </p:txBody>
      </p:sp>
    </p:spTree>
    <p:extLst>
      <p:ext uri="{BB962C8B-B14F-4D97-AF65-F5344CB8AC3E}">
        <p14:creationId xmlns:p14="http://schemas.microsoft.com/office/powerpoint/2010/main" val="219083415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intérieur, temple, nourriture&#10;&#10;Description générée automatiquement avec une confiance moyenne">
            <a:extLst>
              <a:ext uri="{FF2B5EF4-FFF2-40B4-BE49-F238E27FC236}">
                <a16:creationId xmlns:a16="http://schemas.microsoft.com/office/drawing/2014/main" id="{2D5F0DA6-AFC9-935C-50F5-EAE968AAB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519" y="279000"/>
            <a:ext cx="11168961" cy="6300000"/>
          </a:xfrm>
          <a:prstGeom prst="rect">
            <a:avLst/>
          </a:prstGeom>
          <a:effectLst>
            <a:softEdge rad="317500"/>
          </a:effectLst>
        </p:spPr>
      </p:pic>
      <p:sp>
        <p:nvSpPr>
          <p:cNvPr id="4" name="ZoneTexte 3">
            <a:extLst>
              <a:ext uri="{FF2B5EF4-FFF2-40B4-BE49-F238E27FC236}">
                <a16:creationId xmlns:a16="http://schemas.microsoft.com/office/drawing/2014/main" id="{20B5E0C6-3D43-7764-B540-E5BA92EA6D6A}"/>
              </a:ext>
            </a:extLst>
          </p:cNvPr>
          <p:cNvSpPr txBox="1"/>
          <p:nvPr/>
        </p:nvSpPr>
        <p:spPr>
          <a:xfrm>
            <a:off x="2678655" y="5723068"/>
            <a:ext cx="928385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 </a:t>
            </a:r>
          </a:p>
        </p:txBody>
      </p:sp>
    </p:spTree>
    <p:extLst>
      <p:ext uri="{BB962C8B-B14F-4D97-AF65-F5344CB8AC3E}">
        <p14:creationId xmlns:p14="http://schemas.microsoft.com/office/powerpoint/2010/main" val="330105006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habits, personne, intérieur, personnes&#10;&#10;Description générée automatiquement">
            <a:extLst>
              <a:ext uri="{FF2B5EF4-FFF2-40B4-BE49-F238E27FC236}">
                <a16:creationId xmlns:a16="http://schemas.microsoft.com/office/drawing/2014/main" id="{9AF48A86-2534-7C7F-6928-E2352BA19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352" y="279000"/>
            <a:ext cx="11179296" cy="6300000"/>
          </a:xfrm>
          <a:prstGeom prst="rect">
            <a:avLst/>
          </a:prstGeom>
          <a:effectLst>
            <a:softEdge rad="635000"/>
          </a:effectLst>
        </p:spPr>
      </p:pic>
      <p:sp>
        <p:nvSpPr>
          <p:cNvPr id="4" name="ZoneTexte 3">
            <a:extLst>
              <a:ext uri="{FF2B5EF4-FFF2-40B4-BE49-F238E27FC236}">
                <a16:creationId xmlns:a16="http://schemas.microsoft.com/office/drawing/2014/main" id="{2C6367F3-0D01-3CAC-0144-17530DE7D8D8}"/>
              </a:ext>
            </a:extLst>
          </p:cNvPr>
          <p:cNvSpPr txBox="1"/>
          <p:nvPr/>
        </p:nvSpPr>
        <p:spPr>
          <a:xfrm>
            <a:off x="2658930" y="5755231"/>
            <a:ext cx="1102764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 </a:t>
            </a:r>
          </a:p>
        </p:txBody>
      </p:sp>
    </p:spTree>
    <p:extLst>
      <p:ext uri="{BB962C8B-B14F-4D97-AF65-F5344CB8AC3E}">
        <p14:creationId xmlns:p14="http://schemas.microsoft.com/office/powerpoint/2010/main" val="199315292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3" name="Image 2" descr="Une image contenant Noël, intérieur&#10;&#10;Description générée automatiquement">
            <a:extLst>
              <a:ext uri="{FF2B5EF4-FFF2-40B4-BE49-F238E27FC236}">
                <a16:creationId xmlns:a16="http://schemas.microsoft.com/office/drawing/2014/main" id="{DA71DDA2-E916-15D4-7F20-BBF354FBE6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181" y="279000"/>
            <a:ext cx="11179299" cy="6300000"/>
          </a:xfrm>
          <a:prstGeom prst="rect">
            <a:avLst/>
          </a:prstGeom>
          <a:effectLst>
            <a:softEdge rad="635000"/>
          </a:effectLst>
        </p:spPr>
      </p:pic>
      <p:sp>
        <p:nvSpPr>
          <p:cNvPr id="4" name="ZoneTexte 3">
            <a:extLst>
              <a:ext uri="{FF2B5EF4-FFF2-40B4-BE49-F238E27FC236}">
                <a16:creationId xmlns:a16="http://schemas.microsoft.com/office/drawing/2014/main" id="{1D6C977B-C97C-ECA7-BCC1-C71A98723346}"/>
              </a:ext>
            </a:extLst>
          </p:cNvPr>
          <p:cNvSpPr txBox="1"/>
          <p:nvPr/>
        </p:nvSpPr>
        <p:spPr>
          <a:xfrm>
            <a:off x="2689412" y="5378671"/>
            <a:ext cx="8347934"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a:t>
            </a:r>
          </a:p>
        </p:txBody>
      </p:sp>
    </p:spTree>
    <p:extLst>
      <p:ext uri="{BB962C8B-B14F-4D97-AF65-F5344CB8AC3E}">
        <p14:creationId xmlns:p14="http://schemas.microsoft.com/office/powerpoint/2010/main" val="108214195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or, Matériau naturel, jaune&#10;&#10;Description générée automatiquement">
            <a:extLst>
              <a:ext uri="{FF2B5EF4-FFF2-40B4-BE49-F238E27FC236}">
                <a16:creationId xmlns:a16="http://schemas.microsoft.com/office/drawing/2014/main" id="{BE0EA864-9A87-475F-EF30-6F78C4666C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519" y="279000"/>
            <a:ext cx="11168962" cy="6300000"/>
          </a:xfrm>
          <a:prstGeom prst="rect">
            <a:avLst/>
          </a:prstGeom>
          <a:effectLst>
            <a:softEdge rad="635000"/>
          </a:effectLst>
        </p:spPr>
      </p:pic>
      <p:sp>
        <p:nvSpPr>
          <p:cNvPr id="4" name="ZoneTexte 3">
            <a:extLst>
              <a:ext uri="{FF2B5EF4-FFF2-40B4-BE49-F238E27FC236}">
                <a16:creationId xmlns:a16="http://schemas.microsoft.com/office/drawing/2014/main" id="{4F1875D6-5D0E-ED8D-A5D9-0B632ADAB316}"/>
              </a:ext>
            </a:extLst>
          </p:cNvPr>
          <p:cNvSpPr txBox="1"/>
          <p:nvPr/>
        </p:nvSpPr>
        <p:spPr>
          <a:xfrm>
            <a:off x="2581835" y="5378671"/>
            <a:ext cx="7680960"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Strasbourg le </a:t>
            </a:r>
            <a:r>
              <a:rPr lang="fr-FR" sz="2400" b="1" dirty="0" err="1">
                <a:solidFill>
                  <a:schemeClr val="bg1"/>
                </a:solidFill>
              </a:rPr>
              <a:t>Christkindelsmärik</a:t>
            </a:r>
            <a:r>
              <a:rPr lang="fr-FR" sz="2400" b="1" dirty="0">
                <a:solidFill>
                  <a:schemeClr val="bg1"/>
                </a:solidFill>
              </a:rPr>
              <a:t> de la place Broglie </a:t>
            </a:r>
          </a:p>
        </p:txBody>
      </p:sp>
    </p:spTree>
    <p:extLst>
      <p:ext uri="{BB962C8B-B14F-4D97-AF65-F5344CB8AC3E}">
        <p14:creationId xmlns:p14="http://schemas.microsoft.com/office/powerpoint/2010/main" val="419086778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3" name="Image 2" descr="Une image contenant sapin, Noël, plein air, habits&#10;&#10;Description générée automatiquement">
            <a:extLst>
              <a:ext uri="{FF2B5EF4-FFF2-40B4-BE49-F238E27FC236}">
                <a16:creationId xmlns:a16="http://schemas.microsoft.com/office/drawing/2014/main" id="{F03B3A3F-DA3B-4CDC-BD40-9519B52DB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000" y="279000"/>
            <a:ext cx="11200000" cy="6300000"/>
          </a:xfrm>
          <a:prstGeom prst="rect">
            <a:avLst/>
          </a:prstGeom>
          <a:effectLst>
            <a:softEdge rad="317500"/>
          </a:effectLst>
        </p:spPr>
      </p:pic>
      <p:sp>
        <p:nvSpPr>
          <p:cNvPr id="4" name="ZoneTexte 3">
            <a:extLst>
              <a:ext uri="{FF2B5EF4-FFF2-40B4-BE49-F238E27FC236}">
                <a16:creationId xmlns:a16="http://schemas.microsoft.com/office/drawing/2014/main" id="{2F66BF79-CA3F-64C3-C125-1F257C31A2D0}"/>
              </a:ext>
            </a:extLst>
          </p:cNvPr>
          <p:cNvSpPr txBox="1"/>
          <p:nvPr/>
        </p:nvSpPr>
        <p:spPr>
          <a:xfrm>
            <a:off x="1760668" y="5488631"/>
            <a:ext cx="9750014"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Strasbourg </a:t>
            </a:r>
            <a:r>
              <a:rPr lang="fr-FR" sz="2400" b="1" dirty="0" err="1">
                <a:solidFill>
                  <a:schemeClr val="bg1"/>
                </a:solidFill>
              </a:rPr>
              <a:t>Christkindelsmärik</a:t>
            </a:r>
            <a:r>
              <a:rPr lang="fr-FR" sz="2400" b="1" dirty="0">
                <a:solidFill>
                  <a:schemeClr val="bg1"/>
                </a:solidFill>
              </a:rPr>
              <a:t> marché aux sapins place Broglie</a:t>
            </a:r>
          </a:p>
        </p:txBody>
      </p:sp>
    </p:spTree>
    <p:extLst>
      <p:ext uri="{BB962C8B-B14F-4D97-AF65-F5344CB8AC3E}">
        <p14:creationId xmlns:p14="http://schemas.microsoft.com/office/powerpoint/2010/main" val="133592475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bâtiment, plein air, ciel, ville&#10;&#10;Description générée automatiquement">
            <a:extLst>
              <a:ext uri="{FF2B5EF4-FFF2-40B4-BE49-F238E27FC236}">
                <a16:creationId xmlns:a16="http://schemas.microsoft.com/office/drawing/2014/main" id="{43B1EA45-7534-8917-7374-D6A433A9CF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855" y="150620"/>
            <a:ext cx="9453708" cy="6300000"/>
          </a:xfrm>
          <a:prstGeom prst="rect">
            <a:avLst/>
          </a:prstGeom>
          <a:effectLst>
            <a:softEdge rad="317500"/>
          </a:effectLst>
        </p:spPr>
      </p:pic>
      <p:sp>
        <p:nvSpPr>
          <p:cNvPr id="4" name="ZoneTexte 3">
            <a:extLst>
              <a:ext uri="{FF2B5EF4-FFF2-40B4-BE49-F238E27FC236}">
                <a16:creationId xmlns:a16="http://schemas.microsoft.com/office/drawing/2014/main" id="{63FDFDF7-7C2F-A4D1-0812-1760E0673956}"/>
              </a:ext>
            </a:extLst>
          </p:cNvPr>
          <p:cNvSpPr txBox="1"/>
          <p:nvPr/>
        </p:nvSpPr>
        <p:spPr>
          <a:xfrm>
            <a:off x="3235356" y="5691717"/>
            <a:ext cx="7788536"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marché de Noël place de la Cathédrale.</a:t>
            </a:r>
          </a:p>
        </p:txBody>
      </p:sp>
    </p:spTree>
    <p:extLst>
      <p:ext uri="{BB962C8B-B14F-4D97-AF65-F5344CB8AC3E}">
        <p14:creationId xmlns:p14="http://schemas.microsoft.com/office/powerpoint/2010/main" val="107410207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pic>
        <p:nvPicPr>
          <p:cNvPr id="3" name="Image 2" descr="Une image contenant bâtiment, fenêtre, Noël, sapin&#10;&#10;Description générée automatiquement">
            <a:extLst>
              <a:ext uri="{FF2B5EF4-FFF2-40B4-BE49-F238E27FC236}">
                <a16:creationId xmlns:a16="http://schemas.microsoft.com/office/drawing/2014/main" id="{1565EF77-79B6-43CE-CC43-90E26F83C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7385" y="279000"/>
            <a:ext cx="9453606" cy="6300000"/>
          </a:xfrm>
          <a:prstGeom prst="rect">
            <a:avLst/>
          </a:prstGeom>
          <a:effectLst>
            <a:softEdge rad="635000"/>
          </a:effectLst>
        </p:spPr>
      </p:pic>
      <p:sp>
        <p:nvSpPr>
          <p:cNvPr id="4" name="ZoneTexte 3">
            <a:extLst>
              <a:ext uri="{FF2B5EF4-FFF2-40B4-BE49-F238E27FC236}">
                <a16:creationId xmlns:a16="http://schemas.microsoft.com/office/drawing/2014/main" id="{910428BB-18CD-90C0-A213-7E40D82BE799}"/>
              </a:ext>
            </a:extLst>
          </p:cNvPr>
          <p:cNvSpPr txBox="1"/>
          <p:nvPr/>
        </p:nvSpPr>
        <p:spPr>
          <a:xfrm>
            <a:off x="3077908" y="6123413"/>
            <a:ext cx="7164593" cy="461665"/>
          </a:xfrm>
          <a:prstGeom prst="rect">
            <a:avLst/>
          </a:prstGeom>
          <a:noFill/>
        </p:spPr>
        <p:txBody>
          <a:bodyPr wrap="square" rtlCol="0">
            <a:spAutoFit/>
          </a:bodyPr>
          <a:lstStyle/>
          <a:p>
            <a:r>
              <a:rPr lang="fr-FR" sz="2400" b="1">
                <a:solidFill>
                  <a:schemeClr val="bg1"/>
                </a:solidFill>
              </a:rPr>
              <a:t>Strasbourg illuminations de Noël rue Mercière</a:t>
            </a:r>
            <a:endParaRPr lang="fr-FR" sz="2400" b="1" dirty="0">
              <a:solidFill>
                <a:schemeClr val="bg1"/>
              </a:solidFill>
            </a:endParaRPr>
          </a:p>
        </p:txBody>
      </p:sp>
    </p:spTree>
    <p:extLst>
      <p:ext uri="{BB962C8B-B14F-4D97-AF65-F5344CB8AC3E}">
        <p14:creationId xmlns:p14="http://schemas.microsoft.com/office/powerpoint/2010/main" val="234410512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283F87B-0C26-0E7B-C140-98602FEAA06E}"/>
            </a:ext>
          </a:extLst>
        </p:cNvPr>
        <p:cNvGrpSpPr/>
        <p:nvPr/>
      </p:nvGrpSpPr>
      <p:grpSpPr>
        <a:xfrm>
          <a:off x="0" y="0"/>
          <a:ext cx="0" cy="0"/>
          <a:chOff x="0" y="0"/>
          <a:chExt cx="0" cy="0"/>
        </a:xfrm>
      </p:grpSpPr>
      <p:pic>
        <p:nvPicPr>
          <p:cNvPr id="5" name="Image 4" descr="Une image contenant bâtiment, nuit, art, sapin&#10;&#10;Description générée automatiquement">
            <a:extLst>
              <a:ext uri="{FF2B5EF4-FFF2-40B4-BE49-F238E27FC236}">
                <a16:creationId xmlns:a16="http://schemas.microsoft.com/office/drawing/2014/main" id="{AA44F2BC-2AAD-CCA9-F95A-5267BF66D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9193" y="279000"/>
            <a:ext cx="9453613" cy="6300000"/>
          </a:xfrm>
          <a:prstGeom prst="rect">
            <a:avLst/>
          </a:prstGeom>
          <a:effectLst>
            <a:softEdge rad="635000"/>
          </a:effectLst>
        </p:spPr>
      </p:pic>
      <p:sp>
        <p:nvSpPr>
          <p:cNvPr id="6" name="ZoneTexte 5">
            <a:extLst>
              <a:ext uri="{FF2B5EF4-FFF2-40B4-BE49-F238E27FC236}">
                <a16:creationId xmlns:a16="http://schemas.microsoft.com/office/drawing/2014/main" id="{603902F0-EC07-B94E-3B20-3FF05FEB5EB5}"/>
              </a:ext>
            </a:extLst>
          </p:cNvPr>
          <p:cNvSpPr txBox="1"/>
          <p:nvPr/>
        </p:nvSpPr>
        <p:spPr>
          <a:xfrm>
            <a:off x="2820295" y="5558851"/>
            <a:ext cx="7842325"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Strasbourg illuminations de Noël rue Mercière</a:t>
            </a:r>
          </a:p>
        </p:txBody>
      </p:sp>
    </p:spTree>
    <p:extLst>
      <p:ext uri="{BB962C8B-B14F-4D97-AF65-F5344CB8AC3E}">
        <p14:creationId xmlns:p14="http://schemas.microsoft.com/office/powerpoint/2010/main" val="325985231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4102C00-2A5E-4DC1-C542-994A5F97F177}"/>
            </a:ext>
          </a:extLst>
        </p:cNvPr>
        <p:cNvGrpSpPr/>
        <p:nvPr/>
      </p:nvGrpSpPr>
      <p:grpSpPr>
        <a:xfrm>
          <a:off x="0" y="0"/>
          <a:ext cx="0" cy="0"/>
          <a:chOff x="0" y="0"/>
          <a:chExt cx="0" cy="0"/>
        </a:xfrm>
      </p:grpSpPr>
      <p:pic>
        <p:nvPicPr>
          <p:cNvPr id="3" name="Image 2" descr="Une image contenant bâtiment, Noël, éclairage, nuit&#10;&#10;Description générée automatiquement">
            <a:extLst>
              <a:ext uri="{FF2B5EF4-FFF2-40B4-BE49-F238E27FC236}">
                <a16:creationId xmlns:a16="http://schemas.microsoft.com/office/drawing/2014/main" id="{C13C342A-B212-E8BB-2150-B83DD9B7FC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9198" y="279000"/>
            <a:ext cx="9453604" cy="6300000"/>
          </a:xfrm>
          <a:prstGeom prst="rect">
            <a:avLst/>
          </a:prstGeom>
          <a:effectLst>
            <a:softEdge rad="127000"/>
          </a:effectLst>
        </p:spPr>
      </p:pic>
    </p:spTree>
    <p:extLst>
      <p:ext uri="{BB962C8B-B14F-4D97-AF65-F5344CB8AC3E}">
        <p14:creationId xmlns:p14="http://schemas.microsoft.com/office/powerpoint/2010/main" val="386873004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Noël, bâtiment, Lumières de Noël, sapin&#10;&#10;Description générée automatiquement">
            <a:extLst>
              <a:ext uri="{FF2B5EF4-FFF2-40B4-BE49-F238E27FC236}">
                <a16:creationId xmlns:a16="http://schemas.microsoft.com/office/drawing/2014/main" id="{00C0DAF1-DA64-0F88-2742-EAB6CF6DB5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3445" y="811919"/>
            <a:ext cx="8172000" cy="5445916"/>
          </a:xfrm>
          <a:prstGeom prst="rect">
            <a:avLst/>
          </a:prstGeom>
          <a:effectLst>
            <a:softEdge rad="317500"/>
          </a:effectLst>
        </p:spPr>
      </p:pic>
      <p:sp>
        <p:nvSpPr>
          <p:cNvPr id="4" name="ZoneTexte 3">
            <a:extLst>
              <a:ext uri="{FF2B5EF4-FFF2-40B4-BE49-F238E27FC236}">
                <a16:creationId xmlns:a16="http://schemas.microsoft.com/office/drawing/2014/main" id="{6349AF4E-C82B-1C29-DB92-B1E7CD8B7671}"/>
              </a:ext>
            </a:extLst>
          </p:cNvPr>
          <p:cNvSpPr txBox="1"/>
          <p:nvPr/>
        </p:nvSpPr>
        <p:spPr>
          <a:xfrm>
            <a:off x="9642437" y="2322800"/>
            <a:ext cx="254956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Strasbourg capitale de Noël rue du Vieux Marché aux Poisson</a:t>
            </a:r>
          </a:p>
        </p:txBody>
      </p:sp>
      <p:sp>
        <p:nvSpPr>
          <p:cNvPr id="5" name="ZoneTexte 4">
            <a:extLst>
              <a:ext uri="{FF2B5EF4-FFF2-40B4-BE49-F238E27FC236}">
                <a16:creationId xmlns:a16="http://schemas.microsoft.com/office/drawing/2014/main" id="{C7601F39-66BB-D292-3299-D127D50347DB}"/>
              </a:ext>
            </a:extLst>
          </p:cNvPr>
          <p:cNvSpPr txBox="1"/>
          <p:nvPr/>
        </p:nvSpPr>
        <p:spPr>
          <a:xfrm>
            <a:off x="1959685" y="76945"/>
            <a:ext cx="8272630" cy="523220"/>
          </a:xfrm>
          <a:prstGeom prst="rect">
            <a:avLst/>
          </a:prstGeom>
          <a:noFill/>
        </p:spPr>
        <p:txBody>
          <a:bodyPr wrap="square" rtlCol="0">
            <a:spAutoFit/>
          </a:bodyPr>
          <a:lstStyle/>
          <a:p>
            <a:r>
              <a:rPr lang="fr-FR" sz="2800" b="1" dirty="0">
                <a:solidFill>
                  <a:schemeClr val="bg1"/>
                </a:solidFill>
              </a:rPr>
              <a:t>Lorient Vous A Présenté Les Marchés De Noël</a:t>
            </a:r>
          </a:p>
        </p:txBody>
      </p:sp>
      <p:sp>
        <p:nvSpPr>
          <p:cNvPr id="6" name="ZoneTexte 5">
            <a:extLst>
              <a:ext uri="{FF2B5EF4-FFF2-40B4-BE49-F238E27FC236}">
                <a16:creationId xmlns:a16="http://schemas.microsoft.com/office/drawing/2014/main" id="{FB33100A-9B86-3D89-BCE1-B566E1663A61}"/>
              </a:ext>
            </a:extLst>
          </p:cNvPr>
          <p:cNvSpPr txBox="1"/>
          <p:nvPr/>
        </p:nvSpPr>
        <p:spPr>
          <a:xfrm>
            <a:off x="3098202" y="542201"/>
            <a:ext cx="6917167" cy="523220"/>
          </a:xfrm>
          <a:prstGeom prst="rect">
            <a:avLst/>
          </a:prstGeom>
          <a:noFill/>
        </p:spPr>
        <p:txBody>
          <a:bodyPr wrap="square" rtlCol="0">
            <a:spAutoFit/>
          </a:bodyPr>
          <a:lstStyle/>
          <a:p>
            <a:r>
              <a:rPr lang="fr-FR" sz="2800" b="1" dirty="0">
                <a:solidFill>
                  <a:schemeClr val="bg1"/>
                </a:solidFill>
              </a:rPr>
              <a:t>De Paris Et Celui De Strasbourg</a:t>
            </a:r>
          </a:p>
        </p:txBody>
      </p:sp>
      <p:sp>
        <p:nvSpPr>
          <p:cNvPr id="7" name="ZoneTexte 6">
            <a:extLst>
              <a:ext uri="{FF2B5EF4-FFF2-40B4-BE49-F238E27FC236}">
                <a16:creationId xmlns:a16="http://schemas.microsoft.com/office/drawing/2014/main" id="{1CE825AC-A6EF-19A0-BAF5-4DC67A5137D8}"/>
              </a:ext>
            </a:extLst>
          </p:cNvPr>
          <p:cNvSpPr txBox="1"/>
          <p:nvPr/>
        </p:nvSpPr>
        <p:spPr>
          <a:xfrm>
            <a:off x="3197541" y="5939855"/>
            <a:ext cx="4903808" cy="523219"/>
          </a:xfrm>
          <a:prstGeom prst="rect">
            <a:avLst/>
          </a:prstGeom>
          <a:noFill/>
        </p:spPr>
        <p:txBody>
          <a:bodyPr wrap="square" rtlCol="0">
            <a:spAutoFit/>
          </a:bodyPr>
          <a:lstStyle/>
          <a:p>
            <a:r>
              <a:rPr lang="fr-FR" sz="2800" b="1" dirty="0">
                <a:solidFill>
                  <a:schemeClr val="bg1"/>
                </a:solidFill>
              </a:rPr>
              <a:t>Les Images Et Le Son  Du Net</a:t>
            </a:r>
          </a:p>
        </p:txBody>
      </p:sp>
      <p:sp>
        <p:nvSpPr>
          <p:cNvPr id="8" name="ZoneTexte 7">
            <a:extLst>
              <a:ext uri="{FF2B5EF4-FFF2-40B4-BE49-F238E27FC236}">
                <a16:creationId xmlns:a16="http://schemas.microsoft.com/office/drawing/2014/main" id="{C7295866-26F0-9187-5106-2C613EBE08D8}"/>
              </a:ext>
            </a:extLst>
          </p:cNvPr>
          <p:cNvSpPr txBox="1"/>
          <p:nvPr/>
        </p:nvSpPr>
        <p:spPr>
          <a:xfrm>
            <a:off x="5160084" y="6334780"/>
            <a:ext cx="4991549"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97506780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395</Words>
  <Application>Microsoft Office PowerPoint</Application>
  <PresentationFormat>Grand écran</PresentationFormat>
  <Paragraphs>89</Paragraphs>
  <Slides>33</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2024-11-01T08:30:48Z</dcterms:created>
  <dcterms:modified xsi:type="dcterms:W3CDTF">2024-11-29T13:11:56Z</dcterms:modified>
</cp:coreProperties>
</file>