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2"/>
  </p:sldMasterIdLst>
  <p:handoutMasterIdLst>
    <p:handoutMasterId r:id="rId27"/>
  </p:handoutMasterIdLst>
  <p:sldIdLst>
    <p:sldId id="256" r:id="rId3"/>
    <p:sldId id="272" r:id="rId4"/>
    <p:sldId id="277" r:id="rId5"/>
    <p:sldId id="285" r:id="rId6"/>
    <p:sldId id="258" r:id="rId7"/>
    <p:sldId id="267" r:id="rId8"/>
    <p:sldId id="274" r:id="rId9"/>
    <p:sldId id="286" r:id="rId10"/>
    <p:sldId id="294" r:id="rId11"/>
    <p:sldId id="278" r:id="rId12"/>
    <p:sldId id="263" r:id="rId13"/>
    <p:sldId id="279" r:id="rId14"/>
    <p:sldId id="282" r:id="rId15"/>
    <p:sldId id="281" r:id="rId16"/>
    <p:sldId id="276" r:id="rId17"/>
    <p:sldId id="297" r:id="rId18"/>
    <p:sldId id="299" r:id="rId19"/>
    <p:sldId id="291" r:id="rId20"/>
    <p:sldId id="298" r:id="rId21"/>
    <p:sldId id="257" r:id="rId22"/>
    <p:sldId id="261" r:id="rId23"/>
    <p:sldId id="262" r:id="rId24"/>
    <p:sldId id="265" r:id="rId25"/>
    <p:sldId id="270" r:id="rId26"/>
  </p:sldIdLst>
  <p:sldSz cx="9144000" cy="5143500" type="screen16x9"/>
  <p:notesSz cx="6797675" cy="9926638"/>
  <p:defaultTextStyle>
    <a:defPPr>
      <a:defRPr lang="fr-FR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4D7"/>
    <a:srgbClr val="3198E5"/>
    <a:srgbClr val="123A61"/>
    <a:srgbClr val="F2F2F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67" autoAdjust="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850" y="-950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30A23-3E98-F64D-859B-DE462771A158}" type="datetimeFigureOut">
              <a:t>13/12/2024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DBF0C-04E2-7C4F-92D3-BB9F31F7BD3A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61870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 hasCustomPrompt="1"/>
          </p:nvPr>
        </p:nvSpPr>
        <p:spPr>
          <a:xfrm>
            <a:off x="590441" y="662334"/>
            <a:ext cx="7793216" cy="487434"/>
          </a:xfrm>
          <a:prstGeom prst="rect">
            <a:avLst/>
          </a:prstGeom>
        </p:spPr>
        <p:txBody>
          <a:bodyPr tIns="0" bIns="0" anchor="t" anchorCtr="0">
            <a:noAutofit/>
          </a:bodyPr>
          <a:lstStyle>
            <a:lvl1pPr marL="457200" indent="-457200" algn="l">
              <a:buFontTx/>
              <a:buBlip>
                <a:blip r:embed="rId3"/>
              </a:buBlip>
              <a:defRPr sz="3000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fr-FR" dirty="0"/>
              <a:t>TITRE DE VOTRE PRÉSENTATION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 hasCustomPrompt="1"/>
          </p:nvPr>
        </p:nvSpPr>
        <p:spPr>
          <a:xfrm>
            <a:off x="1181101" y="1149768"/>
            <a:ext cx="5181600" cy="338554"/>
          </a:xfrm>
          <a:prstGeom prst="rect">
            <a:avLst/>
          </a:prstGeom>
        </p:spPr>
        <p:txBody>
          <a:bodyPr wrap="square" lIns="0" tIns="0" bIns="0">
            <a:spAutoFit/>
          </a:bodyPr>
          <a:lstStyle>
            <a:lvl1pPr marL="0" indent="0" algn="l">
              <a:buNone/>
              <a:defRPr sz="220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dirty="0"/>
              <a:t>PLACEZ VOTRE SOUS TITRE ICI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>
          <a:xfrm>
            <a:off x="8171560" y="4767263"/>
            <a:ext cx="972440" cy="273844"/>
          </a:xfrm>
        </p:spPr>
        <p:txBody>
          <a:bodyPr/>
          <a:lstStyle>
            <a:lvl1pPr>
              <a:defRPr sz="80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90694110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Chapitre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 hasCustomPrompt="1"/>
          </p:nvPr>
        </p:nvSpPr>
        <p:spPr>
          <a:xfrm>
            <a:off x="3780753" y="1488323"/>
            <a:ext cx="4280049" cy="1291587"/>
          </a:xfrm>
          <a:prstGeom prst="rect">
            <a:avLst/>
          </a:prstGeom>
        </p:spPr>
        <p:txBody>
          <a:bodyPr tIns="0" bIns="0" anchor="t">
            <a:normAutofit/>
          </a:bodyPr>
          <a:lstStyle>
            <a:lvl1pPr algn="l">
              <a:lnSpc>
                <a:spcPts val="3780"/>
              </a:lnSpc>
              <a:defRPr sz="3400" b="0" cap="all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fr-FR" dirty="0"/>
              <a:t>PLACEZ LE TITRE </a:t>
            </a:r>
            <a:br>
              <a:rPr lang="fr-FR" dirty="0"/>
            </a:br>
            <a:r>
              <a:rPr lang="fr-FR" dirty="0"/>
              <a:t>DU CHAPITRE ICI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9" name="Sous-titre 2"/>
          <p:cNvSpPr>
            <a:spLocks noGrp="1"/>
          </p:cNvSpPr>
          <p:nvPr>
            <p:ph type="subTitle" idx="13" hasCustomPrompt="1"/>
          </p:nvPr>
        </p:nvSpPr>
        <p:spPr>
          <a:xfrm>
            <a:off x="3358120" y="1027282"/>
            <a:ext cx="3188535" cy="400110"/>
          </a:xfrm>
          <a:prstGeom prst="rect">
            <a:avLst/>
          </a:prstGeom>
        </p:spPr>
        <p:txBody>
          <a:bodyPr wrap="square" lIns="0" tIns="0" bIns="0">
            <a:spAutoFit/>
          </a:bodyPr>
          <a:lstStyle>
            <a:lvl1pPr marL="342900" indent="-342900" algn="l">
              <a:buSzPct val="120000"/>
              <a:buFontTx/>
              <a:buBlip>
                <a:blip r:embed="rId3"/>
              </a:buBlip>
              <a:defRPr sz="2600" baseline="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dirty="0"/>
              <a:t> Chapitre 1</a:t>
            </a:r>
          </a:p>
        </p:txBody>
      </p:sp>
    </p:spTree>
    <p:extLst>
      <p:ext uri="{BB962C8B-B14F-4D97-AF65-F5344CB8AC3E}">
        <p14:creationId xmlns:p14="http://schemas.microsoft.com/office/powerpoint/2010/main" val="918733075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ection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13" name="Espace réservé du texte 12"/>
          <p:cNvSpPr>
            <a:spLocks noGrp="1"/>
          </p:cNvSpPr>
          <p:nvPr>
            <p:ph type="body" sz="quarter" idx="14" hasCustomPrompt="1"/>
          </p:nvPr>
        </p:nvSpPr>
        <p:spPr>
          <a:xfrm>
            <a:off x="2657341" y="2281999"/>
            <a:ext cx="3309937" cy="453402"/>
          </a:xfrm>
          <a:prstGeom prst="rect">
            <a:avLst/>
          </a:prstGeom>
        </p:spPr>
        <p:txBody>
          <a:bodyPr vert="horz" lIns="0" bIns="0"/>
          <a:lstStyle>
            <a:lvl1pPr marL="342900" indent="-342900">
              <a:buSzPct val="120000"/>
              <a:buFontTx/>
              <a:buBlip>
                <a:blip r:embed="rId3"/>
              </a:buBlip>
              <a:defRPr sz="260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pPr lvl="0"/>
            <a:r>
              <a:rPr lang="fr-FR" dirty="0"/>
              <a:t> Chapitre 1</a:t>
            </a:r>
          </a:p>
        </p:txBody>
      </p:sp>
      <p:sp>
        <p:nvSpPr>
          <p:cNvPr id="15" name="Espace réservé du texte 14"/>
          <p:cNvSpPr>
            <a:spLocks noGrp="1"/>
          </p:cNvSpPr>
          <p:nvPr>
            <p:ph type="body" sz="quarter" idx="15" hasCustomPrompt="1"/>
          </p:nvPr>
        </p:nvSpPr>
        <p:spPr>
          <a:xfrm>
            <a:off x="3168606" y="2770738"/>
            <a:ext cx="4201449" cy="1269460"/>
          </a:xfrm>
          <a:prstGeom prst="rect">
            <a:avLst/>
          </a:prstGeom>
        </p:spPr>
        <p:txBody>
          <a:bodyPr vert="horz" lIns="0" tIns="0" bIns="0"/>
          <a:lstStyle>
            <a:lvl1pPr marL="0" indent="0">
              <a:lnSpc>
                <a:spcPts val="3840"/>
              </a:lnSpc>
              <a:buFontTx/>
              <a:buNone/>
              <a:defRPr sz="3400" baseline="0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/>
            <a:r>
              <a:rPr lang="fr-FR" dirty="0"/>
              <a:t>PLACEZ LE TITRE DU CHAPITRE ICI</a:t>
            </a:r>
          </a:p>
        </p:txBody>
      </p:sp>
    </p:spTree>
    <p:extLst>
      <p:ext uri="{BB962C8B-B14F-4D97-AF65-F5344CB8AC3E}">
        <p14:creationId xmlns:p14="http://schemas.microsoft.com/office/powerpoint/2010/main" val="2712229381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 hasCustomPrompt="1"/>
          </p:nvPr>
        </p:nvSpPr>
        <p:spPr>
          <a:xfrm>
            <a:off x="309039" y="114258"/>
            <a:ext cx="1467142" cy="244053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algn="l">
              <a:defRPr sz="160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r>
              <a:rPr lang="fr-FR" dirty="0"/>
              <a:t>Chapitre 1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>
          <a:xfrm>
            <a:off x="562517" y="1119615"/>
            <a:ext cx="7887629" cy="3394472"/>
          </a:xfrm>
          <a:prstGeom prst="rect">
            <a:avLst/>
          </a:prstGeom>
        </p:spPr>
        <p:txBody>
          <a:bodyPr/>
          <a:lstStyle>
            <a:lvl1pPr marL="342900" indent="-342900">
              <a:buSzPct val="120000"/>
              <a:buFontTx/>
              <a:buBlip>
                <a:blip r:embed="rId3"/>
              </a:buBlip>
              <a:defRPr sz="2600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>
              <a:defRPr sz="2000">
                <a:solidFill>
                  <a:srgbClr val="0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>
              <a:defRPr sz="1800">
                <a:solidFill>
                  <a:srgbClr val="0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3pPr>
            <a:lvl4pPr>
              <a:defRPr sz="160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4pPr>
            <a:lvl5pPr>
              <a:defRPr sz="1600">
                <a:solidFill>
                  <a:schemeClr val="tx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5pPr>
          </a:lstStyle>
          <a:p>
            <a:pPr lvl="0"/>
            <a:r>
              <a:rPr lang="fr-FR" dirty="0"/>
              <a:t> Contenu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11" name="Espace réservé du texte 10"/>
          <p:cNvSpPr>
            <a:spLocks noGrp="1"/>
          </p:cNvSpPr>
          <p:nvPr>
            <p:ph type="body" sz="quarter" idx="13" hasCustomPrompt="1"/>
          </p:nvPr>
        </p:nvSpPr>
        <p:spPr>
          <a:xfrm>
            <a:off x="317421" y="358311"/>
            <a:ext cx="3557405" cy="272821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Tx/>
              <a:buNone/>
              <a:defRPr sz="15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/>
            <a:r>
              <a:rPr lang="fr-FR" dirty="0"/>
              <a:t>RAPPEL DU TITRE DU CHAPITRE</a:t>
            </a:r>
          </a:p>
        </p:txBody>
      </p:sp>
    </p:spTree>
    <p:extLst>
      <p:ext uri="{BB962C8B-B14F-4D97-AF65-F5344CB8AC3E}">
        <p14:creationId xmlns:p14="http://schemas.microsoft.com/office/powerpoint/2010/main" val="329466876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ux contenus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space réservé du texte 10"/>
          <p:cNvSpPr>
            <a:spLocks noGrp="1"/>
          </p:cNvSpPr>
          <p:nvPr>
            <p:ph type="body" sz="quarter" idx="13" hasCustomPrompt="1"/>
          </p:nvPr>
        </p:nvSpPr>
        <p:spPr>
          <a:xfrm>
            <a:off x="317421" y="358311"/>
            <a:ext cx="3557405" cy="272821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Tx/>
              <a:buNone/>
              <a:defRPr sz="15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/>
            <a:r>
              <a:rPr lang="fr-FR"/>
              <a:t>RAPPEL DU TITRE DU CHAPITRE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1087320" y="1694935"/>
            <a:ext cx="3251110" cy="2545556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Tx/>
              <a:buNone/>
              <a:defRPr sz="14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5136530" y="1694935"/>
            <a:ext cx="3296822" cy="25455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342900" indent="-342900">
              <a:buFontTx/>
              <a:buNone/>
              <a:defRPr lang="fr-FR" sz="14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>
              <a:defRPr lang="fr-FR" sz="2400"/>
            </a:lvl2pPr>
            <a:lvl3pPr>
              <a:defRPr lang="fr-FR" sz="2000"/>
            </a:lvl3pPr>
            <a:lvl4pPr>
              <a:defRPr lang="fr-FR" sz="1800"/>
            </a:lvl4pPr>
            <a:lvl5pPr>
              <a:defRPr lang="fr-FR" sz="1800"/>
            </a:lvl5pPr>
          </a:lstStyle>
          <a:p>
            <a:pPr marL="0" lvl="0" indent="0">
              <a:buFontTx/>
              <a:buNone/>
            </a:pPr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12" name="Titre 11"/>
          <p:cNvSpPr>
            <a:spLocks noGrp="1"/>
          </p:cNvSpPr>
          <p:nvPr>
            <p:ph type="title" hasCustomPrompt="1"/>
          </p:nvPr>
        </p:nvSpPr>
        <p:spPr>
          <a:xfrm>
            <a:off x="314226" y="116388"/>
            <a:ext cx="2491325" cy="229512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lnSpc>
                <a:spcPts val="1920"/>
              </a:lnSpc>
              <a:defRPr lang="fr-FR" sz="160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pPr marL="0" lvl="0" algn="l"/>
            <a:r>
              <a:rPr lang="fr-FR" dirty="0"/>
              <a:t>Chapitre 1</a:t>
            </a:r>
          </a:p>
        </p:txBody>
      </p:sp>
      <p:sp>
        <p:nvSpPr>
          <p:cNvPr id="15" name="Espace réservé du texte 14"/>
          <p:cNvSpPr>
            <a:spLocks noGrp="1"/>
          </p:cNvSpPr>
          <p:nvPr>
            <p:ph type="body" sz="quarter" idx="15" hasCustomPrompt="1"/>
          </p:nvPr>
        </p:nvSpPr>
        <p:spPr>
          <a:xfrm>
            <a:off x="4569646" y="1105372"/>
            <a:ext cx="3124904" cy="589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SzPct val="120000"/>
              <a:buFontTx/>
              <a:buBlip>
                <a:blip r:embed="rId3"/>
              </a:buBlip>
              <a:defRPr lang="fr-FR" sz="2600" baseline="0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>
              <a:defRPr lang="fr-FR" sz="2000">
                <a:solidFill>
                  <a:srgbClr val="000000"/>
                </a:solidFill>
                <a:latin typeface="SegoeBook"/>
                <a:cs typeface="SegoeBook"/>
              </a:defRPr>
            </a:lvl2pPr>
            <a:lvl3pPr>
              <a:defRPr lang="fr-FR" sz="1800">
                <a:solidFill>
                  <a:srgbClr val="000000"/>
                </a:solidFill>
                <a:latin typeface="SegoeBook"/>
                <a:cs typeface="SegoeBook"/>
              </a:defRPr>
            </a:lvl3pPr>
            <a:lvl4pPr>
              <a:defRPr lang="fr-FR" sz="1600">
                <a:latin typeface="SegoeBook"/>
                <a:cs typeface="SegoeBook"/>
              </a:defRPr>
            </a:lvl4pPr>
            <a:lvl5pPr>
              <a:defRPr lang="fr-FR" sz="1600">
                <a:latin typeface="SegoeBook"/>
                <a:cs typeface="SegoeBook"/>
              </a:defRPr>
            </a:lvl5pPr>
          </a:lstStyle>
          <a:p>
            <a:pPr lvl="0">
              <a:buSzPct val="120000"/>
              <a:buFontTx/>
              <a:buBlip>
                <a:blip r:embed="rId3"/>
              </a:buBlip>
            </a:pPr>
            <a:r>
              <a:rPr lang="fr-FR" dirty="0"/>
              <a:t> Contenu</a:t>
            </a:r>
          </a:p>
        </p:txBody>
      </p:sp>
      <p:sp>
        <p:nvSpPr>
          <p:cNvPr id="16" name="Espace réservé du texte 14"/>
          <p:cNvSpPr>
            <a:spLocks noGrp="1"/>
          </p:cNvSpPr>
          <p:nvPr>
            <p:ph type="body" sz="quarter" idx="16" hasCustomPrompt="1"/>
          </p:nvPr>
        </p:nvSpPr>
        <p:spPr>
          <a:xfrm>
            <a:off x="611560" y="1105372"/>
            <a:ext cx="3124904" cy="589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SzPct val="121000"/>
              <a:buFontTx/>
              <a:buBlip>
                <a:blip r:embed="rId3"/>
              </a:buBlip>
              <a:defRPr lang="fr-FR" sz="2600" baseline="0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>
              <a:buSzPct val="120000"/>
              <a:buFontTx/>
              <a:buBlip>
                <a:blip r:embed="rId3"/>
              </a:buBlip>
            </a:pPr>
            <a:r>
              <a:rPr lang="fr-FR"/>
              <a:t>Contenu</a:t>
            </a:r>
          </a:p>
        </p:txBody>
      </p:sp>
    </p:spTree>
    <p:extLst>
      <p:ext uri="{BB962C8B-B14F-4D97-AF65-F5344CB8AC3E}">
        <p14:creationId xmlns:p14="http://schemas.microsoft.com/office/powerpoint/2010/main" val="1087509799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ison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 hasCustomPrompt="1"/>
          </p:nvPr>
        </p:nvSpPr>
        <p:spPr>
          <a:xfrm>
            <a:off x="317421" y="109206"/>
            <a:ext cx="1479899" cy="225959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algn="l">
              <a:defRPr sz="160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r>
              <a:rPr lang="fr-FR" dirty="0"/>
              <a:t>Chapitre 1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 hasCustomPrompt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457200" indent="-457200">
              <a:buSzPct val="120000"/>
              <a:buFontTx/>
              <a:buBlip>
                <a:blip r:embed="rId3"/>
              </a:buBlip>
              <a:defRPr sz="2600" b="1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dirty="0"/>
              <a:t>Contenu</a:t>
            </a:r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 hasCustomPrompt="1"/>
          </p:nvPr>
        </p:nvSpPr>
        <p:spPr>
          <a:xfrm>
            <a:off x="4645026" y="1151335"/>
            <a:ext cx="3813123" cy="479822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457200" indent="-457200">
              <a:buSzPct val="120000"/>
              <a:buFontTx/>
              <a:buBlip>
                <a:blip r:embed="rId3"/>
              </a:buBlip>
              <a:defRPr sz="2600" b="1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Contenu</a:t>
            </a:r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11" name="Espace réservé du texte 10"/>
          <p:cNvSpPr>
            <a:spLocks noGrp="1"/>
          </p:cNvSpPr>
          <p:nvPr>
            <p:ph type="body" sz="quarter" idx="14" hasCustomPrompt="1"/>
          </p:nvPr>
        </p:nvSpPr>
        <p:spPr>
          <a:xfrm>
            <a:off x="317421" y="358311"/>
            <a:ext cx="3557405" cy="272821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Tx/>
              <a:buNone/>
              <a:defRPr sz="15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/>
            <a:r>
              <a:rPr lang="fr-FR"/>
              <a:t>RAPPEL DU TITRE DU CHAPITRE</a:t>
            </a:r>
          </a:p>
        </p:txBody>
      </p:sp>
      <p:sp>
        <p:nvSpPr>
          <p:cNvPr id="13" name="Espace réservé du graphique 12"/>
          <p:cNvSpPr>
            <a:spLocks noGrp="1"/>
          </p:cNvSpPr>
          <p:nvPr>
            <p:ph type="chart" sz="quarter" idx="15"/>
          </p:nvPr>
        </p:nvSpPr>
        <p:spPr>
          <a:xfrm>
            <a:off x="528638" y="1928813"/>
            <a:ext cx="3656012" cy="2532062"/>
          </a:xfrm>
          <a:prstGeom prst="rect">
            <a:avLst/>
          </a:prstGeom>
          <a:ln w="57150" cap="sq" cmpd="sng">
            <a:solidFill>
              <a:srgbClr val="3198E5"/>
            </a:solidFill>
            <a:miter lim="800000"/>
          </a:ln>
        </p:spPr>
        <p:txBody>
          <a:bodyPr lIns="0" tIns="0" bIns="0" anchor="ctr" anchorCtr="0">
            <a:normAutofit/>
          </a:bodyPr>
          <a:lstStyle>
            <a:lvl1pPr marL="0" indent="0" algn="ctr">
              <a:buFontTx/>
              <a:buNone/>
              <a:defRPr sz="180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r>
              <a:rPr lang="fr-FR"/>
              <a:t>Cliquez sur l'icône pour ajouter un graphique</a:t>
            </a:r>
          </a:p>
        </p:txBody>
      </p:sp>
      <p:sp>
        <p:nvSpPr>
          <p:cNvPr id="15" name="Espace réservé du graphique 14"/>
          <p:cNvSpPr>
            <a:spLocks noGrp="1"/>
          </p:cNvSpPr>
          <p:nvPr>
            <p:ph type="chart" sz="quarter" idx="16"/>
          </p:nvPr>
        </p:nvSpPr>
        <p:spPr>
          <a:xfrm>
            <a:off x="4705350" y="1928813"/>
            <a:ext cx="3752799" cy="2532062"/>
          </a:xfrm>
          <a:prstGeom prst="rect">
            <a:avLst/>
          </a:prstGeom>
          <a:ln w="57150" cap="sq" cmpd="sng">
            <a:solidFill>
              <a:srgbClr val="3198E5"/>
            </a:solidFill>
            <a:miter lim="800000"/>
          </a:ln>
        </p:spPr>
        <p:txBody>
          <a:bodyPr lIns="0" tIns="0" bIns="0" anchor="ctr" anchorCtr="0">
            <a:normAutofit/>
          </a:bodyPr>
          <a:lstStyle>
            <a:lvl1pPr marL="0" indent="0" algn="ctr">
              <a:buFontTx/>
              <a:buNone/>
              <a:defRPr sz="180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r>
              <a:rPr lang="fr-FR"/>
              <a:t>Cliquez sur l'icône pour ajouter un graphique</a:t>
            </a:r>
          </a:p>
        </p:txBody>
      </p:sp>
    </p:spTree>
    <p:extLst>
      <p:ext uri="{BB962C8B-B14F-4D97-AF65-F5344CB8AC3E}">
        <p14:creationId xmlns:p14="http://schemas.microsoft.com/office/powerpoint/2010/main" val="3743057335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seul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7" name="Espace réservé du texte 10"/>
          <p:cNvSpPr>
            <a:spLocks noGrp="1"/>
          </p:cNvSpPr>
          <p:nvPr>
            <p:ph type="body" sz="quarter" idx="13" hasCustomPrompt="1"/>
          </p:nvPr>
        </p:nvSpPr>
        <p:spPr>
          <a:xfrm>
            <a:off x="317421" y="358311"/>
            <a:ext cx="3557405" cy="272821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Tx/>
              <a:buNone/>
              <a:defRPr sz="15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/>
            <a:r>
              <a:rPr lang="fr-FR"/>
              <a:t>RAPPEL DU TITRE DU CHAPITRE</a:t>
            </a:r>
          </a:p>
        </p:txBody>
      </p:sp>
      <p:sp>
        <p:nvSpPr>
          <p:cNvPr id="10" name="Espace réservé du texte 9"/>
          <p:cNvSpPr>
            <a:spLocks noGrp="1"/>
          </p:cNvSpPr>
          <p:nvPr>
            <p:ph type="body" sz="quarter" idx="14" hasCustomPrompt="1"/>
          </p:nvPr>
        </p:nvSpPr>
        <p:spPr>
          <a:xfrm>
            <a:off x="314912" y="115910"/>
            <a:ext cx="2023708" cy="21962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>
              <a:buFontTx/>
              <a:buNone/>
              <a:defRPr lang="fr-FR" sz="1600">
                <a:solidFill>
                  <a:schemeClr val="bg1"/>
                </a:solidFill>
                <a:latin typeface="Segoe UI Semilight" panose="020B0402040204020203" pitchFamily="34" charset="0"/>
                <a:ea typeface="+mj-ea"/>
                <a:cs typeface="Segoe UI Semilight" panose="020B0402040204020203" pitchFamily="34" charset="0"/>
              </a:defRPr>
            </a:lvl1pPr>
            <a:lvl2pPr>
              <a:defRPr lang="fr-FR"/>
            </a:lvl2pPr>
            <a:lvl3pPr>
              <a:defRPr lang="fr-FR"/>
            </a:lvl3pPr>
            <a:lvl4pPr>
              <a:defRPr lang="fr-FR"/>
            </a:lvl4pPr>
            <a:lvl5pPr>
              <a:defRPr lang="fr-FR"/>
            </a:lvl5pPr>
          </a:lstStyle>
          <a:p>
            <a:pPr marL="0" lvl="0">
              <a:lnSpc>
                <a:spcPts val="1920"/>
              </a:lnSpc>
              <a:spcBef>
                <a:spcPct val="0"/>
              </a:spcBef>
              <a:buNone/>
            </a:pPr>
            <a:r>
              <a:rPr lang="fr-FR" dirty="0"/>
              <a:t>Chapitre 1</a:t>
            </a:r>
          </a:p>
        </p:txBody>
      </p:sp>
    </p:spTree>
    <p:extLst>
      <p:ext uri="{BB962C8B-B14F-4D97-AF65-F5344CB8AC3E}">
        <p14:creationId xmlns:p14="http://schemas.microsoft.com/office/powerpoint/2010/main" val="3882522015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6" name="Espace réservé du pied de page 3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</p:spPr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86252794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au avec légende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039091" y="1685636"/>
            <a:ext cx="2247515" cy="280169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-342900">
              <a:spcBef>
                <a:spcPts val="300"/>
              </a:spcBef>
              <a:buFontTx/>
              <a:buNone/>
              <a:defRPr lang="fr-FR" sz="14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pPr marL="0" lvl="0" indent="0">
              <a:buFontTx/>
              <a:buNone/>
            </a:pPr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13" name="Espace réservé du texte 10"/>
          <p:cNvSpPr>
            <a:spLocks noGrp="1"/>
          </p:cNvSpPr>
          <p:nvPr>
            <p:ph type="body" sz="quarter" idx="14" hasCustomPrompt="1"/>
          </p:nvPr>
        </p:nvSpPr>
        <p:spPr>
          <a:xfrm>
            <a:off x="317421" y="358311"/>
            <a:ext cx="3557405" cy="272821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Tx/>
              <a:buNone/>
              <a:defRPr sz="15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/>
            <a:r>
              <a:rPr lang="fr-FR"/>
              <a:t>RAPPEL DU TITRE DU CHAPITRE</a:t>
            </a:r>
          </a:p>
        </p:txBody>
      </p:sp>
      <p:sp>
        <p:nvSpPr>
          <p:cNvPr id="14" name="Espace réservé du texte 9"/>
          <p:cNvSpPr>
            <a:spLocks noGrp="1"/>
          </p:cNvSpPr>
          <p:nvPr>
            <p:ph type="body" sz="quarter" idx="15" hasCustomPrompt="1"/>
          </p:nvPr>
        </p:nvSpPr>
        <p:spPr>
          <a:xfrm>
            <a:off x="323793" y="124792"/>
            <a:ext cx="2023708" cy="21962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>
              <a:buFontTx/>
              <a:buNone/>
              <a:defRPr lang="fr-FR" sz="1600">
                <a:solidFill>
                  <a:schemeClr val="bg1"/>
                </a:solidFill>
                <a:latin typeface="Segoe UI Semilight" panose="020B0402040204020203" pitchFamily="34" charset="0"/>
                <a:ea typeface="+mj-ea"/>
                <a:cs typeface="Segoe UI Semilight" panose="020B0402040204020203" pitchFamily="34" charset="0"/>
              </a:defRPr>
            </a:lvl1pPr>
            <a:lvl2pPr>
              <a:defRPr lang="fr-FR"/>
            </a:lvl2pPr>
            <a:lvl3pPr>
              <a:defRPr lang="fr-FR"/>
            </a:lvl3pPr>
            <a:lvl4pPr>
              <a:defRPr lang="fr-FR"/>
            </a:lvl4pPr>
            <a:lvl5pPr>
              <a:defRPr lang="fr-FR"/>
            </a:lvl5pPr>
          </a:lstStyle>
          <a:p>
            <a:pPr marL="0" lvl="0">
              <a:lnSpc>
                <a:spcPts val="1920"/>
              </a:lnSpc>
              <a:spcBef>
                <a:spcPct val="0"/>
              </a:spcBef>
              <a:buNone/>
            </a:pPr>
            <a:r>
              <a:rPr lang="fr-FR" dirty="0"/>
              <a:t>Chapitre 1</a:t>
            </a:r>
          </a:p>
        </p:txBody>
      </p:sp>
      <p:sp>
        <p:nvSpPr>
          <p:cNvPr id="18" name="Espace réservé du texte 17"/>
          <p:cNvSpPr>
            <a:spLocks noGrp="1"/>
          </p:cNvSpPr>
          <p:nvPr>
            <p:ph type="body" sz="quarter" idx="17" hasCustomPrompt="1"/>
          </p:nvPr>
        </p:nvSpPr>
        <p:spPr>
          <a:xfrm>
            <a:off x="568807" y="1176866"/>
            <a:ext cx="2694708" cy="501073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342900" indent="-342900">
              <a:buSzPct val="120000"/>
              <a:buFontTx/>
              <a:buBlip>
                <a:blip r:embed="rId3"/>
              </a:buBlip>
              <a:defRPr sz="2600" baseline="0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/>
            <a:r>
              <a:rPr lang="fr-FR"/>
              <a:t> Contenu</a:t>
            </a:r>
          </a:p>
        </p:txBody>
      </p:sp>
      <p:sp>
        <p:nvSpPr>
          <p:cNvPr id="22" name="Espace réservé du tableau 21"/>
          <p:cNvSpPr>
            <a:spLocks noGrp="1"/>
          </p:cNvSpPr>
          <p:nvPr>
            <p:ph type="tbl" sz="quarter" idx="19"/>
          </p:nvPr>
        </p:nvSpPr>
        <p:spPr>
          <a:xfrm>
            <a:off x="4210243" y="1190962"/>
            <a:ext cx="4476558" cy="3296371"/>
          </a:xfrm>
          <a:prstGeom prst="rect">
            <a:avLst/>
          </a:prstGeom>
          <a:ln w="57150" cap="sq" cmpd="sng">
            <a:solidFill>
              <a:srgbClr val="3198E5"/>
            </a:solidFill>
            <a:miter lim="800000"/>
          </a:ln>
        </p:spPr>
        <p:txBody>
          <a:bodyPr anchor="ctr" anchorCtr="0">
            <a:normAutofit/>
          </a:bodyPr>
          <a:lstStyle>
            <a:lvl1pPr marL="0" indent="0" algn="ctr">
              <a:buFontTx/>
              <a:buNone/>
              <a:defRPr sz="180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r>
              <a:rPr lang="fr-FR"/>
              <a:t>Cliquez sur l'icône pour ajouter un tableau</a:t>
            </a:r>
          </a:p>
        </p:txBody>
      </p:sp>
    </p:spTree>
    <p:extLst>
      <p:ext uri="{BB962C8B-B14F-4D97-AF65-F5344CB8AC3E}">
        <p14:creationId xmlns:p14="http://schemas.microsoft.com/office/powerpoint/2010/main" val="124817410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vec légende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 hasCustomPrompt="1"/>
          </p:nvPr>
        </p:nvSpPr>
        <p:spPr>
          <a:xfrm>
            <a:off x="1792288" y="3812977"/>
            <a:ext cx="5486400" cy="425054"/>
          </a:xfrm>
          <a:prstGeom prst="rect">
            <a:avLst/>
          </a:prstGeom>
        </p:spPr>
        <p:txBody>
          <a:bodyPr anchor="b">
            <a:noAutofit/>
          </a:bodyPr>
          <a:lstStyle>
            <a:lvl1pPr marL="457200" indent="-457200" algn="l">
              <a:buSzPct val="120000"/>
              <a:buFontTx/>
              <a:buBlip>
                <a:blip r:embed="rId3"/>
              </a:buBlip>
              <a:defRPr sz="2600" b="1">
                <a:solidFill>
                  <a:srgbClr val="123A6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fr-FR" dirty="0"/>
              <a:t>Contenu</a:t>
            </a:r>
          </a:p>
        </p:txBody>
      </p:sp>
      <p:sp>
        <p:nvSpPr>
          <p:cNvPr id="3" name="Espace réservé pour une image  2"/>
          <p:cNvSpPr>
            <a:spLocks noGrp="1"/>
          </p:cNvSpPr>
          <p:nvPr>
            <p:ph type="pic" idx="1"/>
          </p:nvPr>
        </p:nvSpPr>
        <p:spPr>
          <a:xfrm>
            <a:off x="1792288" y="962121"/>
            <a:ext cx="5486400" cy="2747818"/>
          </a:xfrm>
          <a:prstGeom prst="rect">
            <a:avLst/>
          </a:prstGeom>
          <a:ln w="57150" cap="sq" cmpd="sng">
            <a:solidFill>
              <a:srgbClr val="3198E5"/>
            </a:solidFill>
            <a:miter lim="800000"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80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2286000" y="4238030"/>
            <a:ext cx="4992688" cy="43873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0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  <p:sp>
        <p:nvSpPr>
          <p:cNvPr id="9" name="Espace réservé du texte 10"/>
          <p:cNvSpPr>
            <a:spLocks noGrp="1"/>
          </p:cNvSpPr>
          <p:nvPr>
            <p:ph type="body" sz="quarter" idx="14" hasCustomPrompt="1"/>
          </p:nvPr>
        </p:nvSpPr>
        <p:spPr>
          <a:xfrm>
            <a:off x="317421" y="358311"/>
            <a:ext cx="3557405" cy="272821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Tx/>
              <a:buNone/>
              <a:defRPr sz="150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/>
            <a:r>
              <a:rPr lang="fr-FR"/>
              <a:t>RAPPEL DU TITRE DU CHAPITRE</a:t>
            </a:r>
          </a:p>
        </p:txBody>
      </p:sp>
      <p:sp>
        <p:nvSpPr>
          <p:cNvPr id="10" name="Espace réservé du texte 10"/>
          <p:cNvSpPr>
            <a:spLocks noGrp="1"/>
          </p:cNvSpPr>
          <p:nvPr>
            <p:ph type="body" sz="quarter" idx="15" hasCustomPrompt="1"/>
          </p:nvPr>
        </p:nvSpPr>
        <p:spPr>
          <a:xfrm>
            <a:off x="317421" y="116918"/>
            <a:ext cx="2273379" cy="241394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buFontTx/>
              <a:buNone/>
              <a:defRPr sz="160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pPr lvl="0"/>
            <a:r>
              <a:rPr lang="fr-FR"/>
              <a:t>Chapitre 1</a:t>
            </a:r>
          </a:p>
        </p:txBody>
      </p:sp>
    </p:spTree>
    <p:extLst>
      <p:ext uri="{BB962C8B-B14F-4D97-AF65-F5344CB8AC3E}">
        <p14:creationId xmlns:p14="http://schemas.microsoft.com/office/powerpoint/2010/main" val="3034935419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5BBF241E-D95D-F947-BD40-BA0B1092A59D}" type="datetimeFigureOut">
              <a:rPr lang="fr-FR" smtClean="0"/>
              <a:pPr/>
              <a:t>13/12/2024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fld id="{604F9983-238B-5A48-87F7-46742A2BA19E}" type="slidenum">
              <a:rPr lang="fr-FR" smtClean="0"/>
              <a:pPr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4447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50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</p:sldLayoutIdLst>
  <p:transition spd="slow">
    <p:wipe/>
  </p:transition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hyperlink" Target="Fiche_CQP-RAV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263525" y="1719247"/>
            <a:ext cx="4070350" cy="492443"/>
          </a:xfrm>
        </p:spPr>
        <p:txBody>
          <a:bodyPr/>
          <a:lstStyle/>
          <a:p>
            <a:r>
              <a:rPr lang="fr-FR" sz="3200" dirty="0"/>
              <a:t>La poursuite d’études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E04DAB15-B27B-446F-8CE7-813E063DD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800" y="222010"/>
            <a:ext cx="2926791" cy="14176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ADD35AF0-EB45-4121-B51B-9E17196222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8826" y="4195096"/>
            <a:ext cx="793750" cy="793750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6EE1C8E5-4D2B-45C8-8D7D-F6E8A31616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1423" y="4155568"/>
            <a:ext cx="793750" cy="793750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3A806BF5-82ED-4E9A-9829-288F4845104C}"/>
              </a:ext>
            </a:extLst>
          </p:cNvPr>
          <p:cNvSpPr txBox="1"/>
          <p:nvPr/>
        </p:nvSpPr>
        <p:spPr>
          <a:xfrm>
            <a:off x="876299" y="2291263"/>
            <a:ext cx="4917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sym typeface="Wingdings" panose="05000000000000000000" pitchFamily="2" charset="2"/>
              </a:rPr>
              <a:t> </a:t>
            </a:r>
            <a:r>
              <a:rPr lang="fr-FR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sym typeface="Wingdings" panose="05000000000000000000" pitchFamily="2" charset="2"/>
              </a:rPr>
              <a:t>Que faire après une </a:t>
            </a:r>
            <a:r>
              <a:rPr lang="fr-FR" b="1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sym typeface="Wingdings" panose="05000000000000000000" pitchFamily="2" charset="2"/>
              </a:rPr>
              <a:t>Terminale CAP / BAC ? </a:t>
            </a:r>
            <a:endParaRPr lang="fr-FR" b="1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CF7873A4-32FC-D3F2-E028-B33CB32EB5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8818" y="4216400"/>
            <a:ext cx="1306363" cy="682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66404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8A74A4EF-DF65-45E2-BDB0-00D971F03B6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14912" y="115910"/>
            <a:ext cx="7159038" cy="519090"/>
          </a:xfrm>
        </p:spPr>
        <p:txBody>
          <a:bodyPr/>
          <a:lstStyle/>
          <a:p>
            <a:r>
              <a:rPr lang="fr-FR" sz="2800" b="1" dirty="0"/>
              <a:t>Les étapes de la poursuite d’étude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789F052C-7477-471C-9C6F-467A430FD1CE}"/>
              </a:ext>
            </a:extLst>
          </p:cNvPr>
          <p:cNvSpPr txBox="1"/>
          <p:nvPr/>
        </p:nvSpPr>
        <p:spPr>
          <a:xfrm>
            <a:off x="-24812" y="1303364"/>
            <a:ext cx="69117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fr-FR" sz="1600" b="1" u="sng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Etape 2</a:t>
            </a:r>
            <a:r>
              <a:rPr lang="fr-FR" sz="16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: Avis de l’équipe pédagogique lors du conseil de classe (Janvier)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8C27A0CD-F25A-4B4E-8516-F48AF1A299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2027" y="1337578"/>
            <a:ext cx="2339976" cy="131554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91C0FAE2-808A-42A7-BF40-2FB04D48E7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956" y="3248832"/>
            <a:ext cx="2421938" cy="161967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02C57E2E-FB81-40FB-8241-63C756172941}"/>
              </a:ext>
            </a:extLst>
          </p:cNvPr>
          <p:cNvSpPr txBox="1"/>
          <p:nvPr/>
        </p:nvSpPr>
        <p:spPr>
          <a:xfrm>
            <a:off x="0" y="1866783"/>
            <a:ext cx="6362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fr-FR" sz="1600" b="1" u="sng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Etape 3</a:t>
            </a:r>
            <a:r>
              <a:rPr lang="fr-FR" sz="16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: Entretien individuel pour annoncer la décision de l’équipe (Janvier - Février) 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372659AD-3498-4EEF-A40F-6945C595E1BE}"/>
              </a:ext>
            </a:extLst>
          </p:cNvPr>
          <p:cNvSpPr txBox="1"/>
          <p:nvPr/>
        </p:nvSpPr>
        <p:spPr>
          <a:xfrm>
            <a:off x="-24812" y="2542270"/>
            <a:ext cx="61531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fr-FR" sz="1600" b="1" u="sng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Etape 4</a:t>
            </a:r>
            <a:r>
              <a:rPr lang="fr-FR" sz="16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: Recherche active d’employeur ou poursuite avec l’actuel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AE09AEE1-FC2D-4825-A4D4-F5B5C9DC4ABA}"/>
              </a:ext>
            </a:extLst>
          </p:cNvPr>
          <p:cNvSpPr txBox="1"/>
          <p:nvPr/>
        </p:nvSpPr>
        <p:spPr>
          <a:xfrm>
            <a:off x="3690181" y="3367711"/>
            <a:ext cx="41719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b="1" i="1" dirty="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Préparation CV, lettre de motivation…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b="1" i="1" dirty="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Préparation aux entretiens de recrutement…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b="1" i="1" dirty="0">
                <a:solidFill>
                  <a:srgbClr val="3198E5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Signature de promesse d’embauche</a:t>
            </a:r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940CE522-71E0-434E-BAB7-AE5EDFBD88A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3B52D60F-D1D4-4283-9D82-2183049C6B72}"/>
              </a:ext>
            </a:extLst>
          </p:cNvPr>
          <p:cNvSpPr txBox="1"/>
          <p:nvPr/>
        </p:nvSpPr>
        <p:spPr>
          <a:xfrm>
            <a:off x="-24812" y="816477"/>
            <a:ext cx="5365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fr-FR" sz="1600" b="1" u="sng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Etape 1</a:t>
            </a:r>
            <a:r>
              <a:rPr lang="fr-FR" sz="16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: Information collective</a:t>
            </a:r>
          </a:p>
        </p:txBody>
      </p:sp>
    </p:spTree>
    <p:extLst>
      <p:ext uri="{BB962C8B-B14F-4D97-AF65-F5344CB8AC3E}">
        <p14:creationId xmlns:p14="http://schemas.microsoft.com/office/powerpoint/2010/main" val="180570166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983265" cy="497782"/>
          </a:xfrm>
        </p:spPr>
        <p:txBody>
          <a:bodyPr>
            <a:normAutofit/>
          </a:bodyPr>
          <a:lstStyle/>
          <a:p>
            <a:r>
              <a:rPr lang="fr-FR" sz="28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Carte des formations AFORPA</a:t>
            </a:r>
            <a:endParaRPr lang="fr-FR" sz="2000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95D1911E-AED1-4B59-9F9B-7F863486190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F15E2EA9-D710-01EF-FDA3-5D34EB50E9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0312" y="878088"/>
            <a:ext cx="4841135" cy="4087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554974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/>
          <p:cNvSpPr>
            <a:spLocks noGrp="1"/>
          </p:cNvSpPr>
          <p:nvPr>
            <p:ph type="subTitle" idx="13"/>
          </p:nvPr>
        </p:nvSpPr>
        <p:spPr>
          <a:xfrm>
            <a:off x="1230870" y="297032"/>
            <a:ext cx="7449580" cy="518007"/>
          </a:xfrm>
        </p:spPr>
        <p:txBody>
          <a:bodyPr/>
          <a:lstStyle/>
          <a:p>
            <a:r>
              <a:rPr lang="fr-FR" dirty="0"/>
              <a:t> </a:t>
            </a:r>
            <a:r>
              <a:rPr lang="fr-FR" b="1" dirty="0"/>
              <a:t>Les différents choix d’orientation après un CAP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1EB0BF78-4245-4538-8FEB-8C7DD00B48A7}"/>
              </a:ext>
            </a:extLst>
          </p:cNvPr>
          <p:cNvSpPr txBox="1"/>
          <p:nvPr/>
        </p:nvSpPr>
        <p:spPr>
          <a:xfrm>
            <a:off x="3153149" y="1044318"/>
            <a:ext cx="59908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CAP Réparation des carrosseries (en 1an)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CAP Maintenance des véhicules option A ou B (en 1 an)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CAP Peintre connexe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highlight>
                  <a:srgbClr val="00FFFF"/>
                </a:highlight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Maintenance des véhicules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Réparation des carrosseries </a:t>
            </a:r>
            <a:endParaRPr lang="fr-FR" sz="1200" b="1" dirty="0">
              <a:solidFill>
                <a:srgbClr val="002060"/>
              </a:solidFill>
              <a:highlight>
                <a:srgbClr val="00FFFF"/>
              </a:highlight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Dépannage-Remorquage</a:t>
            </a:r>
          </a:p>
          <a:p>
            <a:endParaRPr lang="fr-FR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1026" name="Picture 2" descr="Résultat d’images pour bonhomme blanc chiffres pour ppt">
            <a:extLst>
              <a:ext uri="{FF2B5EF4-FFF2-40B4-BE49-F238E27FC236}">
                <a16:creationId xmlns:a16="http://schemas.microsoft.com/office/drawing/2014/main" id="{F154B178-D883-488A-A302-88F750D0D8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794" y="2381881"/>
            <a:ext cx="2081453" cy="22003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5710ACE-71C8-48ED-B118-350B0481952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8067499" y="4601993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010557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/>
          <p:cNvSpPr>
            <a:spLocks noGrp="1"/>
          </p:cNvSpPr>
          <p:nvPr>
            <p:ph type="subTitle" idx="13"/>
          </p:nvPr>
        </p:nvSpPr>
        <p:spPr>
          <a:xfrm>
            <a:off x="0" y="365588"/>
            <a:ext cx="9450904" cy="369332"/>
          </a:xfrm>
        </p:spPr>
        <p:txBody>
          <a:bodyPr/>
          <a:lstStyle/>
          <a:p>
            <a:pPr algn="ctr"/>
            <a:r>
              <a:rPr lang="fr-FR" sz="2400" dirty="0"/>
              <a:t> </a:t>
            </a:r>
            <a:r>
              <a:rPr lang="fr-FR" sz="2400" b="1" dirty="0"/>
              <a:t>Les différents choix d’orientation après un BAC PRO MV ou RCA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1EB0BF78-4245-4538-8FEB-8C7DD00B48A7}"/>
              </a:ext>
            </a:extLst>
          </p:cNvPr>
          <p:cNvSpPr txBox="1"/>
          <p:nvPr/>
        </p:nvSpPr>
        <p:spPr>
          <a:xfrm>
            <a:off x="3706439" y="1187358"/>
            <a:ext cx="5512775" cy="31048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highlight>
                  <a:srgbClr val="00FFFF"/>
                </a:highlight>
                <a:latin typeface="Segoe UI Semilight" panose="020B0402040204020203" pitchFamily="34" charset="0"/>
                <a:cs typeface="Segoe UI Semilight" panose="020B0402040204020203" pitchFamily="34" charset="0"/>
              </a:rPr>
              <a:t>BTS Maintenance des véhicules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highlight>
                  <a:srgbClr val="00FFFF"/>
                </a:highlight>
                <a:latin typeface="Segoe UI Semilight" panose="020B0402040204020203" pitchFamily="34" charset="0"/>
                <a:cs typeface="Segoe UI Semilight" panose="020B0402040204020203" pitchFamily="34" charset="0"/>
              </a:rPr>
              <a:t>TITRE A FINALITE PROFESSIONNELLE Technicien Expert Après-Vente Automobile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TEAVVUI Technicien AV Utilitaire et Industriel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TITRE A FINALITE PROFESSIONNELLE RAV Réceptionnaire Après-Vente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CVCPRA Conseiller Vente Pièces de Rechange et Accessoires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PC Peintre confirmé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Dépannage-Remorquage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Réparation des carrosseries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Maintenance des Véhicules Option A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Maintenance des Véhicules Option B</a:t>
            </a:r>
          </a:p>
        </p:txBody>
      </p:sp>
      <p:pic>
        <p:nvPicPr>
          <p:cNvPr id="1026" name="Picture 2" descr="Résultat d’images pour bonhomme blanc chiffres pour ppt">
            <a:extLst>
              <a:ext uri="{FF2B5EF4-FFF2-40B4-BE49-F238E27FC236}">
                <a16:creationId xmlns:a16="http://schemas.microsoft.com/office/drawing/2014/main" id="{F154B178-D883-488A-A302-88F750D0D8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910" y="1242031"/>
            <a:ext cx="1516304" cy="16029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65710ACE-71C8-48ED-B118-350B0481952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45039" y="4499314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813402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FC0727CA-DF3A-4D21-8CB7-550D19289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6550" y="2838450"/>
            <a:ext cx="2516103" cy="18826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Espace réservé du texte 1"/>
          <p:cNvSpPr>
            <a:spLocks noGrp="1"/>
          </p:cNvSpPr>
          <p:nvPr>
            <p:ph type="body" sz="quarter" idx="14"/>
          </p:nvPr>
        </p:nvSpPr>
        <p:spPr>
          <a:xfrm>
            <a:off x="5197475" y="1714817"/>
            <a:ext cx="3583667" cy="1882615"/>
          </a:xfr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</a:pPr>
            <a:r>
              <a:rPr lang="fr-FR" b="1" dirty="0"/>
              <a:t> Quelles sont les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fr-FR" b="1" dirty="0"/>
              <a:t> différences entre ces formations ?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1A6F2B37-6657-4C47-BA67-A52AB2F1D5F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7892691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470729" cy="497782"/>
          </a:xfrm>
        </p:spPr>
        <p:txBody>
          <a:bodyPr>
            <a:normAutofit/>
          </a:bodyPr>
          <a:lstStyle/>
          <a:p>
            <a:r>
              <a:rPr lang="fr-FR" sz="24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CAP (1 an) Réparation des carrosseries</a:t>
            </a:r>
            <a:endParaRPr lang="fr-FR" sz="1800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EB0BF78-4245-4538-8FEB-8C7DD00B48A7}"/>
              </a:ext>
            </a:extLst>
          </p:cNvPr>
          <p:cNvSpPr txBox="1"/>
          <p:nvPr/>
        </p:nvSpPr>
        <p:spPr>
          <a:xfrm>
            <a:off x="317421" y="1283106"/>
            <a:ext cx="6297973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de redressage d’éléments de carrosserie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Techniques de redressage traditionnelles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Pose de mastic (polyester, aluminium, fibres)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Soudure au MAG/MIG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Utilisation d’un chalumeau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Découpage, ajustage d’éléments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de </a:t>
            </a:r>
            <a:r>
              <a:rPr lang="fr-FR" sz="1400" b="1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châssimétrie</a:t>
            </a:r>
            <a:endParaRPr lang="fr-FR" sz="14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Utilisation d’un banc de </a:t>
            </a:r>
            <a:r>
              <a:rPr lang="fr-FR" sz="1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châssimétrie</a:t>
            </a:r>
            <a:endParaRPr lang="fr-FR" sz="12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Utilisation d’un banc de géométrie</a:t>
            </a: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Préparation à l’application de peinture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Marouflage d’un véhicule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Préparation de ponçage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Application d’un apprêt</a:t>
            </a:r>
          </a:p>
        </p:txBody>
      </p:sp>
      <p:pic>
        <p:nvPicPr>
          <p:cNvPr id="4" name="Image 3" descr="Une image contenant personne&#10;&#10;Description générée automatiquement">
            <a:extLst>
              <a:ext uri="{FF2B5EF4-FFF2-40B4-BE49-F238E27FC236}">
                <a16:creationId xmlns:a16="http://schemas.microsoft.com/office/drawing/2014/main" id="{E1BDB010-3FE3-587A-E58F-9E68A02A0D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628" y="2064123"/>
            <a:ext cx="3042115" cy="19319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A71E87CA-E4E6-333D-C9E6-4038B81BDB3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710421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470729" cy="497782"/>
          </a:xfrm>
        </p:spPr>
        <p:txBody>
          <a:bodyPr>
            <a:normAutofit fontScale="85000" lnSpcReduction="10000"/>
          </a:bodyPr>
          <a:lstStyle/>
          <a:p>
            <a:r>
              <a:rPr lang="fr-FR" sz="28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Maintenance des véhicules (Option A)</a:t>
            </a:r>
            <a:endParaRPr lang="fr-FR" sz="2000" b="1" i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EB0BF78-4245-4538-8FEB-8C7DD00B48A7}"/>
              </a:ext>
            </a:extLst>
          </p:cNvPr>
          <p:cNvSpPr txBox="1"/>
          <p:nvPr/>
        </p:nvSpPr>
        <p:spPr>
          <a:xfrm>
            <a:off x="317421" y="1564978"/>
            <a:ext cx="629797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de maintenance lourde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(Distribution, embrayage, boite de vitesse) </a:t>
            </a: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guidée sur différents systèmes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(Injection, ABS/ESP, Climatisation)</a:t>
            </a: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Sensibilisation aux interventions sur véhicule électrique ou hybride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sz="14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Préparation à l’habilitation sur système de climatisation</a:t>
            </a:r>
          </a:p>
          <a:p>
            <a:endParaRPr lang="fr-FR" sz="14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4" name="Image 3" descr="Une image contenant personne, intérieur, homme, travaillant&#10;&#10;Description générée automatiquement">
            <a:extLst>
              <a:ext uri="{FF2B5EF4-FFF2-40B4-BE49-F238E27FC236}">
                <a16:creationId xmlns:a16="http://schemas.microsoft.com/office/drawing/2014/main" id="{9BBF674F-2B0E-2EFF-39C4-A0BB8F9BD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2481" y="1132914"/>
            <a:ext cx="1918447" cy="28776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06D018AB-AA91-44E5-656B-1C4B20492F9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8067499" y="4601993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63927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470729" cy="497782"/>
          </a:xfrm>
        </p:spPr>
        <p:txBody>
          <a:bodyPr>
            <a:normAutofit fontScale="85000" lnSpcReduction="10000"/>
          </a:bodyPr>
          <a:lstStyle/>
          <a:p>
            <a:r>
              <a:rPr lang="fr-FR" sz="28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Maintenance des véhicules (Option B)</a:t>
            </a:r>
            <a:endParaRPr lang="fr-FR" sz="2000" b="1" i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9BBF674F-2B0E-2EFF-39C4-A0BB8F9BD0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53" r="27753"/>
          <a:stretch/>
        </p:blipFill>
        <p:spPr>
          <a:xfrm>
            <a:off x="6862481" y="1132914"/>
            <a:ext cx="1918447" cy="28776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06D018AB-AA91-44E5-656B-1C4B20492F9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8067499" y="4601993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73768F4C-7C86-E761-DBEF-6CBEA204EC99}"/>
              </a:ext>
            </a:extLst>
          </p:cNvPr>
          <p:cNvSpPr txBox="1"/>
          <p:nvPr/>
        </p:nvSpPr>
        <p:spPr>
          <a:xfrm>
            <a:off x="363072" y="1201582"/>
            <a:ext cx="6126480" cy="35240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Réception client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L’accueil de la clientèle et la réception du véhicule,</a:t>
            </a:r>
          </a:p>
          <a:p>
            <a:pPr lvl="1"/>
            <a:endParaRPr lang="fr-FR" sz="14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sur système mécanique / Diagnostic sur système piloté</a:t>
            </a:r>
          </a:p>
          <a:p>
            <a:pPr marL="742950" lvl="1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 diagnostic et l’analyse des dysfonctionnements des véhicules industriels,</a:t>
            </a:r>
          </a:p>
          <a:p>
            <a:pPr lvl="1" algn="just"/>
            <a:endParaRPr lang="fr-FR" sz="14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Analyse préparatoire à une intervention mécanique</a:t>
            </a:r>
          </a:p>
          <a:p>
            <a:pPr marL="742950" lvl="1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mécanique sur véhicule</a:t>
            </a:r>
          </a:p>
          <a:p>
            <a:pPr marL="742950" lvl="1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Les interventions concernant la maintenance préventive et corrective des véhicules,</a:t>
            </a:r>
          </a:p>
          <a:p>
            <a:pPr lvl="1" algn="just"/>
            <a:endParaRPr lang="fr-FR" sz="14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Restitution</a:t>
            </a:r>
            <a:r>
              <a:rPr lang="fr-FR" sz="16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 marL="742950" lvl="1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La restitution du véhicule au client en expliquant les travaux réalisés.</a:t>
            </a:r>
          </a:p>
          <a:p>
            <a:br>
              <a:rPr lang="fr-FR" b="0" i="0" dirty="0">
                <a:solidFill>
                  <a:srgbClr val="444444"/>
                </a:solidFill>
                <a:effectLst/>
                <a:latin typeface="Raleway"/>
              </a:rPr>
            </a:b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4925441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470729" cy="497782"/>
          </a:xfrm>
        </p:spPr>
        <p:txBody>
          <a:bodyPr>
            <a:normAutofit/>
          </a:bodyPr>
          <a:lstStyle/>
          <a:p>
            <a:r>
              <a:rPr lang="fr-FR" sz="24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Réparation des Carrosseries</a:t>
            </a:r>
            <a:endParaRPr lang="fr-FR" sz="1800" b="1" i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EB0BF78-4245-4538-8FEB-8C7DD00B48A7}"/>
              </a:ext>
            </a:extLst>
          </p:cNvPr>
          <p:cNvSpPr txBox="1"/>
          <p:nvPr/>
        </p:nvSpPr>
        <p:spPr>
          <a:xfrm>
            <a:off x="0" y="1159661"/>
            <a:ext cx="655862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Estimation des travaux 	</a:t>
            </a:r>
            <a:endParaRPr lang="fr-FR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1200150" lvl="2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L’accueil de la clientèle et la réception du véhicule</a:t>
            </a:r>
            <a:r>
              <a:rPr lang="fr-FR" sz="14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</a:t>
            </a:r>
          </a:p>
          <a:p>
            <a:pPr lvl="2" algn="just"/>
            <a:endParaRPr lang="fr-FR" sz="12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de mise en conformité sur systèmes mettant en œuvre des énergies.</a:t>
            </a:r>
          </a:p>
          <a:p>
            <a:pPr lvl="1" algn="just"/>
            <a:endParaRPr lang="fr-FR" sz="12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de mesure, contrôle, remise en conformité des carrosseries </a:t>
            </a:r>
          </a:p>
          <a:p>
            <a:pPr marL="1200150" lvl="2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 remplacement et la réparation des éléments détériorés du véhicule</a:t>
            </a:r>
            <a:endParaRPr lang="fr-FR" sz="1200" b="1" u="sng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1200150" lvl="2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 contrôle de la géométrie et la réparation des structures du véhicule,</a:t>
            </a:r>
          </a:p>
          <a:p>
            <a:pPr marL="1200150" lvl="2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La préparation, la réalisation et le contrôle de la mise en peinture d’un élément de carrosserie,</a:t>
            </a:r>
          </a:p>
          <a:p>
            <a:pPr lvl="2" algn="just"/>
            <a:endParaRPr lang="fr-FR" sz="12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Collecter, analyser les informations techniques et règlementaires</a:t>
            </a:r>
          </a:p>
          <a:p>
            <a:pPr marL="1200150" lvl="2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La contribution aux expertises des véhicules endommagés,</a:t>
            </a:r>
          </a:p>
          <a:p>
            <a:pPr marL="1200150" lvl="2" indent="-2857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La restitution du véhicule au client en expliquant les travaux réalisés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fr-FR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EB196DD-60FA-43A8-8C3C-F155E3A1FC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6558629" y="1936773"/>
            <a:ext cx="2493362" cy="16598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8766AFD-3CCE-4B67-A403-4636288881F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8046656" y="4548869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58470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470729" cy="497782"/>
          </a:xfrm>
        </p:spPr>
        <p:txBody>
          <a:bodyPr>
            <a:normAutofit/>
          </a:bodyPr>
          <a:lstStyle/>
          <a:p>
            <a:r>
              <a:rPr lang="fr-FR" sz="24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BTS Maintenance des véhicules</a:t>
            </a:r>
            <a:endParaRPr lang="fr-FR" sz="1800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EB0BF78-4245-4538-8FEB-8C7DD00B48A7}"/>
              </a:ext>
            </a:extLst>
          </p:cNvPr>
          <p:cNvSpPr txBox="1"/>
          <p:nvPr/>
        </p:nvSpPr>
        <p:spPr>
          <a:xfrm>
            <a:off x="257816" y="1070609"/>
            <a:ext cx="5980458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de maintenance rapide et lourde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Remplacement d’un kit distribution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Remplacement d’un embrayage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Réalisation d’une géométrie en lien avec un Expert Automobile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sz="16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sur système simple et complexe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sur système d’injection essence ou diesel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Etude et diagnostic des différentes typologies de boites de vitesses automatiques (BVA, Double embrayage, CVT)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de système multiplexés (Climatisation, ABS/ESP, etc…)</a:t>
            </a: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Préparation à l’avis d’habilitation sur véhicule électrique ou hybride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Consignation / déconsignation d’un véhicule électrique ou hybride (BCL/B2VL)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Réception clientèle</a:t>
            </a: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FA584785-65E9-4957-89C7-609904F554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Image 3" descr="Une image contenant personne&#10;&#10;Description générée automatiquement">
            <a:extLst>
              <a:ext uri="{FF2B5EF4-FFF2-40B4-BE49-F238E27FC236}">
                <a16:creationId xmlns:a16="http://schemas.microsoft.com/office/drawing/2014/main" id="{ADF92A8E-41F3-1E58-8C3E-1EFF52AA5B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5956" y="1425535"/>
            <a:ext cx="3166781" cy="21111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920375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8412051" cy="497782"/>
          </a:xfrm>
        </p:spPr>
        <p:txBody>
          <a:bodyPr>
            <a:normAutofit/>
          </a:bodyPr>
          <a:lstStyle/>
          <a:p>
            <a:r>
              <a:rPr lang="fr-FR" sz="24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Titre à finalité professionnelle Technicien expert</a:t>
            </a:r>
            <a:endParaRPr lang="fr-FR" sz="1400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A73C633C-FC93-4446-AF87-02FA7C160E63}"/>
              </a:ext>
            </a:extLst>
          </p:cNvPr>
          <p:cNvSpPr txBox="1"/>
          <p:nvPr/>
        </p:nvSpPr>
        <p:spPr>
          <a:xfrm>
            <a:off x="362656" y="2278278"/>
            <a:ext cx="6263751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sur système simple et complexe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sur système d’injection essence ou diesel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Etude et diagnostic des différentes typologies de boites de vitesses automatiques (BVA, Double embrayage, CVT)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de système multiplexés (Climatisation, ABS/ESP, etc…)</a:t>
            </a: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C93B04FF-BBDC-4265-84EA-F3DC9137CF1A}"/>
              </a:ext>
            </a:extLst>
          </p:cNvPr>
          <p:cNvSpPr txBox="1"/>
          <p:nvPr/>
        </p:nvSpPr>
        <p:spPr>
          <a:xfrm>
            <a:off x="362656" y="3544644"/>
            <a:ext cx="63500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Préparation à l’avis d’habilitation sur véhicule électrique ou hybride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Consignation / déconsignation d’un véhicule électrique ou hybride (BCL/B2VL)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1DE7DA80-579F-4533-A3E2-9D35ABD95291}"/>
              </a:ext>
            </a:extLst>
          </p:cNvPr>
          <p:cNvSpPr txBox="1"/>
          <p:nvPr/>
        </p:nvSpPr>
        <p:spPr>
          <a:xfrm>
            <a:off x="411424" y="1092294"/>
            <a:ext cx="5962649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Diagnostic sur système</a:t>
            </a:r>
            <a:endParaRPr lang="fr-FR" sz="14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Organiser et gérer une intervention de maintenance ainsi que la relation client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Réaliser les opérations de diagnostic, de maintenance préventive et corrective d’un véhicule automobile en toute sécurité et dans le respect de la réglementation en vigueur.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DB349BDB-FAC7-436E-B7EF-D9E50664016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Image 3" descr="Une image contenant voiture, personne, panneau de configuration&#10;&#10;Description générée automatiquement">
            <a:extLst>
              <a:ext uri="{FF2B5EF4-FFF2-40B4-BE49-F238E27FC236}">
                <a16:creationId xmlns:a16="http://schemas.microsoft.com/office/drawing/2014/main" id="{EC5F2756-AC7A-6735-8197-4C76A99A3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3371" y="1798021"/>
            <a:ext cx="2484647" cy="16564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768577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234228" y="270084"/>
            <a:ext cx="8003918" cy="497782"/>
          </a:xfrm>
        </p:spPr>
        <p:txBody>
          <a:bodyPr>
            <a:noAutofit/>
          </a:bodyPr>
          <a:lstStyle/>
          <a:p>
            <a:r>
              <a:rPr lang="fr-FR" sz="20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CQP Technicien Expert  Après Vente Véhicules Utilitaires et industriels  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8C392A0D-7FCE-4E61-80C5-0741ACA80E77}"/>
              </a:ext>
            </a:extLst>
          </p:cNvPr>
          <p:cNvSpPr txBox="1"/>
          <p:nvPr/>
        </p:nvSpPr>
        <p:spPr>
          <a:xfrm>
            <a:off x="1183593" y="308455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2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</a:t>
            </a:r>
            <a:endParaRPr lang="fr-FR" sz="1200" b="0" i="1" dirty="0">
              <a:solidFill>
                <a:srgbClr val="002060"/>
              </a:solidFill>
              <a:effectLst/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9DF0328-DD0F-4785-A623-70EDE2A90D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6818517" y="1176150"/>
            <a:ext cx="1859337" cy="27859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63B5AEE8-2B8A-4DC6-80A1-1E9E477A71E8}"/>
              </a:ext>
            </a:extLst>
          </p:cNvPr>
          <p:cNvSpPr txBox="1"/>
          <p:nvPr/>
        </p:nvSpPr>
        <p:spPr>
          <a:xfrm>
            <a:off x="234228" y="1690708"/>
            <a:ext cx="5831022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Activités de maintenance préventive et corrective ainsi que le diagnostic de l’ensemble des systèmes des camions, bus et autocars.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endParaRPr lang="fr-FR" sz="14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1085850" lvl="2" indent="-1714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Activités de diagnostic</a:t>
            </a:r>
          </a:p>
          <a:p>
            <a:pPr marL="1085850" lvl="2" indent="-1714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Activités de maintenance</a:t>
            </a:r>
          </a:p>
          <a:p>
            <a:pPr marL="1085850" lvl="2" indent="-1714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Autres activités techniques associées</a:t>
            </a:r>
          </a:p>
          <a:p>
            <a:pPr marL="1085850" lvl="2" indent="-1714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Activités de formation</a:t>
            </a:r>
          </a:p>
          <a:p>
            <a:pPr marL="1085850" lvl="2" indent="-1714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Activités de service en relation avec l’organisation des interventions</a:t>
            </a:r>
          </a:p>
          <a:p>
            <a:pPr marL="1085850" lvl="2" indent="-171450" algn="just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Activités de service en relation avec la gestion des interventions</a:t>
            </a:r>
          </a:p>
          <a:p>
            <a:endParaRPr lang="fr-FR" sz="1200" b="1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fr-FR" sz="1200" b="1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E702B25A-1642-049C-0884-4103A4BE9A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3316267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171117" y="215011"/>
            <a:ext cx="6470729" cy="497782"/>
          </a:xfrm>
        </p:spPr>
        <p:txBody>
          <a:bodyPr>
            <a:normAutofit fontScale="70000" lnSpcReduction="20000"/>
          </a:bodyPr>
          <a:lstStyle/>
          <a:p>
            <a:r>
              <a:rPr lang="fr-FR" sz="28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Titre à finalité professionnelle Réceptionnaire Après Vente</a:t>
            </a:r>
            <a:endParaRPr lang="fr-FR" sz="2000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3" name="Picture 2">
            <a:hlinkClick r:id="rId2" action="ppaction://hlinkfile"/>
            <a:extLst>
              <a:ext uri="{FF2B5EF4-FFF2-40B4-BE49-F238E27FC236}">
                <a16:creationId xmlns:a16="http://schemas.microsoft.com/office/drawing/2014/main" id="{3BF28BA7-9F98-42A2-850D-5FBE45567A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6656525" y="2029968"/>
            <a:ext cx="2174253" cy="14495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8C392A0D-7FCE-4E61-80C5-0741ACA80E77}"/>
              </a:ext>
            </a:extLst>
          </p:cNvPr>
          <p:cNvSpPr txBox="1"/>
          <p:nvPr/>
        </p:nvSpPr>
        <p:spPr>
          <a:xfrm>
            <a:off x="931560" y="3212304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fr-FR" sz="12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</a:t>
            </a:r>
            <a:endParaRPr lang="fr-FR" sz="1200" b="1" i="1" dirty="0">
              <a:solidFill>
                <a:srgbClr val="002060"/>
              </a:solidFill>
              <a:effectLst/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171450" indent="-171450" algn="l">
              <a:buFont typeface="Wingdings" panose="05000000000000000000" pitchFamily="2" charset="2"/>
              <a:buChar char="ü"/>
            </a:pPr>
            <a:endParaRPr lang="fr-FR" sz="1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171450" indent="-171450" algn="l">
              <a:buFont typeface="Wingdings" panose="05000000000000000000" pitchFamily="2" charset="2"/>
              <a:buChar char="ü"/>
            </a:pPr>
            <a:endParaRPr lang="fr-FR" sz="1200" b="0" i="1" dirty="0">
              <a:solidFill>
                <a:srgbClr val="002060"/>
              </a:solidFill>
              <a:effectLst/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511A3424-744B-43C3-8959-1D97B4B532C4}"/>
              </a:ext>
            </a:extLst>
          </p:cNvPr>
          <p:cNvSpPr txBox="1"/>
          <p:nvPr/>
        </p:nvSpPr>
        <p:spPr>
          <a:xfrm>
            <a:off x="359644" y="1681105"/>
            <a:ext cx="6093674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Lien client / atelier </a:t>
            </a:r>
          </a:p>
          <a:p>
            <a:endParaRPr lang="fr-FR" sz="1400" b="1" i="1" cap="all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Réceptionner et commercialiser des produits et services de l’atelier de maintenance : de l’établissement du devis jusqu’à la restitution et satisfaction du client,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Gérer des réclamations clientèle,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Planifier des interventions de maintenance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Connaissance de la partie technique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Bon relationnel</a:t>
            </a:r>
          </a:p>
          <a:p>
            <a:endParaRPr lang="fr-FR" sz="1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fr-FR" sz="1200" b="1" i="1" dirty="0">
              <a:solidFill>
                <a:srgbClr val="002060"/>
              </a:solidFill>
              <a:effectLst/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fr-FR" sz="1000" b="0" i="1" dirty="0">
              <a:solidFill>
                <a:srgbClr val="0070C0"/>
              </a:solidFill>
              <a:effectLst/>
              <a:latin typeface="Raleway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C51A9FC1-CB6D-D06C-EFBF-6DA8DD10B70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91803633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470729" cy="497782"/>
          </a:xfrm>
        </p:spPr>
        <p:txBody>
          <a:bodyPr>
            <a:normAutofit fontScale="85000" lnSpcReduction="20000"/>
          </a:bodyPr>
          <a:lstStyle/>
          <a:p>
            <a:r>
              <a:rPr lang="fr-FR" sz="24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CQP Conseiller de Vente Confirmé Pièces de Rechange et Accessoires </a:t>
            </a:r>
            <a:endParaRPr lang="fr-FR" sz="1800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EB0BF78-4245-4538-8FEB-8C7DD00B48A7}"/>
              </a:ext>
            </a:extLst>
          </p:cNvPr>
          <p:cNvSpPr txBox="1"/>
          <p:nvPr/>
        </p:nvSpPr>
        <p:spPr>
          <a:xfrm>
            <a:off x="161892" y="924670"/>
            <a:ext cx="8709684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Conseil et vente des PRA dans un espace de vente / Conseil et vente des PRA au téléphone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4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</a:t>
            </a: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ommercialisation des PRA, Produits et services sur les différents espaces de vente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Recherche de références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Facture et encaissement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Conseils techniques (utilisation, montage, choix du produit)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Traitement des réclamations </a:t>
            </a: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Traitement des commandes PRA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Participation à la gestion des stocks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Commandes de pièces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Réalisation des inventaires</a:t>
            </a:r>
            <a:endParaRPr lang="fr-FR" sz="14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sz="14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Réception, stockage et préparation des commandes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Contrôle des colis, actualisation informatique des stocks</a:t>
            </a:r>
          </a:p>
          <a:p>
            <a:endParaRPr lang="fr-FR" sz="12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Aménagement et animation du lieu de vente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Promotion de produits et services de l’entreprise</a:t>
            </a:r>
          </a:p>
          <a:p>
            <a:pPr lvl="1"/>
            <a:endParaRPr lang="fr-FR" sz="14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59FD23CA-CBE4-407D-95DD-FAD29DFA4E5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3557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470729" cy="497782"/>
          </a:xfrm>
        </p:spPr>
        <p:txBody>
          <a:bodyPr>
            <a:normAutofit/>
          </a:bodyPr>
          <a:lstStyle/>
          <a:p>
            <a:r>
              <a:rPr lang="fr-FR" sz="24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CQP Dépannage - Remorquage</a:t>
            </a:r>
            <a:endParaRPr lang="fr-FR" sz="1800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EB0BF78-4245-4538-8FEB-8C7DD00B48A7}"/>
              </a:ext>
            </a:extLst>
          </p:cNvPr>
          <p:cNvSpPr txBox="1"/>
          <p:nvPr/>
        </p:nvSpPr>
        <p:spPr>
          <a:xfrm>
            <a:off x="403798" y="1062314"/>
            <a:ext cx="6297973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de dépannage sur place (DSP)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Clé bloquée dans le véhicule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Pose d’un kit mèche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Déblocage de frein à main électrique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Déblocage de boite de vitesses automatique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Intervention de relevage et remorquage (DR)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Sanglage d’un véhicule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Relevage et remorquage d’un véhicule au panier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Treuillage et remorquage d’un véhicule sur plateau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Remorquage d’un 2 roues sur plateau et panier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Retournement d’un véhicule</a:t>
            </a:r>
          </a:p>
          <a:p>
            <a:endParaRPr lang="fr-FR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1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Règlementation lié au dépannage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Arrêté de 1975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Carte de circulation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fr-FR" sz="1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Règlementation liée aux masses embarquables</a:t>
            </a:r>
            <a:endParaRPr lang="fr-FR" sz="14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fr-FR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59FD23CA-CBE4-407D-95DD-FAD29DFA4E5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Image 6" descr="Une image contenant ciel, extérieur, personne&#10;&#10;Description générée automatiquement">
            <a:extLst>
              <a:ext uri="{FF2B5EF4-FFF2-40B4-BE49-F238E27FC236}">
                <a16:creationId xmlns:a16="http://schemas.microsoft.com/office/drawing/2014/main" id="{222058BC-004E-4381-F5B3-EBCC21193F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958" y="1062314"/>
            <a:ext cx="2169459" cy="32541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980992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F4ABC7A-99F2-B743-A057-5729DC5BF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39" y="114258"/>
            <a:ext cx="3206154" cy="272821"/>
          </a:xfrm>
        </p:spPr>
        <p:txBody>
          <a:bodyPr/>
          <a:lstStyle/>
          <a:p>
            <a:r>
              <a:rPr lang="fr-FR" sz="2000" b="1" dirty="0"/>
              <a:t>!  Nouvelle Formation  ! </a:t>
            </a:r>
          </a:p>
        </p:txBody>
      </p:sp>
      <p:pic>
        <p:nvPicPr>
          <p:cNvPr id="6" name="Espace réservé du contenu 5">
            <a:extLst>
              <a:ext uri="{FF2B5EF4-FFF2-40B4-BE49-F238E27FC236}">
                <a16:creationId xmlns:a16="http://schemas.microsoft.com/office/drawing/2014/main" id="{66D95338-C83A-F80B-427C-2ED32527CA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6950" y="1079292"/>
            <a:ext cx="8059850" cy="3762531"/>
          </a:xfrm>
        </p:spPr>
      </p:pic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AA52CD9-709A-4136-66A9-620F2BD12E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7421" y="460364"/>
            <a:ext cx="8211982" cy="272821"/>
          </a:xfrm>
        </p:spPr>
        <p:txBody>
          <a:bodyPr>
            <a:normAutofit/>
          </a:bodyPr>
          <a:lstStyle/>
          <a:p>
            <a:r>
              <a:rPr lang="fr-FR" dirty="0"/>
              <a:t>Mécanicien Réparateur de Véhicules Anciens et Historiques</a:t>
            </a:r>
          </a:p>
        </p:txBody>
      </p:sp>
    </p:spTree>
    <p:extLst>
      <p:ext uri="{BB962C8B-B14F-4D97-AF65-F5344CB8AC3E}">
        <p14:creationId xmlns:p14="http://schemas.microsoft.com/office/powerpoint/2010/main" val="156907072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exte 1"/>
          <p:cNvSpPr>
            <a:spLocks noGrp="1"/>
          </p:cNvSpPr>
          <p:nvPr>
            <p:ph type="body" sz="quarter" idx="13"/>
          </p:nvPr>
        </p:nvSpPr>
        <p:spPr>
          <a:xfrm>
            <a:off x="317421" y="133351"/>
            <a:ext cx="6983265" cy="497782"/>
          </a:xfrm>
        </p:spPr>
        <p:txBody>
          <a:bodyPr>
            <a:normAutofit/>
          </a:bodyPr>
          <a:lstStyle/>
          <a:p>
            <a:r>
              <a:rPr lang="fr-FR" sz="28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Où réaliser ces formations ?</a:t>
            </a:r>
            <a:endParaRPr lang="fr-FR" sz="2000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95D1911E-AED1-4B59-9F9B-7F863486190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ZoneTexte 5">
            <a:extLst>
              <a:ext uri="{FF2B5EF4-FFF2-40B4-BE49-F238E27FC236}">
                <a16:creationId xmlns:a16="http://schemas.microsoft.com/office/drawing/2014/main" id="{658CAD0D-0F45-C60A-33CB-575C14D05366}"/>
              </a:ext>
            </a:extLst>
          </p:cNvPr>
          <p:cNvSpPr txBox="1"/>
          <p:nvPr/>
        </p:nvSpPr>
        <p:spPr>
          <a:xfrm>
            <a:off x="4115303" y="773333"/>
            <a:ext cx="4578992" cy="4788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fr-FR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CAP Maintenance des véhicules particuliers (option A) </a:t>
            </a:r>
          </a:p>
          <a:p>
            <a:r>
              <a:rPr lang="fr-FR" sz="9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Saint-Maurice / Issy-les-Moulineaux / Coulommiers/ Vaux-le-Pénil / Guyancourt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CAP Maintenance des véhicules particuliers (option B)</a:t>
            </a:r>
          </a:p>
          <a:p>
            <a:r>
              <a:rPr lang="fr-FR" sz="9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Coulommiers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CAP Réparation des carrosseries</a:t>
            </a:r>
          </a:p>
          <a:p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Saint-Maurice / Issy-les-Moulineaux / Coulommiers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CAP Peintre connexe</a:t>
            </a:r>
          </a:p>
          <a:p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Saint-Maurice / Issy-les-Moulineaux / Coulommiers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Maintenance des véhicules particuliers (option A)</a:t>
            </a:r>
          </a:p>
          <a:p>
            <a:r>
              <a:rPr lang="fr-FR" sz="9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Saint-Maurice / Issy-les-Moulineaux / Coulommiers/ Vaux-le-Pénil / Guyancourt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Maintenance des véhicules particuliers (option B)</a:t>
            </a:r>
          </a:p>
          <a:p>
            <a:r>
              <a:rPr lang="fr-FR" sz="9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Coulommiers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Réparation des carrosseries</a:t>
            </a:r>
          </a:p>
          <a:p>
            <a:r>
              <a:rPr lang="fr-FR" sz="9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Saint-Maurice / Issy-les-Moulineaux / Coulommiers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BAC PRO Maintenance des véhicules transports routiers (option B)</a:t>
            </a:r>
          </a:p>
          <a:p>
            <a:pPr lvl="1"/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Coulommiers</a:t>
            </a:r>
            <a:r>
              <a:rPr lang="fr-FR" sz="9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 lvl="1"/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BTS Maintenance des véhicules</a:t>
            </a:r>
          </a:p>
          <a:p>
            <a:r>
              <a:rPr lang="fr-FR" sz="9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Guyancourt / Saint-Maurice / Vaux-Le-Pénil / Issy-les-Moulineaux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TITRE Technicien Expert Après-Vente Automobile</a:t>
            </a:r>
          </a:p>
          <a:p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Guyancourt / Vaux-le-Pénil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TITRE Réceptionnaire Après-Vente</a:t>
            </a:r>
          </a:p>
          <a:p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Issy Les Moulineaux </a:t>
            </a:r>
          </a:p>
          <a:p>
            <a:endParaRPr lang="fr-FR" sz="2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TEAVVUI </a:t>
            </a:r>
          </a:p>
          <a:p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Coulommiers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PC Peintre en Carrosserie</a:t>
            </a:r>
          </a:p>
          <a:p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St Maurice / Issy Les Moulineaux</a:t>
            </a:r>
          </a:p>
          <a:p>
            <a:endParaRPr lang="fr-FR" sz="2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8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Dépannage-Remorquage </a:t>
            </a:r>
          </a:p>
          <a:p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	</a:t>
            </a:r>
            <a:r>
              <a:rPr lang="fr-FR" sz="8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Guyancourt / Vaux Le Pénil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CQP </a:t>
            </a:r>
            <a:r>
              <a:rPr lang="fr-FR" sz="800" b="1" dirty="0">
                <a:solidFill>
                  <a:srgbClr val="002060"/>
                </a:solidFill>
              </a:rPr>
              <a:t>Mécanicien Réparateur de Véhicules Anciens et Historiques</a:t>
            </a:r>
            <a:r>
              <a:rPr lang="fr-FR" sz="9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fr-FR" sz="1000" b="1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      </a:t>
            </a:r>
            <a:r>
              <a:rPr lang="fr-FR" sz="9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Vaux Le Pénil</a:t>
            </a:r>
          </a:p>
          <a:p>
            <a:endParaRPr lang="fr-FR" sz="9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lnSpc>
                <a:spcPct val="150000"/>
              </a:lnSpc>
            </a:pPr>
            <a:endParaRPr lang="fr-FR" sz="10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13" name="Image 12" descr="Une image contenant texte, carte, diagramme, Police&#10;&#10;Description générée automatiquement">
            <a:extLst>
              <a:ext uri="{FF2B5EF4-FFF2-40B4-BE49-F238E27FC236}">
                <a16:creationId xmlns:a16="http://schemas.microsoft.com/office/drawing/2014/main" id="{11121AF5-68B3-CF83-C5A4-B14628E3E9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063" y="1439993"/>
            <a:ext cx="3846603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367462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texte 3"/>
          <p:cNvSpPr>
            <a:spLocks noGrp="1"/>
          </p:cNvSpPr>
          <p:nvPr>
            <p:ph type="body" sz="quarter" idx="13"/>
          </p:nvPr>
        </p:nvSpPr>
        <p:spPr>
          <a:xfrm>
            <a:off x="184798" y="246629"/>
            <a:ext cx="8128564" cy="465346"/>
          </a:xfrm>
        </p:spPr>
        <p:txBody>
          <a:bodyPr>
            <a:normAutofit/>
          </a:bodyPr>
          <a:lstStyle/>
          <a:p>
            <a:r>
              <a:rPr lang="fr-FR" sz="2400" dirty="0"/>
              <a:t>Les chiffres clés du secteur de l’automobile</a:t>
            </a:r>
            <a:endParaRPr lang="fr-FR" sz="2400" dirty="0">
              <a:solidFill>
                <a:srgbClr val="FF0000"/>
              </a:solidFill>
            </a:endParaRPr>
          </a:p>
        </p:txBody>
      </p:sp>
      <p:sp>
        <p:nvSpPr>
          <p:cNvPr id="6" name="ZoneTexte 5"/>
          <p:cNvSpPr txBox="1"/>
          <p:nvPr/>
        </p:nvSpPr>
        <p:spPr>
          <a:xfrm>
            <a:off x="1687189" y="2347344"/>
            <a:ext cx="68062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5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500 000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salariés dont </a:t>
            </a:r>
            <a:r>
              <a:rPr lang="fr-FR" sz="1500" b="1" dirty="0">
                <a:solidFill>
                  <a:srgbClr val="123A6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71746</a:t>
            </a:r>
            <a:r>
              <a:rPr lang="fr-FR" sz="1500" b="1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en Ile de France</a:t>
            </a:r>
            <a:r>
              <a:rPr lang="fr-FR" sz="1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5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160 000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entreprises dont </a:t>
            </a:r>
            <a:r>
              <a:rPr lang="fr-FR" sz="1500" b="1" dirty="0">
                <a:solidFill>
                  <a:srgbClr val="123A6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28455</a:t>
            </a:r>
            <a:r>
              <a:rPr lang="fr-FR" sz="1500" b="1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en Ile de France,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500" b="1" dirty="0">
                <a:solidFill>
                  <a:srgbClr val="123A6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12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secteurs d’activités,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5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9</a:t>
            </a:r>
            <a:r>
              <a:rPr lang="fr-FR" sz="1500" b="1" dirty="0">
                <a:solidFill>
                  <a:srgbClr val="123A6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5%</a:t>
            </a:r>
            <a:r>
              <a:rPr lang="fr-FR" sz="1500" dirty="0">
                <a:solidFill>
                  <a:srgbClr val="123A6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des entreprises (-10 salariés),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fr-FR" sz="15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68 000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jeunes en formation initiale (</a:t>
            </a:r>
            <a:r>
              <a:rPr lang="fr-FR" sz="1500" b="1" dirty="0">
                <a:solidFill>
                  <a:srgbClr val="123A6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54,56%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en alternance) dont </a:t>
            </a:r>
            <a:r>
              <a:rPr lang="fr-FR" sz="1500" b="1" dirty="0">
                <a:solidFill>
                  <a:srgbClr val="123A6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8763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jeunes en formation en Ile de France.</a:t>
            </a:r>
          </a:p>
          <a:p>
            <a:pPr algn="ctr"/>
            <a:endParaRPr lang="fr-FR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ZoneTexte 7"/>
          <p:cNvSpPr txBox="1"/>
          <p:nvPr/>
        </p:nvSpPr>
        <p:spPr>
          <a:xfrm>
            <a:off x="184798" y="948396"/>
            <a:ext cx="86300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 algn="just">
              <a:buFont typeface="Wingdings" panose="05000000000000000000" pitchFamily="2" charset="2"/>
              <a:buChar char="Ø"/>
            </a:pP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Une montée en compétences attendues des entreprises sous </a:t>
            </a:r>
            <a:r>
              <a:rPr lang="fr-FR" sz="15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l’effet des évolutions technologiques 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(</a:t>
            </a:r>
            <a:r>
              <a:rPr lang="fr-FR" sz="15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véhicule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fr-FR" sz="1500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électrique, hybride, digitalisation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).</a:t>
            </a:r>
          </a:p>
          <a:p>
            <a:pPr algn="just"/>
            <a:endParaRPr lang="fr-FR" sz="14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257175" indent="-257175" algn="just">
              <a:buFont typeface="Wingdings" panose="05000000000000000000" pitchFamily="2" charset="2"/>
              <a:buChar char="Ø"/>
            </a:pP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 besoin croissant des entreprises sur des métiers de </a:t>
            </a:r>
            <a:r>
              <a:rPr lang="fr-FR" sz="15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techniciens et de techniciens supérieurs</a:t>
            </a:r>
            <a:r>
              <a:rPr lang="fr-FR" sz="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12C36E74-2566-7FCB-5CDA-4252A1918D2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38028066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/>
          <p:cNvSpPr>
            <a:spLocks noGrp="1"/>
          </p:cNvSpPr>
          <p:nvPr>
            <p:ph type="subTitle" idx="13"/>
          </p:nvPr>
        </p:nvSpPr>
        <p:spPr>
          <a:xfrm>
            <a:off x="2114986" y="912238"/>
            <a:ext cx="6812629" cy="800219"/>
          </a:xfrm>
        </p:spPr>
        <p:txBody>
          <a:bodyPr/>
          <a:lstStyle/>
          <a:p>
            <a:r>
              <a:rPr lang="fr-FR" dirty="0"/>
              <a:t>Pourquoi privilégier la poursuite d’études ?</a:t>
            </a:r>
          </a:p>
        </p:txBody>
      </p:sp>
      <p:sp>
        <p:nvSpPr>
          <p:cNvPr id="7" name="ZoneTexte 6"/>
          <p:cNvSpPr txBox="1"/>
          <p:nvPr/>
        </p:nvSpPr>
        <p:spPr>
          <a:xfrm>
            <a:off x="4732543" y="2121964"/>
            <a:ext cx="34900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b="1" dirty="0">
                <a:solidFill>
                  <a:srgbClr val="123A61"/>
                </a:solidFill>
              </a:rPr>
              <a:t>Des anciens apprentis témoignent !</a:t>
            </a:r>
          </a:p>
        </p:txBody>
      </p:sp>
    </p:spTree>
    <p:extLst>
      <p:ext uri="{BB962C8B-B14F-4D97-AF65-F5344CB8AC3E}">
        <p14:creationId xmlns:p14="http://schemas.microsoft.com/office/powerpoint/2010/main" val="956766391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06676" y="931151"/>
            <a:ext cx="7887629" cy="3940996"/>
          </a:xfrm>
        </p:spPr>
        <p:txBody>
          <a:bodyPr/>
          <a:lstStyle/>
          <a:p>
            <a:pPr algn="just"/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Votre entreprise recrute des apprentis : Pourquoi ? Quels sont les avantages et les inconvénients ? Quelles difficultés rencontrez-vous ?</a:t>
            </a:r>
          </a:p>
          <a:p>
            <a:pPr marL="0" indent="0" algn="just">
              <a:buNone/>
            </a:pPr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Quelles sont les compétences professionnelles que les entreprises attendent d’un jeune issu d’un centre de formation en alternance ?</a:t>
            </a:r>
          </a:p>
          <a:p>
            <a:pPr marL="0" indent="0" algn="just">
              <a:buNone/>
            </a:pPr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Quels conseils pourriez-vous donner à un jeune à l’issue de l’obtention de son CAP, de son BAC PRO ?</a:t>
            </a:r>
            <a:r>
              <a:rPr lang="fr-FR" dirty="0"/>
              <a:t> </a:t>
            </a:r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ou à des parents qui hésitent sur un tel projet ?</a:t>
            </a:r>
          </a:p>
          <a:p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1800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quarter" idx="13"/>
          </p:nvPr>
        </p:nvSpPr>
        <p:spPr>
          <a:xfrm>
            <a:off x="317421" y="195445"/>
            <a:ext cx="5350463" cy="435688"/>
          </a:xfrm>
        </p:spPr>
        <p:txBody>
          <a:bodyPr>
            <a:normAutofit/>
          </a:bodyPr>
          <a:lstStyle/>
          <a:p>
            <a:r>
              <a:rPr lang="fr-FR" sz="2000" dirty="0"/>
              <a:t>Zoom sur les attentes des entreprises…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DDFED053-EF60-C646-3A18-29B654004AD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35389274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62517" y="910211"/>
            <a:ext cx="7887629" cy="3676108"/>
          </a:xfrm>
        </p:spPr>
        <p:txBody>
          <a:bodyPr/>
          <a:lstStyle/>
          <a:p>
            <a:pPr marL="0" indent="0" algn="just">
              <a:buNone/>
            </a:pPr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Quels sont les éléments qui t’ont conduit à envisager une poursuite d’étude ?</a:t>
            </a:r>
          </a:p>
          <a:p>
            <a:pPr marL="0" indent="0" algn="just">
              <a:buNone/>
            </a:pPr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Aujourd’hui quelle a été ton évolution dans l’entreprise ?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quarter" idx="13"/>
          </p:nvPr>
        </p:nvSpPr>
        <p:spPr>
          <a:xfrm>
            <a:off x="317421" y="195445"/>
            <a:ext cx="5350463" cy="435688"/>
          </a:xfrm>
        </p:spPr>
        <p:txBody>
          <a:bodyPr>
            <a:normAutofit/>
          </a:bodyPr>
          <a:lstStyle/>
          <a:p>
            <a:r>
              <a:rPr lang="fr-FR" sz="2000" dirty="0"/>
              <a:t>Et sur le vécu d’un apprenti !</a:t>
            </a:r>
          </a:p>
        </p:txBody>
      </p:sp>
      <p:pic>
        <p:nvPicPr>
          <p:cNvPr id="2" name="Image 1">
            <a:extLst>
              <a:ext uri="{FF2B5EF4-FFF2-40B4-BE49-F238E27FC236}">
                <a16:creationId xmlns:a16="http://schemas.microsoft.com/office/drawing/2014/main" id="{A6B7C566-7528-A4AF-3B88-BA06B07D41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62131" y="4586319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9327909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62517" y="910211"/>
            <a:ext cx="7887629" cy="3968916"/>
          </a:xfrm>
        </p:spPr>
        <p:txBody>
          <a:bodyPr/>
          <a:lstStyle/>
          <a:p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Quels conseils pourrais-tu donner à un jeune qui hésite à poursuivre ses études ?</a:t>
            </a:r>
          </a:p>
          <a:p>
            <a:pPr marL="0" indent="0">
              <a:buNone/>
            </a:pPr>
            <a:endParaRPr lang="fr-FR" sz="1800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quarter" idx="13"/>
          </p:nvPr>
        </p:nvSpPr>
        <p:spPr>
          <a:xfrm>
            <a:off x="317421" y="195445"/>
            <a:ext cx="5350463" cy="435688"/>
          </a:xfrm>
        </p:spPr>
        <p:txBody>
          <a:bodyPr>
            <a:normAutofit/>
          </a:bodyPr>
          <a:lstStyle/>
          <a:p>
            <a:r>
              <a:rPr lang="fr-FR" sz="2000" dirty="0"/>
              <a:t>Et sur le vécu d’un apprenti !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CA899387-72FE-65AB-584B-9E10FFB855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512" y="2122551"/>
            <a:ext cx="3350260" cy="25126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0AC58967-7454-D2A4-BA65-418910D5D56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6275923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41B3F30-468C-4F5C-8EFE-7B5F1C42A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7754" y="900445"/>
            <a:ext cx="5670549" cy="655510"/>
          </a:xfrm>
        </p:spPr>
        <p:txBody>
          <a:bodyPr>
            <a:normAutofit/>
          </a:bodyPr>
          <a:lstStyle/>
          <a:p>
            <a:r>
              <a:rPr lang="fr-FR" sz="2800" dirty="0"/>
              <a:t>MERCI DE VOTRE ATTENTION !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740FDDD7-04F7-4AD3-A0AD-61FBC0E682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3643" y="1207408"/>
            <a:ext cx="2728684" cy="27286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1A1293F8-164F-4999-81C0-338B910BA19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62131" y="4476591"/>
            <a:ext cx="1009445" cy="48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4710744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USINESS_PC.potx" id="{BAFF1E8F-C020-4019-A3CB-49C21C7085B6}" vid="{52D4BC55-2C62-42F5-8F27-D3E87096B177}"/>
    </a:ext>
  </a:extLst>
</a:theme>
</file>

<file path=ppt/theme/theme2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BB9C92F6-C5F8-482F-AC56-6D577973964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Présentation business - Thème Abstrait</Template>
  <TotalTime>0</TotalTime>
  <Words>1455</Words>
  <Application>Microsoft Office PowerPoint</Application>
  <PresentationFormat>Affichage à l'écran (16:9)</PresentationFormat>
  <Paragraphs>243</Paragraphs>
  <Slides>24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8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24</vt:i4>
      </vt:variant>
    </vt:vector>
  </HeadingPairs>
  <TitlesOfParts>
    <vt:vector size="33" baseType="lpstr">
      <vt:lpstr>Arial</vt:lpstr>
      <vt:lpstr>Calibri</vt:lpstr>
      <vt:lpstr>Courier New</vt:lpstr>
      <vt:lpstr>Raleway</vt:lpstr>
      <vt:lpstr>Segoe UI Black</vt:lpstr>
      <vt:lpstr>Segoe UI Semilight</vt:lpstr>
      <vt:lpstr>SegoeBook</vt:lpstr>
      <vt:lpstr>Wingdings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!  Nouvelle Formation  ! 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MERCI DE VOTRE ATTENTION 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2018-11-16T13:47:03Z</dcterms:created>
  <dcterms:modified xsi:type="dcterms:W3CDTF">2024-12-13T12:44:06Z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TC043347429991</vt:lpwstr>
  </property>
</Properties>
</file>