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15" r:id="rId3"/>
    <p:sldId id="316" r:id="rId4"/>
    <p:sldId id="296" r:id="rId5"/>
    <p:sldId id="280" r:id="rId6"/>
    <p:sldId id="294" r:id="rId7"/>
    <p:sldId id="298" r:id="rId8"/>
    <p:sldId id="329" r:id="rId9"/>
    <p:sldId id="297" r:id="rId10"/>
    <p:sldId id="314" r:id="rId11"/>
    <p:sldId id="284" r:id="rId12"/>
    <p:sldId id="325" r:id="rId13"/>
    <p:sldId id="300" r:id="rId14"/>
    <p:sldId id="332" r:id="rId15"/>
    <p:sldId id="327" r:id="rId16"/>
    <p:sldId id="274" r:id="rId17"/>
    <p:sldId id="303" r:id="rId18"/>
    <p:sldId id="317" r:id="rId19"/>
    <p:sldId id="334" r:id="rId20"/>
    <p:sldId id="305" r:id="rId21"/>
    <p:sldId id="313" r:id="rId22"/>
    <p:sldId id="301" r:id="rId23"/>
    <p:sldId id="276" r:id="rId24"/>
    <p:sldId id="326" r:id="rId25"/>
    <p:sldId id="322" r:id="rId26"/>
    <p:sldId id="257" r:id="rId27"/>
    <p:sldId id="267" r:id="rId28"/>
    <p:sldId id="295" r:id="rId29"/>
    <p:sldId id="321" r:id="rId30"/>
    <p:sldId id="259" r:id="rId31"/>
    <p:sldId id="302" r:id="rId32"/>
    <p:sldId id="285" r:id="rId33"/>
    <p:sldId id="283" r:id="rId34"/>
    <p:sldId id="287" r:id="rId35"/>
    <p:sldId id="270" r:id="rId36"/>
    <p:sldId id="320" r:id="rId37"/>
    <p:sldId id="282" r:id="rId38"/>
    <p:sldId id="304" r:id="rId39"/>
    <p:sldId id="331" r:id="rId40"/>
    <p:sldId id="292" r:id="rId41"/>
    <p:sldId id="319" r:id="rId42"/>
    <p:sldId id="289" r:id="rId43"/>
    <p:sldId id="318" r:id="rId44"/>
    <p:sldId id="323" r:id="rId45"/>
    <p:sldId id="286" r:id="rId46"/>
    <p:sldId id="261" r:id="rId47"/>
    <p:sldId id="260" r:id="rId48"/>
    <p:sldId id="293" r:id="rId49"/>
    <p:sldId id="308" r:id="rId50"/>
    <p:sldId id="269" r:id="rId51"/>
    <p:sldId id="309" r:id="rId52"/>
    <p:sldId id="312" r:id="rId53"/>
    <p:sldId id="288" r:id="rId54"/>
    <p:sldId id="328" r:id="rId55"/>
    <p:sldId id="310" r:id="rId56"/>
    <p:sldId id="299" r:id="rId57"/>
    <p:sldId id="262" r:id="rId58"/>
    <p:sldId id="333" r:id="rId5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252" autoAdjust="0"/>
    <p:restoredTop sz="94660"/>
  </p:normalViewPr>
  <p:slideViewPr>
    <p:cSldViewPr snapToGrid="0">
      <p:cViewPr varScale="1">
        <p:scale>
          <a:sx n="69" d="100"/>
          <a:sy n="69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30987-2C38-4D25-9C7E-779630CBEFC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02322-6E72-49C3-B50C-2563A40911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9951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30987-2C38-4D25-9C7E-779630CBEFC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02322-6E72-49C3-B50C-2563A40911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4749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30987-2C38-4D25-9C7E-779630CBEFC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02322-6E72-49C3-B50C-2563A40911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5104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30987-2C38-4D25-9C7E-779630CBEFC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02322-6E72-49C3-B50C-2563A40911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33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30987-2C38-4D25-9C7E-779630CBEFC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02322-6E72-49C3-B50C-2563A40911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6736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30987-2C38-4D25-9C7E-779630CBEFC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02322-6E72-49C3-B50C-2563A40911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650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30987-2C38-4D25-9C7E-779630CBEFC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02322-6E72-49C3-B50C-2563A40911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4998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30987-2C38-4D25-9C7E-779630CBEFC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02322-6E72-49C3-B50C-2563A40911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06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30987-2C38-4D25-9C7E-779630CBEFC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02322-6E72-49C3-B50C-2563A40911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2919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30987-2C38-4D25-9C7E-779630CBEFC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02322-6E72-49C3-B50C-2563A40911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2692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30987-2C38-4D25-9C7E-779630CBEFC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C02322-6E72-49C3-B50C-2563A40911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6051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30987-2C38-4D25-9C7E-779630CBEFC2}" type="datetimeFigureOut">
              <a:rPr lang="fr-FR" smtClean="0"/>
              <a:t>11/12/2024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C02322-6E72-49C3-B50C-2563A40911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72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hyperlink" Target="https://fr.wikipedia.org/wiki/Mont-Saint-Vincent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7" r="6861"/>
          <a:stretch/>
        </p:blipFill>
        <p:spPr>
          <a:xfrm>
            <a:off x="-41070" y="0"/>
            <a:ext cx="918507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48720" y="266700"/>
            <a:ext cx="45223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Lucida Calligraphy" panose="03010101010101010101" pitchFamily="66" charset="0"/>
              </a:rPr>
              <a:t>Mont-Saint-Vincent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Lucida Calligraphy" panose="03010101010101010101" pitchFamily="66" charset="0"/>
            </a:endParaRP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936079" y="493340"/>
            <a:ext cx="8519155" cy="1246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commune française située au centre du département de Saône-et-Loire, en région Bourgogne-Franche-Comté.</a:t>
            </a:r>
          </a:p>
        </p:txBody>
      </p:sp>
      <p:sp>
        <p:nvSpPr>
          <p:cNvPr id="5" name="AutoShape 2" descr="data:image/png;base64,iVBORw0KGgoAAAANSUhEUgAAABwAAAAcCAAAAABXZoBIAAAAnklEQVR4AeTNIQiDQABG4b+u17X1aF6PK3YEO9iMJqPVau82y4FgMezS0oVLhqsHtrcqeqzDXv3CEz/6L4yTtZM3dnHmPTtjzXZAXKYVo4agkU2GI2Lloc6JDez1+flswMu1EQZ3xlE7lK8eKDkjtwE+crBMV+wesKmCiisGGepZIfQJpMj9SNb2MYWrChjVkULuCyCfRvsdmBieyQQAsoDk/9ryhFMAAAAASUVORK5CYII=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17475" y="-569913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6" name="AutoShape 3" descr="vwikipéda mont saint vincent 71 sur fr.wikipedia.org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158750" y="1143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-41070" y="5152171"/>
            <a:ext cx="8946465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Village perché à environ 610m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d’altitude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l'un des plus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hauts sommets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monts du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Charolais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et le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2</a:t>
            </a:r>
            <a:r>
              <a:rPr lang="fr-FR" alt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 plus haut 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lieu de </a:t>
            </a:r>
          </a:p>
          <a:p>
            <a:pPr lvl="0" algn="ctr"/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Saône-et-Loire </a:t>
            </a:r>
            <a:r>
              <a:rPr lang="fr-FR" alt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habité</a:t>
            </a:r>
            <a:r>
              <a:rPr lang="fr-FR" alt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,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après </a:t>
            </a:r>
            <a:r>
              <a:rPr lang="fr-FR" alt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Uchon</a:t>
            </a:r>
            <a:r>
              <a:rPr lang="fr-FR" alt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683 m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651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>
        <p:sndAc>
          <p:stSnd loop="1">
            <p:snd r:embed="rId2" name="piaf.wav"/>
          </p:stSnd>
        </p:sndAc>
      </p:transition>
    </mc:Choice>
    <mc:Fallback xmlns="">
      <p:transition spd="slow" advTm="15000">
        <p:sndAc>
          <p:stSnd loop="1">
            <p:snd r:embed="rId5" name="piaf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85" r="13090"/>
          <a:stretch/>
        </p:blipFill>
        <p:spPr>
          <a:xfrm>
            <a:off x="0" y="0"/>
            <a:ext cx="9159784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74570" y="109744"/>
            <a:ext cx="70262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 de Retraite De Mont St Vincent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5565062"/>
            <a:ext cx="880561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arrivant au sommet du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Mont Saint Vincent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Garer la voiture sur la place et faire la visite du village à pieds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603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95434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28780" y="5682826"/>
            <a:ext cx="253787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Jardin intérieur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6453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40787" y="5821371"/>
            <a:ext cx="6691254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Déambuler dans les petites ruelles étroites à la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découverte de ce mignon petit village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2863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637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367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41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"/>
            <a:ext cx="9144000" cy="685038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58827" y="5738244"/>
            <a:ext cx="407355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Ancienne maison du Bailli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3588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28141" y="227554"/>
            <a:ext cx="791061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        Mont-Saint-Vincent –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boutique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nacrier , est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perle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rare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boutique dans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notre région est connue comme le loup blanc</a:t>
            </a:r>
          </a:p>
        </p:txBody>
      </p:sp>
    </p:spTree>
    <p:extLst>
      <p:ext uri="{BB962C8B-B14F-4D97-AF65-F5344CB8AC3E}">
        <p14:creationId xmlns:p14="http://schemas.microsoft.com/office/powerpoint/2010/main" val="2736156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7818" y="5101027"/>
            <a:ext cx="83646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y vient pour le plaisir, jeter un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oeil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sur les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oeuvres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d’art que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Pascal Michelot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Jean-Lou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Gressard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 font naître de leur savoir-faire et de leur patience</a:t>
            </a:r>
          </a:p>
        </p:txBody>
      </p:sp>
    </p:spTree>
    <p:extLst>
      <p:ext uri="{BB962C8B-B14F-4D97-AF65-F5344CB8AC3E}">
        <p14:creationId xmlns:p14="http://schemas.microsoft.com/office/powerpoint/2010/main" val="3190516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09559" y="5814444"/>
            <a:ext cx="6253586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Quelques e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xemples de créations exposés dans la boutique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un nacrier est un artiste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419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6532" y="5795123"/>
            <a:ext cx="85309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d’un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coquillage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en fait une superbes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pièces, certaines sont très travaillées.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travail de précision.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l’orfèvrerie.</a:t>
            </a:r>
          </a:p>
        </p:txBody>
      </p:sp>
    </p:spTree>
    <p:extLst>
      <p:ext uri="{BB962C8B-B14F-4D97-AF65-F5344CB8AC3E}">
        <p14:creationId xmlns:p14="http://schemas.microsoft.com/office/powerpoint/2010/main" val="405489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648579" y="307171"/>
            <a:ext cx="3791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Auberge 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Passe Temps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5170207"/>
            <a:ext cx="914399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y avait jadis une dizaines d’auberges au Mont Saint Vincent, témoignant de la vitalité du village ,</a:t>
            </a:r>
            <a:r>
              <a:rPr lang="fr-FR" sz="2800" b="1" dirty="0" smtClean="0"/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Aujourd’hui, il ne reste que 2 auberges </a:t>
            </a:r>
            <a:r>
              <a:rPr lang="fr-FR" sz="2800" b="1" dirty="0" smtClean="0">
                <a:solidFill>
                  <a:srgbClr val="FFFF00"/>
                </a:solidFill>
              </a:rPr>
              <a:t>: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le Passe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Temps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 relai des Perron ,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  <a:p>
            <a:endParaRPr lang="fr-FR" sz="2800" dirty="0">
              <a:solidFill>
                <a:srgbClr val="FFFF00"/>
              </a:solidFill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104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5082" y="5087357"/>
            <a:ext cx="87075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Guillaume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Suzane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Thésut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habitait un château situé devant l’actuelle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mairie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–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école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A la révolution, en 1793, ce château fut incendié par des habitants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Bourgueil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346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5333183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on prétend que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sauver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objets précieux,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Guillaume jeta bijoux et argenterie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le puits encore présent dans la cour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l’école  (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tôles placés sur le puits par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sécurité pour les enfants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)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002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33845" y="5473005"/>
            <a:ext cx="82192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Construit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siècle, au sommet du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Mont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-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-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Vincent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servait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stockage et à la redistribution du sel dans une quarantaine de paroisses .</a:t>
            </a:r>
          </a:p>
        </p:txBody>
      </p:sp>
      <p:sp>
        <p:nvSpPr>
          <p:cNvPr id="4" name="Rectangle 3"/>
          <p:cNvSpPr/>
          <p:nvPr/>
        </p:nvSpPr>
        <p:spPr>
          <a:xfrm>
            <a:off x="3856214" y="272534"/>
            <a:ext cx="36359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 grenier </a:t>
            </a:r>
            <a:r>
              <a:rPr lang="fr-FR" sz="32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sel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726398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7427" y="5710448"/>
            <a:ext cx="90504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Musée qui  jadis était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grenier à sel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construit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 au sommet du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Mont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-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-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Vincent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haut lieu de Saône et Loire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  <a:r>
              <a:rPr lang="fr-FR" sz="2800" dirty="0" smtClean="0"/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51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3345" y="5724344"/>
            <a:ext cx="80217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musée Jean Régnier héberge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collections archéologiques et un aperçu de l’ art roman. </a:t>
            </a:r>
          </a:p>
        </p:txBody>
      </p:sp>
    </p:spTree>
    <p:extLst>
      <p:ext uri="{BB962C8B-B14F-4D97-AF65-F5344CB8AC3E}">
        <p14:creationId xmlns:p14="http://schemas.microsoft.com/office/powerpoint/2010/main" val="3876090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79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1"/>
          <a:stretch/>
        </p:blipFill>
        <p:spPr>
          <a:xfrm>
            <a:off x="0" y="0"/>
            <a:ext cx="4687211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7" r="44319"/>
          <a:stretch/>
        </p:blipFill>
        <p:spPr>
          <a:xfrm>
            <a:off x="4675909" y="3093"/>
            <a:ext cx="4468091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26934" y="6143398"/>
            <a:ext cx="28264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kiosque à livres</a:t>
            </a:r>
          </a:p>
        </p:txBody>
      </p:sp>
    </p:spTree>
    <p:extLst>
      <p:ext uri="{BB962C8B-B14F-4D97-AF65-F5344CB8AC3E}">
        <p14:creationId xmlns:p14="http://schemas.microsoft.com/office/powerpoint/2010/main" val="119194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686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7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73228" y="6043044"/>
            <a:ext cx="383624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Belle maison Bourgeoise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777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71079" y="5388417"/>
            <a:ext cx="5001689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Chemin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qui fait le tour du village 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bien connu  des promeneurs </a:t>
            </a:r>
          </a:p>
        </p:txBody>
      </p:sp>
    </p:spTree>
    <p:extLst>
      <p:ext uri="{BB962C8B-B14F-4D97-AF65-F5344CB8AC3E}">
        <p14:creationId xmlns:p14="http://schemas.microsoft.com/office/powerpoint/2010/main" val="334271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0405" y="5793662"/>
            <a:ext cx="717215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le chemin de promenade des belles charolaises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411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3127" y="5295037"/>
            <a:ext cx="89985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Tour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l’Assommoir avait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bien funeste fonction.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durant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guerres de religions,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Montsavincinois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restés catholiques, étaient souvent aux prises avec 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Huguenots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</a:p>
        </p:txBody>
      </p:sp>
      <p:sp>
        <p:nvSpPr>
          <p:cNvPr id="4" name="Rectangle 3"/>
          <p:cNvSpPr/>
          <p:nvPr/>
        </p:nvSpPr>
        <p:spPr>
          <a:xfrm>
            <a:off x="2689336" y="340135"/>
            <a:ext cx="42933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La Tour de l’assommoir </a:t>
            </a:r>
          </a:p>
        </p:txBody>
      </p:sp>
      <p:cxnSp>
        <p:nvCxnSpPr>
          <p:cNvPr id="6" name="Connecteur droit avec flèche 5"/>
          <p:cNvCxnSpPr/>
          <p:nvPr/>
        </p:nvCxnSpPr>
        <p:spPr>
          <a:xfrm flipH="1">
            <a:off x="2400300" y="810491"/>
            <a:ext cx="2182091" cy="115339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467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468" b="6675"/>
          <a:stretch/>
        </p:blipFill>
        <p:spPr>
          <a:xfrm>
            <a:off x="4766830" y="0"/>
            <a:ext cx="437717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744" b="6182"/>
          <a:stretch/>
        </p:blipFill>
        <p:spPr>
          <a:xfrm>
            <a:off x="0" y="5592"/>
            <a:ext cx="4779819" cy="685240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8991" y="5473005"/>
            <a:ext cx="88010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légende veut que tout Huguenot capturé était jeté du haut de la Tour sur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des piques placées au sol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d’où le nom de «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l’Assommoir »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qui plongeait dans le sommeil…éternel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</a:p>
        </p:txBody>
      </p:sp>
      <p:cxnSp>
        <p:nvCxnSpPr>
          <p:cNvPr id="6" name="Connecteur droit avec flèche 5"/>
          <p:cNvCxnSpPr/>
          <p:nvPr/>
        </p:nvCxnSpPr>
        <p:spPr>
          <a:xfrm flipH="1" flipV="1">
            <a:off x="7450282" y="2410691"/>
            <a:ext cx="426027" cy="303414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8544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120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55500" y="1546"/>
            <a:ext cx="46330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Église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prieurale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Saint-Vincent </a:t>
            </a:r>
          </a:p>
        </p:txBody>
      </p:sp>
      <p:sp>
        <p:nvSpPr>
          <p:cNvPr id="2" name="Rectangle 1"/>
          <p:cNvSpPr/>
          <p:nvPr/>
        </p:nvSpPr>
        <p:spPr>
          <a:xfrm>
            <a:off x="69272" y="5471458"/>
            <a:ext cx="90054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priorale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ou prieurale est l'église d'un prieuré. Un prieuré étant entendu comme un établissement religieux dépendant d'une abbaye.</a:t>
            </a:r>
          </a:p>
        </p:txBody>
      </p:sp>
      <p:cxnSp>
        <p:nvCxnSpPr>
          <p:cNvPr id="6" name="Connecteur droit avec flèche 5"/>
          <p:cNvCxnSpPr/>
          <p:nvPr/>
        </p:nvCxnSpPr>
        <p:spPr>
          <a:xfrm flipH="1">
            <a:off x="2909455" y="524766"/>
            <a:ext cx="737754" cy="69097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4583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16" r="8077"/>
          <a:stretch/>
        </p:blipFill>
        <p:spPr>
          <a:xfrm>
            <a:off x="0" y="0"/>
            <a:ext cx="9199517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40327" y="4952044"/>
            <a:ext cx="790913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dont la masse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horizontale dépourvue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son clocher, est parmi les plus frappantes églises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romanes datée du 11</a:t>
            </a:r>
            <a:r>
              <a:rPr lang="fr-FR" sz="3200" b="1" baseline="30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et début 12</a:t>
            </a:r>
            <a:r>
              <a:rPr lang="fr-FR" sz="3200" b="1" baseline="30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75202" y="237897"/>
            <a:ext cx="69349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Eglise Saint-Vincent, ancienne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Prieurale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4231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0081" y="5738152"/>
            <a:ext cx="62568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Eglise-Saint-Vincent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(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,,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</a:t>
            </a:r>
            <a:r>
              <a:rPr lang="fr-FR" sz="2800" dirty="0">
                <a:solidFill>
                  <a:srgbClr val="FFFF00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425854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9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3127" y="5721124"/>
            <a:ext cx="92686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tympan mutilé montre le Christ en Gloire dans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mandorle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entre deux saints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probablement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apôtres Pierre et Paul. </a:t>
            </a:r>
          </a:p>
        </p:txBody>
      </p:sp>
      <p:cxnSp>
        <p:nvCxnSpPr>
          <p:cNvPr id="5" name="Connecteur droit avec flèche 4"/>
          <p:cNvCxnSpPr/>
          <p:nvPr/>
        </p:nvCxnSpPr>
        <p:spPr>
          <a:xfrm flipV="1">
            <a:off x="2150918" y="2566555"/>
            <a:ext cx="2223655" cy="29718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1027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03396" y="5658580"/>
            <a:ext cx="280717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chœur de l’église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2131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14716" y="5284508"/>
            <a:ext cx="6649577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Très belle cette prieurale dommage les années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Commence à délabrer la beauté de l’intérieur</a:t>
            </a:r>
            <a:endParaRPr lang="fr-FR" sz="28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34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334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382" y="0"/>
            <a:ext cx="4699136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383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216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247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05245" y="369608"/>
            <a:ext cx="833351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Elle a besoin d’une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</a:rPr>
              <a:t> restauration pour redonner vie et couleurs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à ce beau patrimoine bourguignon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6644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68" r="5000"/>
          <a:stretch/>
        </p:blipFill>
        <p:spPr>
          <a:xfrm>
            <a:off x="0" y="0"/>
            <a:ext cx="9156401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32809" y="5270838"/>
            <a:ext cx="56318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vert-de-gris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Dépôt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verdâtre qui se forme à l'air humide sur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murs et autres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 flipV="1">
            <a:off x="5101936" y="2628900"/>
            <a:ext cx="2878282" cy="268085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2633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447" y="0"/>
            <a:ext cx="4558553" cy="686494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03"/>
          <a:stretch/>
        </p:blipFill>
        <p:spPr>
          <a:xfrm>
            <a:off x="-69273" y="0"/>
            <a:ext cx="4654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699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1316" y="0"/>
            <a:ext cx="483268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8"/>
          <a:stretch/>
        </p:blipFill>
        <p:spPr>
          <a:xfrm>
            <a:off x="-145474" y="0"/>
            <a:ext cx="44567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4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81"/>
          <a:stretch/>
        </p:blipFill>
        <p:spPr>
          <a:xfrm>
            <a:off x="4585854" y="0"/>
            <a:ext cx="4558145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" t="5607" r="963"/>
          <a:stretch/>
        </p:blipFill>
        <p:spPr>
          <a:xfrm>
            <a:off x="0" y="0"/>
            <a:ext cx="4585855" cy="686494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68765" y="5731317"/>
            <a:ext cx="6032421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Malgré son ancienneté cette prieurale est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Très belle et très bien entretenue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74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82091" y="5902346"/>
            <a:ext cx="89257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Eglise prieurale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Vincent 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l’arrière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son cimetière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193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27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700" r="12144" b="13283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91043" y="515081"/>
            <a:ext cx="221406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vieux lavoir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147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133" r="5468" b="7298"/>
          <a:stretch/>
        </p:blipFill>
        <p:spPr>
          <a:xfrm>
            <a:off x="0" y="0"/>
            <a:ext cx="9144000" cy="6870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242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872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79318" y="348964"/>
            <a:ext cx="80321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théâtre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verdure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situé sur un site magnifique, avec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le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plus beau fond de scène qui puisse exister, à savoir le panorama vers la chaîne du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</a:rPr>
              <a:t>MONT BLANC.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803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4073" y="5173764"/>
            <a:ext cx="87699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Lors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travaux à côté de la montée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belvédère pour la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construction d’un théâtre de verdure, des pierres taillées ressemblant fort à des menhirs ont été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découvertes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1613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26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0555" y="5710535"/>
            <a:ext cx="88634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enterrées à quelques cm du sol, des énormes pierres taillées ; pierres qui ressemblent fort à des menhirs de l’époque celtique </a:t>
            </a:r>
            <a:endParaRPr lang="fr-FR" sz="2800" dirty="0"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371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2400" y="487602"/>
            <a:ext cx="8991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découverte du village passe obligatoirement par 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belvédère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cet ancien moulin à vent, au sommet duquel, à 610 mètres d’altitude, il est possible de contempler 14 départements. </a:t>
            </a:r>
          </a:p>
        </p:txBody>
      </p:sp>
    </p:spTree>
    <p:extLst>
      <p:ext uri="{BB962C8B-B14F-4D97-AF65-F5344CB8AC3E}">
        <p14:creationId xmlns:p14="http://schemas.microsoft.com/office/powerpoint/2010/main" val="2808973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5745" y="5042118"/>
            <a:ext cx="878378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belvédère est situé sur le point le plus haut de l'éperon rocheux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Mont-Saint-Vincent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culmine à environ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610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mètres d'altitude. accessible à pied uniquement, </a:t>
            </a: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5927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6645" y="411171"/>
            <a:ext cx="89673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 table d'orientation, offre un intéressant panorama sur Gourdon, Montceau-les-Mines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cas de ciel dégagé, les plus chanceux pourront apercevoir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le majestueux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Mont-Blanc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636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57154" y="279553"/>
            <a:ext cx="542969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A côté du belvédère une croix celtique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111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440"/>
          <a:stretch/>
        </p:blipFill>
        <p:spPr>
          <a:xfrm>
            <a:off x="3605" y="0"/>
            <a:ext cx="914039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32948" y="5821371"/>
            <a:ext cx="359746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Belle demeure restaurée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464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7817" y="237945"/>
            <a:ext cx="734290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le Relais des Perrons juste avant de monter au village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( 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bord 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D980 )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9842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4126118"/>
            <a:ext cx="9029700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latin typeface="Harlow Solid Italic" panose="04030604020F02020D02" pitchFamily="82" charset="0"/>
            </a:endParaRP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Avec les vestiges de son ancien château son église romane classée ,son musée , ses ruelles pittoresques et ses demeures ancestrales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Il saura séduire les passionnés de vieilles pierres</a:t>
            </a:r>
            <a:endParaRPr lang="fr-FR" sz="2800" b="1" cap="none" spc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/>
              <a:latin typeface="Harlow Solid Italic" panose="04030604020F02020D02" pitchFamily="82" charset="0"/>
            </a:endParaRPr>
          </a:p>
          <a:p>
            <a:pPr algn="ctr"/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0163" y="213745"/>
            <a:ext cx="848937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Le village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Mont-Saint-Vincent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véritable paradis pour les amateurs d’architecture ancienne à la recherche de quiétude</a:t>
            </a:r>
          </a:p>
        </p:txBody>
      </p:sp>
      <p:sp>
        <p:nvSpPr>
          <p:cNvPr id="5" name="Rectangle 4"/>
          <p:cNvSpPr/>
          <p:nvPr/>
        </p:nvSpPr>
        <p:spPr>
          <a:xfrm>
            <a:off x="4077151" y="6282035"/>
            <a:ext cx="460574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Création : </a:t>
            </a:r>
            <a:r>
              <a:rPr lang="fr-FR" sz="24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PapyRi</a:t>
            </a:r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 Décembre 2024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76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713</TotalTime>
  <Words>847</Words>
  <Application>Microsoft Office PowerPoint</Application>
  <PresentationFormat>Affichage à l'écran (4:3)</PresentationFormat>
  <Paragraphs>67</Paragraphs>
  <Slides>58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58</vt:i4>
      </vt:variant>
    </vt:vector>
  </HeadingPairs>
  <TitlesOfParts>
    <vt:vector size="64" baseType="lpstr">
      <vt:lpstr>Arial</vt:lpstr>
      <vt:lpstr>Calibri</vt:lpstr>
      <vt:lpstr>Calibri Light</vt:lpstr>
      <vt:lpstr>Harlow Solid Italic</vt:lpstr>
      <vt:lpstr>Lucida Calligraphy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85</cp:revision>
  <dcterms:created xsi:type="dcterms:W3CDTF">2024-12-03T16:19:32Z</dcterms:created>
  <dcterms:modified xsi:type="dcterms:W3CDTF">2024-12-11T06:57:54Z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