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8" r:id="rId2"/>
    <p:sldId id="260" r:id="rId3"/>
    <p:sldId id="273" r:id="rId4"/>
    <p:sldId id="283" r:id="rId5"/>
    <p:sldId id="282" r:id="rId6"/>
    <p:sldId id="281" r:id="rId7"/>
    <p:sldId id="277" r:id="rId8"/>
    <p:sldId id="278" r:id="rId9"/>
    <p:sldId id="280" r:id="rId10"/>
    <p:sldId id="279" r:id="rId11"/>
    <p:sldId id="276" r:id="rId12"/>
    <p:sldId id="275" r:id="rId13"/>
    <p:sldId id="274"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58" r:id="rId27"/>
    <p:sldId id="257" r:id="rId28"/>
    <p:sldId id="284" r:id="rId29"/>
    <p:sldId id="286"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43" autoAdjust="0"/>
    <p:restoredTop sz="94660"/>
  </p:normalViewPr>
  <p:slideViewPr>
    <p:cSldViewPr snapToGrid="0">
      <p:cViewPr varScale="1">
        <p:scale>
          <a:sx n="88" d="100"/>
          <a:sy n="88" d="100"/>
        </p:scale>
        <p:origin x="8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740F25-1C77-4EB9-820D-0868CD1A491F}" type="datetimeFigureOut">
              <a:rPr lang="fr-FR" smtClean="0"/>
              <a:t>28/11/2024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93E4A5-1A30-46EA-BAC0-1ECDE31EBEF2}" type="slidenum">
              <a:rPr lang="fr-FR" smtClean="0"/>
              <a:t>‹N°›</a:t>
            </a:fld>
            <a:endParaRPr lang="fr-FR"/>
          </a:p>
        </p:txBody>
      </p:sp>
    </p:spTree>
    <p:extLst>
      <p:ext uri="{BB962C8B-B14F-4D97-AF65-F5344CB8AC3E}">
        <p14:creationId xmlns:p14="http://schemas.microsoft.com/office/powerpoint/2010/main" val="4276465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793E4A5-1A30-46EA-BAC0-1ECDE31EBEF2}" type="slidenum">
              <a:rPr lang="fr-FR" smtClean="0"/>
              <a:t>27</a:t>
            </a:fld>
            <a:endParaRPr lang="fr-FR"/>
          </a:p>
        </p:txBody>
      </p:sp>
    </p:spTree>
    <p:extLst>
      <p:ext uri="{BB962C8B-B14F-4D97-AF65-F5344CB8AC3E}">
        <p14:creationId xmlns:p14="http://schemas.microsoft.com/office/powerpoint/2010/main" val="34766996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28/11/2024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eige&#10;&#10;Description générée automatiquement">
            <a:extLst>
              <a:ext uri="{FF2B5EF4-FFF2-40B4-BE49-F238E27FC236}">
                <a16:creationId xmlns:a16="http://schemas.microsoft.com/office/drawing/2014/main" id="{7048485B-483E-4F06-B45D-B1D335DE10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92056" y="369000"/>
            <a:ext cx="9607888" cy="6120000"/>
          </a:xfrm>
          <a:prstGeom prst="rect">
            <a:avLst/>
          </a:prstGeom>
          <a:effectLst>
            <a:softEdge rad="127000"/>
          </a:effectLst>
        </p:spPr>
      </p:pic>
      <p:sp>
        <p:nvSpPr>
          <p:cNvPr id="4" name="ZoneTexte 3">
            <a:extLst>
              <a:ext uri="{FF2B5EF4-FFF2-40B4-BE49-F238E27FC236}">
                <a16:creationId xmlns:a16="http://schemas.microsoft.com/office/drawing/2014/main" id="{E2BD3A2C-23BD-35BE-082F-B328FD83F6CC}"/>
              </a:ext>
            </a:extLst>
          </p:cNvPr>
          <p:cNvSpPr txBox="1"/>
          <p:nvPr/>
        </p:nvSpPr>
        <p:spPr>
          <a:xfrm>
            <a:off x="3113313" y="608486"/>
            <a:ext cx="7108372" cy="523220"/>
          </a:xfrm>
          <a:prstGeom prst="rect">
            <a:avLst/>
          </a:prstGeom>
          <a:noFill/>
        </p:spPr>
        <p:txBody>
          <a:bodyPr wrap="square" rtlCol="0">
            <a:spAutoFit/>
          </a:bodyPr>
          <a:lstStyle/>
          <a:p>
            <a:r>
              <a:rPr lang="fr-FR" sz="2800" b="1" dirty="0">
                <a:solidFill>
                  <a:srgbClr val="FFFF00"/>
                </a:solidFill>
              </a:rPr>
              <a:t>L’Autriche ,Et Ses  Plus Beaux Villages</a:t>
            </a:r>
          </a:p>
        </p:txBody>
      </p:sp>
    </p:spTree>
    <p:extLst>
      <p:ext uri="{BB962C8B-B14F-4D97-AF65-F5344CB8AC3E}">
        <p14:creationId xmlns:p14="http://schemas.microsoft.com/office/powerpoint/2010/main" val="2925065147"/>
      </p:ext>
    </p:extLst>
  </p:cSld>
  <p:clrMapOvr>
    <a:masterClrMapping/>
  </p:clrMapOvr>
  <mc:AlternateContent xmlns:mc="http://schemas.openxmlformats.org/markup-compatibility/2006">
    <mc:Choice xmlns:p14="http://schemas.microsoft.com/office/powerpoint/2010/main" Requires="p14">
      <p:transition spd="slow" p14:dur="8000" advClick="0" advTm="8000">
        <p14:reveal/>
        <p:sndAc>
          <p:stSnd loop="1">
            <p:snd r:embed="rId2" name="Johann Strauss ~ Blue Danube.wav"/>
          </p:stSnd>
        </p:sndAc>
      </p:transition>
    </mc:Choice>
    <mc:Fallback>
      <p:transition spd="slow" advClick="0" advTm="8000">
        <p:fade/>
        <p:sndAc>
          <p:stSnd loop="1">
            <p:snd r:embed="rId2" name="Johann Strauss ~ Blue Danub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8CC593D1-07CE-F2AE-27D6-0EC8BBAFBD4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L'Autriche est un pays germanophone d'Europe centrale caractérisé par des villages de montagne, une architecture baroque, une histoire impériale et des terrains alpins escarpés. Située sur le Danube, Vienne, la capitale, abrite les palais de Schönbrunn et </a:t>
            </a:r>
            <a:r>
              <a:rPr lang="fr-FR" sz="4000" b="1" dirty="0" err="1">
                <a:solidFill>
                  <a:srgbClr val="FFFF00"/>
                </a:solidFill>
              </a:rPr>
              <a:t>Hofburg</a:t>
            </a:r>
            <a:r>
              <a:rPr lang="fr-FR" sz="4000" b="1" dirty="0">
                <a:solidFill>
                  <a:srgbClr val="FFFF00"/>
                </a:solidFill>
              </a:rPr>
              <a:t>. Mozart, Strauss et Freud ont habité la ville. Le pays compte d'autres régions notables comme la forêt de Bohême et le lac </a:t>
            </a:r>
            <a:r>
              <a:rPr lang="fr-FR" sz="4000" b="1" dirty="0" err="1">
                <a:solidFill>
                  <a:srgbClr val="FFFF00"/>
                </a:solidFill>
              </a:rPr>
              <a:t>Traunsee</a:t>
            </a:r>
            <a:r>
              <a:rPr lang="fr-FR" sz="4000" b="1" dirty="0">
                <a:solidFill>
                  <a:srgbClr val="FFFF00"/>
                </a:solidFill>
              </a:rPr>
              <a:t>, au nord, et les collines de vignobles à l'est. </a:t>
            </a:r>
          </a:p>
        </p:txBody>
      </p:sp>
    </p:spTree>
    <p:extLst>
      <p:ext uri="{BB962C8B-B14F-4D97-AF65-F5344CB8AC3E}">
        <p14:creationId xmlns:p14="http://schemas.microsoft.com/office/powerpoint/2010/main" val="108214195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3" name="Image 2" descr="Une image contenant plein air, paysage, eau, montagne&#10;&#10;Description générée automatiquement">
            <a:extLst>
              <a:ext uri="{FF2B5EF4-FFF2-40B4-BE49-F238E27FC236}">
                <a16:creationId xmlns:a16="http://schemas.microsoft.com/office/drawing/2014/main" id="{5CCBC148-E1B4-F6FA-3847-B777490609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171" y="502380"/>
            <a:ext cx="5112000" cy="2926620"/>
          </a:xfrm>
          <a:prstGeom prst="rect">
            <a:avLst/>
          </a:prstGeom>
          <a:effectLst>
            <a:softEdge rad="317500"/>
          </a:effectLst>
        </p:spPr>
      </p:pic>
      <p:sp>
        <p:nvSpPr>
          <p:cNvPr id="4" name="ZoneTexte 3">
            <a:extLst>
              <a:ext uri="{FF2B5EF4-FFF2-40B4-BE49-F238E27FC236}">
                <a16:creationId xmlns:a16="http://schemas.microsoft.com/office/drawing/2014/main" id="{3B8C2580-253A-6CB8-0E5E-57D2392EE385}"/>
              </a:ext>
            </a:extLst>
          </p:cNvPr>
          <p:cNvSpPr txBox="1"/>
          <p:nvPr/>
        </p:nvSpPr>
        <p:spPr>
          <a:xfrm>
            <a:off x="2334409" y="3429000"/>
            <a:ext cx="4442908" cy="461665"/>
          </a:xfrm>
          <a:prstGeom prst="rect">
            <a:avLst/>
          </a:prstGeom>
          <a:noFill/>
        </p:spPr>
        <p:txBody>
          <a:bodyPr wrap="square" rtlCol="0">
            <a:spAutoFit/>
          </a:bodyPr>
          <a:lstStyle/>
          <a:p>
            <a:r>
              <a:rPr lang="fr-FR" sz="2400" b="1">
                <a:solidFill>
                  <a:srgbClr val="FFFF00"/>
                </a:solidFill>
              </a:rPr>
              <a:t>Hallstatt</a:t>
            </a:r>
            <a:endParaRPr lang="fr-FR" sz="2400" b="1" dirty="0">
              <a:solidFill>
                <a:srgbClr val="FFFF00"/>
              </a:solidFill>
            </a:endParaRPr>
          </a:p>
        </p:txBody>
      </p:sp>
      <p:pic>
        <p:nvPicPr>
          <p:cNvPr id="6" name="Image 5" descr="Une image contenant eau, nature, plein air, arbre&#10;&#10;Description générée automatiquement">
            <a:extLst>
              <a:ext uri="{FF2B5EF4-FFF2-40B4-BE49-F238E27FC236}">
                <a16:creationId xmlns:a16="http://schemas.microsoft.com/office/drawing/2014/main" id="{B8CBAFBF-ACA1-3CF5-B6BA-F86D1CDEFE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4061" y="3297874"/>
            <a:ext cx="4752000" cy="3142260"/>
          </a:xfrm>
          <a:prstGeom prst="rect">
            <a:avLst/>
          </a:prstGeom>
          <a:effectLst>
            <a:softEdge rad="317500"/>
          </a:effectLst>
        </p:spPr>
      </p:pic>
      <p:sp>
        <p:nvSpPr>
          <p:cNvPr id="7" name="ZoneTexte 6">
            <a:extLst>
              <a:ext uri="{FF2B5EF4-FFF2-40B4-BE49-F238E27FC236}">
                <a16:creationId xmlns:a16="http://schemas.microsoft.com/office/drawing/2014/main" id="{C2664DCB-B4D1-F7C4-696F-36990E0B8BA9}"/>
              </a:ext>
            </a:extLst>
          </p:cNvPr>
          <p:cNvSpPr txBox="1"/>
          <p:nvPr/>
        </p:nvSpPr>
        <p:spPr>
          <a:xfrm>
            <a:off x="8007275" y="3067041"/>
            <a:ext cx="4184725" cy="461665"/>
          </a:xfrm>
          <a:prstGeom prst="rect">
            <a:avLst/>
          </a:prstGeom>
          <a:noFill/>
        </p:spPr>
        <p:txBody>
          <a:bodyPr wrap="square" rtlCol="0">
            <a:spAutoFit/>
          </a:bodyPr>
          <a:lstStyle/>
          <a:p>
            <a:r>
              <a:rPr lang="fr-FR" sz="2400" b="1">
                <a:solidFill>
                  <a:srgbClr val="FFFF00"/>
                </a:solidFill>
              </a:rPr>
              <a:t> Salzkammergut</a:t>
            </a:r>
            <a:endParaRPr lang="fr-FR" sz="2400" b="1" dirty="0">
              <a:solidFill>
                <a:srgbClr val="FFFF00"/>
              </a:solidFill>
            </a:endParaRP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FFD2BD0-06C0-6EC4-D7F4-F185561AC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170" y="3289907"/>
            <a:ext cx="4788000" cy="3088260"/>
          </a:xfrm>
          <a:prstGeom prst="rect">
            <a:avLst/>
          </a:prstGeom>
          <a:effectLst>
            <a:softEdge rad="317500"/>
          </a:effectLst>
        </p:spPr>
      </p:pic>
      <p:sp>
        <p:nvSpPr>
          <p:cNvPr id="4" name="ZoneTexte 3">
            <a:extLst>
              <a:ext uri="{FF2B5EF4-FFF2-40B4-BE49-F238E27FC236}">
                <a16:creationId xmlns:a16="http://schemas.microsoft.com/office/drawing/2014/main" id="{006EC681-71A2-90C1-1F11-86F1D1126060}"/>
              </a:ext>
            </a:extLst>
          </p:cNvPr>
          <p:cNvSpPr txBox="1"/>
          <p:nvPr/>
        </p:nvSpPr>
        <p:spPr>
          <a:xfrm>
            <a:off x="1062367" y="3198167"/>
            <a:ext cx="5464885" cy="461665"/>
          </a:xfrm>
          <a:prstGeom prst="rect">
            <a:avLst/>
          </a:prstGeom>
          <a:noFill/>
        </p:spPr>
        <p:txBody>
          <a:bodyPr wrap="square" rtlCol="0">
            <a:spAutoFit/>
          </a:bodyPr>
          <a:lstStyle/>
          <a:p>
            <a:r>
              <a:rPr lang="fr-FR" sz="2400" b="1">
                <a:solidFill>
                  <a:schemeClr val="bg1"/>
                </a:solidFill>
              </a:rPr>
              <a:t> Le massif du Dachstein</a:t>
            </a:r>
            <a:endParaRPr lang="fr-FR" sz="2400" b="1" dirty="0">
              <a:solidFill>
                <a:schemeClr val="bg1"/>
              </a:solidFill>
            </a:endParaRPr>
          </a:p>
        </p:txBody>
      </p:sp>
      <p:pic>
        <p:nvPicPr>
          <p:cNvPr id="6" name="Image 5" descr="Une image contenant plein air, ciel, arbre, nuage&#10;&#10;Description générée automatiquement">
            <a:extLst>
              <a:ext uri="{FF2B5EF4-FFF2-40B4-BE49-F238E27FC236}">
                <a16:creationId xmlns:a16="http://schemas.microsoft.com/office/drawing/2014/main" id="{0E06331A-63D8-C452-1931-72E4F7BAED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3765" y="420781"/>
            <a:ext cx="5044065" cy="3348000"/>
          </a:xfrm>
          <a:prstGeom prst="rect">
            <a:avLst/>
          </a:prstGeom>
          <a:effectLst>
            <a:softEdge rad="317500"/>
          </a:effectLst>
        </p:spPr>
      </p:pic>
      <p:sp>
        <p:nvSpPr>
          <p:cNvPr id="7" name="ZoneTexte 6">
            <a:extLst>
              <a:ext uri="{FF2B5EF4-FFF2-40B4-BE49-F238E27FC236}">
                <a16:creationId xmlns:a16="http://schemas.microsoft.com/office/drawing/2014/main" id="{24AC77E1-56EC-79B8-7724-1117EC438360}"/>
              </a:ext>
            </a:extLst>
          </p:cNvPr>
          <p:cNvSpPr txBox="1"/>
          <p:nvPr/>
        </p:nvSpPr>
        <p:spPr>
          <a:xfrm>
            <a:off x="8392669" y="3659832"/>
            <a:ext cx="4788000" cy="461665"/>
          </a:xfrm>
          <a:prstGeom prst="rect">
            <a:avLst/>
          </a:prstGeom>
          <a:noFill/>
        </p:spPr>
        <p:txBody>
          <a:bodyPr wrap="square" rtlCol="0">
            <a:spAutoFit/>
          </a:bodyPr>
          <a:lstStyle/>
          <a:p>
            <a:r>
              <a:rPr lang="fr-FR" sz="2400" b="1">
                <a:solidFill>
                  <a:schemeClr val="bg1"/>
                </a:solidFill>
              </a:rPr>
              <a:t>. Salzbourg</a:t>
            </a:r>
            <a:endParaRPr lang="fr-FR" sz="2400" b="1" dirty="0">
              <a:solidFill>
                <a:schemeClr val="bg1"/>
              </a:solidFill>
            </a:endParaRPr>
          </a:p>
        </p:txBody>
      </p:sp>
    </p:spTree>
    <p:extLst>
      <p:ext uri="{BB962C8B-B14F-4D97-AF65-F5344CB8AC3E}">
        <p14:creationId xmlns:p14="http://schemas.microsoft.com/office/powerpoint/2010/main" val="335432308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5" name="Image 4" descr="Une image contenant plein air, paysage, bâtiment, herbe&#10;&#10;Description générée automatiquement">
            <a:extLst>
              <a:ext uri="{FF2B5EF4-FFF2-40B4-BE49-F238E27FC236}">
                <a16:creationId xmlns:a16="http://schemas.microsoft.com/office/drawing/2014/main" id="{2BF8BAC2-F4D3-22A8-12CD-50261786C8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773" y="584611"/>
            <a:ext cx="5069667" cy="3384000"/>
          </a:xfrm>
          <a:prstGeom prst="rect">
            <a:avLst/>
          </a:prstGeom>
          <a:effectLst>
            <a:softEdge rad="317500"/>
          </a:effectLst>
        </p:spPr>
      </p:pic>
      <p:sp>
        <p:nvSpPr>
          <p:cNvPr id="6" name="ZoneTexte 5">
            <a:extLst>
              <a:ext uri="{FF2B5EF4-FFF2-40B4-BE49-F238E27FC236}">
                <a16:creationId xmlns:a16="http://schemas.microsoft.com/office/drawing/2014/main" id="{2A0C1468-2F5E-4D5A-26F2-28A3B6022BF6}"/>
              </a:ext>
            </a:extLst>
          </p:cNvPr>
          <p:cNvSpPr txBox="1"/>
          <p:nvPr/>
        </p:nvSpPr>
        <p:spPr>
          <a:xfrm>
            <a:off x="1000461" y="3737778"/>
            <a:ext cx="5421854" cy="461665"/>
          </a:xfrm>
          <a:prstGeom prst="rect">
            <a:avLst/>
          </a:prstGeom>
          <a:noFill/>
        </p:spPr>
        <p:txBody>
          <a:bodyPr wrap="square" rtlCol="0">
            <a:spAutoFit/>
          </a:bodyPr>
          <a:lstStyle/>
          <a:p>
            <a:r>
              <a:rPr lang="fr-FR" sz="2400" b="1">
                <a:solidFill>
                  <a:srgbClr val="FFFF00"/>
                </a:solidFill>
              </a:rPr>
              <a:t> Château d’Hochosterwitz</a:t>
            </a:r>
            <a:endParaRPr lang="fr-FR" sz="2400" b="1" dirty="0">
              <a:solidFill>
                <a:srgbClr val="FFFF00"/>
              </a:solidFill>
            </a:endParaRPr>
          </a:p>
        </p:txBody>
      </p:sp>
      <p:pic>
        <p:nvPicPr>
          <p:cNvPr id="8" name="Image 7" descr="Une image contenant plein air, nuage, ciel, horloge&#10;&#10;Description générée automatiquement">
            <a:extLst>
              <a:ext uri="{FF2B5EF4-FFF2-40B4-BE49-F238E27FC236}">
                <a16:creationId xmlns:a16="http://schemas.microsoft.com/office/drawing/2014/main" id="{C0F71947-ED93-6CD1-7CC8-F26C303C6C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5227" y="3166447"/>
            <a:ext cx="4752000" cy="3171960"/>
          </a:xfrm>
          <a:prstGeom prst="rect">
            <a:avLst/>
          </a:prstGeom>
          <a:effectLst>
            <a:softEdge rad="317500"/>
          </a:effectLst>
        </p:spPr>
      </p:pic>
      <p:sp>
        <p:nvSpPr>
          <p:cNvPr id="9" name="ZoneTexte 8">
            <a:extLst>
              <a:ext uri="{FF2B5EF4-FFF2-40B4-BE49-F238E27FC236}">
                <a16:creationId xmlns:a16="http://schemas.microsoft.com/office/drawing/2014/main" id="{B0D70240-3087-9F4B-7F97-D3782F293236}"/>
              </a:ext>
            </a:extLst>
          </p:cNvPr>
          <p:cNvSpPr txBox="1"/>
          <p:nvPr/>
        </p:nvSpPr>
        <p:spPr>
          <a:xfrm>
            <a:off x="8778240" y="2967335"/>
            <a:ext cx="4260028" cy="461665"/>
          </a:xfrm>
          <a:prstGeom prst="rect">
            <a:avLst/>
          </a:prstGeom>
          <a:noFill/>
        </p:spPr>
        <p:txBody>
          <a:bodyPr wrap="square" rtlCol="0">
            <a:spAutoFit/>
          </a:bodyPr>
          <a:lstStyle/>
          <a:p>
            <a:r>
              <a:rPr lang="fr-FR" sz="2400" b="1">
                <a:solidFill>
                  <a:srgbClr val="FFFF00"/>
                </a:solidFill>
              </a:rPr>
              <a:t> Graz</a:t>
            </a:r>
            <a:endParaRPr lang="fr-FR" sz="2400" b="1" dirty="0">
              <a:solidFill>
                <a:srgbClr val="FFFF00"/>
              </a:solidFill>
            </a:endParaRPr>
          </a:p>
        </p:txBody>
      </p:sp>
    </p:spTree>
    <p:extLst>
      <p:ext uri="{BB962C8B-B14F-4D97-AF65-F5344CB8AC3E}">
        <p14:creationId xmlns:p14="http://schemas.microsoft.com/office/powerpoint/2010/main" val="193136008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plein air, paysage, région sauvage, ciel&#10;&#10;Description générée automatiquement">
            <a:extLst>
              <a:ext uri="{FF2B5EF4-FFF2-40B4-BE49-F238E27FC236}">
                <a16:creationId xmlns:a16="http://schemas.microsoft.com/office/drawing/2014/main" id="{614C0B02-01A6-B329-3D72-931DE16B8D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09461" y="362194"/>
            <a:ext cx="4860000" cy="3171150"/>
          </a:xfrm>
          <a:prstGeom prst="rect">
            <a:avLst/>
          </a:prstGeom>
          <a:effectLst>
            <a:softEdge rad="317500"/>
          </a:effectLst>
        </p:spPr>
      </p:pic>
      <p:sp>
        <p:nvSpPr>
          <p:cNvPr id="4" name="ZoneTexte 3">
            <a:extLst>
              <a:ext uri="{FF2B5EF4-FFF2-40B4-BE49-F238E27FC236}">
                <a16:creationId xmlns:a16="http://schemas.microsoft.com/office/drawing/2014/main" id="{2970E3A3-020C-10F0-B54C-E73379F614BF}"/>
              </a:ext>
            </a:extLst>
          </p:cNvPr>
          <p:cNvSpPr txBox="1"/>
          <p:nvPr/>
        </p:nvSpPr>
        <p:spPr>
          <a:xfrm>
            <a:off x="8697951" y="3324656"/>
            <a:ext cx="4410017" cy="461665"/>
          </a:xfrm>
          <a:prstGeom prst="rect">
            <a:avLst/>
          </a:prstGeom>
          <a:noFill/>
        </p:spPr>
        <p:txBody>
          <a:bodyPr wrap="square" rtlCol="0">
            <a:spAutoFit/>
          </a:bodyPr>
          <a:lstStyle/>
          <a:p>
            <a:r>
              <a:rPr lang="fr-FR" sz="2400" b="1">
                <a:solidFill>
                  <a:srgbClr val="FFFF00"/>
                </a:solidFill>
              </a:rPr>
              <a:t>Grüner See</a:t>
            </a:r>
            <a:endParaRPr lang="fr-FR" sz="2400" b="1" dirty="0">
              <a:solidFill>
                <a:srgbClr val="FFFF00"/>
              </a:solidFill>
            </a:endParaRPr>
          </a:p>
        </p:txBody>
      </p:sp>
      <p:pic>
        <p:nvPicPr>
          <p:cNvPr id="6" name="Image 5" descr="Une image contenant plein air, ciel, montagne, neige&#10;&#10;Description générée automatiquement">
            <a:extLst>
              <a:ext uri="{FF2B5EF4-FFF2-40B4-BE49-F238E27FC236}">
                <a16:creationId xmlns:a16="http://schemas.microsoft.com/office/drawing/2014/main" id="{13659189-7015-661E-9506-CDF089C811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2539" y="3204044"/>
            <a:ext cx="4739243" cy="3276000"/>
          </a:xfrm>
          <a:prstGeom prst="rect">
            <a:avLst/>
          </a:prstGeom>
          <a:effectLst>
            <a:softEdge rad="317500"/>
          </a:effectLst>
        </p:spPr>
      </p:pic>
      <p:sp>
        <p:nvSpPr>
          <p:cNvPr id="7" name="ZoneTexte 6">
            <a:extLst>
              <a:ext uri="{FF2B5EF4-FFF2-40B4-BE49-F238E27FC236}">
                <a16:creationId xmlns:a16="http://schemas.microsoft.com/office/drawing/2014/main" id="{8D2CDC3C-C213-100F-5701-AF1A53716D22}"/>
              </a:ext>
            </a:extLst>
          </p:cNvPr>
          <p:cNvSpPr txBox="1"/>
          <p:nvPr/>
        </p:nvSpPr>
        <p:spPr>
          <a:xfrm>
            <a:off x="2006894" y="2973211"/>
            <a:ext cx="3713356" cy="461665"/>
          </a:xfrm>
          <a:prstGeom prst="rect">
            <a:avLst/>
          </a:prstGeom>
          <a:noFill/>
        </p:spPr>
        <p:txBody>
          <a:bodyPr wrap="square" rtlCol="0">
            <a:spAutoFit/>
          </a:bodyPr>
          <a:lstStyle/>
          <a:p>
            <a:r>
              <a:rPr lang="fr-FR" sz="2400" b="1">
                <a:solidFill>
                  <a:srgbClr val="FFFF00"/>
                </a:solidFill>
              </a:rPr>
              <a:t>Innsbruck</a:t>
            </a:r>
            <a:endParaRPr lang="fr-FR" sz="2400" b="1" dirty="0">
              <a:solidFill>
                <a:srgbClr val="FFFF00"/>
              </a:solidFill>
            </a:endParaRP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14AF19A4-7648-1262-7B51-755D9C1691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989" y="423246"/>
            <a:ext cx="4716000" cy="3147930"/>
          </a:xfrm>
          <a:prstGeom prst="rect">
            <a:avLst/>
          </a:prstGeom>
          <a:effectLst>
            <a:softEdge rad="317500"/>
          </a:effectLst>
        </p:spPr>
      </p:pic>
      <p:sp>
        <p:nvSpPr>
          <p:cNvPr id="4" name="ZoneTexte 3">
            <a:extLst>
              <a:ext uri="{FF2B5EF4-FFF2-40B4-BE49-F238E27FC236}">
                <a16:creationId xmlns:a16="http://schemas.microsoft.com/office/drawing/2014/main" id="{F9E18586-ADD7-AD41-EA01-AF78C0548DFC}"/>
              </a:ext>
            </a:extLst>
          </p:cNvPr>
          <p:cNvSpPr txBox="1"/>
          <p:nvPr/>
        </p:nvSpPr>
        <p:spPr>
          <a:xfrm>
            <a:off x="2661290" y="3429000"/>
            <a:ext cx="5131398" cy="461665"/>
          </a:xfrm>
          <a:prstGeom prst="rect">
            <a:avLst/>
          </a:prstGeom>
          <a:noFill/>
        </p:spPr>
        <p:txBody>
          <a:bodyPr wrap="square" rtlCol="0">
            <a:spAutoFit/>
          </a:bodyPr>
          <a:lstStyle/>
          <a:p>
            <a:r>
              <a:rPr lang="fr-FR" sz="2400" b="1" dirty="0">
                <a:solidFill>
                  <a:srgbClr val="FFFF00"/>
                </a:solidFill>
              </a:rPr>
              <a:t>Linz</a:t>
            </a:r>
          </a:p>
        </p:txBody>
      </p:sp>
      <p:pic>
        <p:nvPicPr>
          <p:cNvPr id="6" name="Image 5" descr="Une image contenant plein air, ciel, arbre, nuage&#10;&#10;Description générée automatiquement">
            <a:extLst>
              <a:ext uri="{FF2B5EF4-FFF2-40B4-BE49-F238E27FC236}">
                <a16:creationId xmlns:a16="http://schemas.microsoft.com/office/drawing/2014/main" id="{8F884AEE-2892-0649-D817-0993DA1FA7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9816" y="3571176"/>
            <a:ext cx="4932000" cy="2916045"/>
          </a:xfrm>
          <a:prstGeom prst="rect">
            <a:avLst/>
          </a:prstGeom>
          <a:effectLst>
            <a:softEdge rad="317500"/>
          </a:effectLst>
        </p:spPr>
      </p:pic>
      <p:sp>
        <p:nvSpPr>
          <p:cNvPr id="7" name="ZoneTexte 6">
            <a:extLst>
              <a:ext uri="{FF2B5EF4-FFF2-40B4-BE49-F238E27FC236}">
                <a16:creationId xmlns:a16="http://schemas.microsoft.com/office/drawing/2014/main" id="{23636BC7-0F4E-06CA-3C90-F51A5B81832D}"/>
              </a:ext>
            </a:extLst>
          </p:cNvPr>
          <p:cNvSpPr txBox="1"/>
          <p:nvPr/>
        </p:nvSpPr>
        <p:spPr>
          <a:xfrm>
            <a:off x="7792688" y="3407122"/>
            <a:ext cx="4012602" cy="461665"/>
          </a:xfrm>
          <a:prstGeom prst="rect">
            <a:avLst/>
          </a:prstGeom>
          <a:noFill/>
        </p:spPr>
        <p:txBody>
          <a:bodyPr wrap="square" rtlCol="0">
            <a:spAutoFit/>
          </a:bodyPr>
          <a:lstStyle/>
          <a:p>
            <a:r>
              <a:rPr lang="fr-FR" sz="2400" b="1" dirty="0">
                <a:solidFill>
                  <a:srgbClr val="FFFF00"/>
                </a:solidFill>
              </a:rPr>
              <a:t>Abbaye de Melk</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28983401-90EB-C7AD-E8A6-64C704B8D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31337" y="377961"/>
            <a:ext cx="4392000" cy="2959110"/>
          </a:xfrm>
          <a:prstGeom prst="rect">
            <a:avLst/>
          </a:prstGeom>
          <a:effectLst>
            <a:softEdge rad="317500"/>
          </a:effectLst>
        </p:spPr>
      </p:pic>
      <p:sp>
        <p:nvSpPr>
          <p:cNvPr id="4" name="ZoneTexte 3">
            <a:extLst>
              <a:ext uri="{FF2B5EF4-FFF2-40B4-BE49-F238E27FC236}">
                <a16:creationId xmlns:a16="http://schemas.microsoft.com/office/drawing/2014/main" id="{0DA8EA21-E90D-49C8-BAAC-C927C4C50019}"/>
              </a:ext>
            </a:extLst>
          </p:cNvPr>
          <p:cNvSpPr txBox="1"/>
          <p:nvPr/>
        </p:nvSpPr>
        <p:spPr>
          <a:xfrm>
            <a:off x="8982636" y="2974489"/>
            <a:ext cx="3794951" cy="461665"/>
          </a:xfrm>
          <a:prstGeom prst="rect">
            <a:avLst/>
          </a:prstGeom>
          <a:noFill/>
        </p:spPr>
        <p:txBody>
          <a:bodyPr wrap="square" rtlCol="0">
            <a:spAutoFit/>
          </a:bodyPr>
          <a:lstStyle/>
          <a:p>
            <a:r>
              <a:rPr lang="fr-FR" sz="2400" b="1"/>
              <a:t>Feldkirch</a:t>
            </a:r>
            <a:endParaRPr lang="fr-FR" sz="2400" b="1" dirty="0"/>
          </a:p>
        </p:txBody>
      </p:sp>
      <p:pic>
        <p:nvPicPr>
          <p:cNvPr id="6" name="Image 5" descr="Une image contenant bâtiment, arche, colonne, arcade&#10;&#10;Description générée automatiquement">
            <a:extLst>
              <a:ext uri="{FF2B5EF4-FFF2-40B4-BE49-F238E27FC236}">
                <a16:creationId xmlns:a16="http://schemas.microsoft.com/office/drawing/2014/main" id="{5A3B7FCD-647F-4A37-EB20-60EFF6996C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824" y="3205321"/>
            <a:ext cx="4860000" cy="3244050"/>
          </a:xfrm>
          <a:prstGeom prst="rect">
            <a:avLst/>
          </a:prstGeom>
          <a:effectLst>
            <a:softEdge rad="127000"/>
          </a:effectLst>
        </p:spPr>
      </p:pic>
      <p:sp>
        <p:nvSpPr>
          <p:cNvPr id="7" name="ZoneTexte 6">
            <a:extLst>
              <a:ext uri="{FF2B5EF4-FFF2-40B4-BE49-F238E27FC236}">
                <a16:creationId xmlns:a16="http://schemas.microsoft.com/office/drawing/2014/main" id="{BDF4D492-36CF-6ECF-7353-1A48864D69BA}"/>
              </a:ext>
            </a:extLst>
          </p:cNvPr>
          <p:cNvSpPr txBox="1"/>
          <p:nvPr/>
        </p:nvSpPr>
        <p:spPr>
          <a:xfrm>
            <a:off x="1137621" y="2967335"/>
            <a:ext cx="5346551" cy="461665"/>
          </a:xfrm>
          <a:prstGeom prst="rect">
            <a:avLst/>
          </a:prstGeom>
          <a:noFill/>
        </p:spPr>
        <p:txBody>
          <a:bodyPr wrap="square" rtlCol="0">
            <a:spAutoFit/>
          </a:bodyPr>
          <a:lstStyle/>
          <a:p>
            <a:r>
              <a:rPr lang="fr-FR" sz="2400" b="1"/>
              <a:t>Abbaye de Saint-Florian</a:t>
            </a:r>
            <a:endParaRPr lang="fr-FR" sz="2400" b="1" dirty="0"/>
          </a:p>
        </p:txBody>
      </p:sp>
    </p:spTree>
    <p:extLst>
      <p:ext uri="{BB962C8B-B14F-4D97-AF65-F5344CB8AC3E}">
        <p14:creationId xmlns:p14="http://schemas.microsoft.com/office/powerpoint/2010/main" val="118461490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ein air, arbre, montagne, bâtiment&#10;&#10;Description générée automatiquement">
            <a:extLst>
              <a:ext uri="{FF2B5EF4-FFF2-40B4-BE49-F238E27FC236}">
                <a16:creationId xmlns:a16="http://schemas.microsoft.com/office/drawing/2014/main" id="{B8F58398-CE7C-9331-4466-A537BAE9C6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95" y="372300"/>
            <a:ext cx="5076000" cy="3379968"/>
          </a:xfrm>
          <a:prstGeom prst="rect">
            <a:avLst/>
          </a:prstGeom>
          <a:effectLst>
            <a:softEdge rad="317500"/>
          </a:effectLst>
        </p:spPr>
      </p:pic>
      <p:sp>
        <p:nvSpPr>
          <p:cNvPr id="4" name="ZoneTexte 3">
            <a:extLst>
              <a:ext uri="{FF2B5EF4-FFF2-40B4-BE49-F238E27FC236}">
                <a16:creationId xmlns:a16="http://schemas.microsoft.com/office/drawing/2014/main" id="{993B488B-E20C-96FF-367C-2AFE4C88B2E8}"/>
              </a:ext>
            </a:extLst>
          </p:cNvPr>
          <p:cNvSpPr txBox="1"/>
          <p:nvPr/>
        </p:nvSpPr>
        <p:spPr>
          <a:xfrm>
            <a:off x="688489" y="3500285"/>
            <a:ext cx="4936206" cy="830997"/>
          </a:xfrm>
          <a:prstGeom prst="rect">
            <a:avLst/>
          </a:prstGeom>
          <a:noFill/>
        </p:spPr>
        <p:txBody>
          <a:bodyPr wrap="square" rtlCol="0">
            <a:spAutoFit/>
          </a:bodyPr>
          <a:lstStyle/>
          <a:p>
            <a:r>
              <a:rPr lang="fr-FR" sz="2400" b="1">
                <a:solidFill>
                  <a:schemeClr val="bg1"/>
                </a:solidFill>
              </a:rPr>
              <a:t> Le Tyrol, région montagneuse de toute beauté</a:t>
            </a:r>
            <a:endParaRPr lang="fr-FR" sz="2400" b="1" dirty="0">
              <a:solidFill>
                <a:schemeClr val="bg1"/>
              </a:solidFill>
            </a:endParaRPr>
          </a:p>
        </p:txBody>
      </p:sp>
      <p:pic>
        <p:nvPicPr>
          <p:cNvPr id="6" name="Image 5" descr="Une image contenant plein air, bâtiment, ciel, façade&#10;&#10;Description générée automatiquement">
            <a:extLst>
              <a:ext uri="{FF2B5EF4-FFF2-40B4-BE49-F238E27FC236}">
                <a16:creationId xmlns:a16="http://schemas.microsoft.com/office/drawing/2014/main" id="{4AAA1249-F8FD-D47C-9CA0-E1EBC3CE8A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5305" y="3343269"/>
            <a:ext cx="4608000" cy="3073856"/>
          </a:xfrm>
          <a:prstGeom prst="rect">
            <a:avLst/>
          </a:prstGeom>
          <a:effectLst>
            <a:softEdge rad="127000"/>
          </a:effectLst>
        </p:spPr>
      </p:pic>
      <p:sp>
        <p:nvSpPr>
          <p:cNvPr id="7" name="ZoneTexte 6">
            <a:extLst>
              <a:ext uri="{FF2B5EF4-FFF2-40B4-BE49-F238E27FC236}">
                <a16:creationId xmlns:a16="http://schemas.microsoft.com/office/drawing/2014/main" id="{D60140F0-DF2C-F9DA-702B-DB7D0991C64F}"/>
              </a:ext>
            </a:extLst>
          </p:cNvPr>
          <p:cNvSpPr txBox="1"/>
          <p:nvPr/>
        </p:nvSpPr>
        <p:spPr>
          <a:xfrm>
            <a:off x="7874401" y="3029522"/>
            <a:ext cx="4608000" cy="461665"/>
          </a:xfrm>
          <a:prstGeom prst="rect">
            <a:avLst/>
          </a:prstGeom>
          <a:noFill/>
        </p:spPr>
        <p:txBody>
          <a:bodyPr wrap="square" rtlCol="0">
            <a:spAutoFit/>
          </a:bodyPr>
          <a:lstStyle/>
          <a:p>
            <a:r>
              <a:rPr lang="fr-FR" sz="2400" b="1">
                <a:solidFill>
                  <a:schemeClr val="bg1"/>
                </a:solidFill>
              </a:rPr>
              <a:t>Graz, ville animée </a:t>
            </a:r>
            <a:endParaRPr lang="fr-FR" sz="2400" b="1" dirty="0">
              <a:solidFill>
                <a:schemeClr val="bg1"/>
              </a:solidFill>
            </a:endParaRPr>
          </a:p>
        </p:txBody>
      </p:sp>
    </p:spTree>
    <p:extLst>
      <p:ext uri="{BB962C8B-B14F-4D97-AF65-F5344CB8AC3E}">
        <p14:creationId xmlns:p14="http://schemas.microsoft.com/office/powerpoint/2010/main" val="274766757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intérieur, mur, meubles, sol&#10;&#10;Description générée automatiquement">
            <a:extLst>
              <a:ext uri="{FF2B5EF4-FFF2-40B4-BE49-F238E27FC236}">
                <a16:creationId xmlns:a16="http://schemas.microsoft.com/office/drawing/2014/main" id="{B668E111-8C3A-11E1-B9DF-ADE9B29D85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88130" y="435278"/>
            <a:ext cx="4932000" cy="3165929"/>
          </a:xfrm>
          <a:prstGeom prst="rect">
            <a:avLst/>
          </a:prstGeom>
          <a:effectLst>
            <a:softEdge rad="127000"/>
          </a:effectLst>
        </p:spPr>
      </p:pic>
      <p:sp>
        <p:nvSpPr>
          <p:cNvPr id="4" name="ZoneTexte 3">
            <a:extLst>
              <a:ext uri="{FF2B5EF4-FFF2-40B4-BE49-F238E27FC236}">
                <a16:creationId xmlns:a16="http://schemas.microsoft.com/office/drawing/2014/main" id="{0889DF22-ECC3-2BC4-8B94-E52C086CE91D}"/>
              </a:ext>
            </a:extLst>
          </p:cNvPr>
          <p:cNvSpPr txBox="1"/>
          <p:nvPr/>
        </p:nvSpPr>
        <p:spPr>
          <a:xfrm>
            <a:off x="7500280" y="3429000"/>
            <a:ext cx="4270786" cy="461665"/>
          </a:xfrm>
          <a:prstGeom prst="rect">
            <a:avLst/>
          </a:prstGeom>
          <a:noFill/>
        </p:spPr>
        <p:txBody>
          <a:bodyPr wrap="square" rtlCol="0">
            <a:spAutoFit/>
          </a:bodyPr>
          <a:lstStyle/>
          <a:p>
            <a:r>
              <a:rPr lang="fr-FR" sz="2400" b="1">
                <a:solidFill>
                  <a:schemeClr val="bg1"/>
                </a:solidFill>
              </a:rPr>
              <a:t> Salzbourg, ville de Mozart</a:t>
            </a:r>
            <a:endParaRPr lang="fr-FR" sz="2400" b="1" dirty="0">
              <a:solidFill>
                <a:schemeClr val="bg1"/>
              </a:solidFill>
            </a:endParaRPr>
          </a:p>
        </p:txBody>
      </p:sp>
      <p:pic>
        <p:nvPicPr>
          <p:cNvPr id="6" name="Image 5" descr="Une image contenant plein air, paysage, ciel, maison&#10;&#10;Description générée automatiquement">
            <a:extLst>
              <a:ext uri="{FF2B5EF4-FFF2-40B4-BE49-F238E27FC236}">
                <a16:creationId xmlns:a16="http://schemas.microsoft.com/office/drawing/2014/main" id="{11DB5910-5180-D28D-9B50-C1707C3946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1870" y="3126259"/>
            <a:ext cx="4968000" cy="3308055"/>
          </a:xfrm>
          <a:prstGeom prst="rect">
            <a:avLst/>
          </a:prstGeom>
          <a:effectLst>
            <a:softEdge rad="127000"/>
          </a:effectLst>
        </p:spPr>
      </p:pic>
      <p:sp>
        <p:nvSpPr>
          <p:cNvPr id="7" name="ZoneTexte 6">
            <a:extLst>
              <a:ext uri="{FF2B5EF4-FFF2-40B4-BE49-F238E27FC236}">
                <a16:creationId xmlns:a16="http://schemas.microsoft.com/office/drawing/2014/main" id="{5AC152B9-6FDB-656E-13D4-0C1D52C7E369}"/>
              </a:ext>
            </a:extLst>
          </p:cNvPr>
          <p:cNvSpPr txBox="1"/>
          <p:nvPr/>
        </p:nvSpPr>
        <p:spPr>
          <a:xfrm>
            <a:off x="753035" y="2534454"/>
            <a:ext cx="5066852" cy="830997"/>
          </a:xfrm>
          <a:prstGeom prst="rect">
            <a:avLst/>
          </a:prstGeom>
          <a:noFill/>
        </p:spPr>
        <p:txBody>
          <a:bodyPr wrap="square" rtlCol="0">
            <a:spAutoFit/>
          </a:bodyPr>
          <a:lstStyle/>
          <a:p>
            <a:r>
              <a:rPr lang="fr-FR" sz="2400" b="1">
                <a:solidFill>
                  <a:schemeClr val="bg1"/>
                </a:solidFill>
              </a:rPr>
              <a:t> Innsbruck, cité médiévale au coeur de la montagne</a:t>
            </a:r>
            <a:endParaRPr lang="fr-FR" sz="2400" b="1" dirty="0">
              <a:solidFill>
                <a:schemeClr val="bg1"/>
              </a:solidFill>
            </a:endParaRPr>
          </a:p>
        </p:txBody>
      </p:sp>
    </p:spTree>
    <p:extLst>
      <p:ext uri="{BB962C8B-B14F-4D97-AF65-F5344CB8AC3E}">
        <p14:creationId xmlns:p14="http://schemas.microsoft.com/office/powerpoint/2010/main" val="62394836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5" name="Image 4" descr="Une image contenant intérieur, livre, meubles, peinture&#10;&#10;Description générée automatiquement">
            <a:extLst>
              <a:ext uri="{FF2B5EF4-FFF2-40B4-BE49-F238E27FC236}">
                <a16:creationId xmlns:a16="http://schemas.microsoft.com/office/drawing/2014/main" id="{B91C5A99-787C-3BAD-F9E0-504B3B5E73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999" y="440335"/>
            <a:ext cx="4968000" cy="3290178"/>
          </a:xfrm>
          <a:prstGeom prst="rect">
            <a:avLst/>
          </a:prstGeom>
          <a:effectLst>
            <a:softEdge rad="127000"/>
          </a:effectLst>
        </p:spPr>
      </p:pic>
      <p:sp>
        <p:nvSpPr>
          <p:cNvPr id="6" name="ZoneTexte 5">
            <a:extLst>
              <a:ext uri="{FF2B5EF4-FFF2-40B4-BE49-F238E27FC236}">
                <a16:creationId xmlns:a16="http://schemas.microsoft.com/office/drawing/2014/main" id="{DB02C737-5FEE-460E-2A55-85147D1055B6}"/>
              </a:ext>
            </a:extLst>
          </p:cNvPr>
          <p:cNvSpPr txBox="1"/>
          <p:nvPr/>
        </p:nvSpPr>
        <p:spPr>
          <a:xfrm>
            <a:off x="832756" y="3603812"/>
            <a:ext cx="4550485" cy="830997"/>
          </a:xfrm>
          <a:prstGeom prst="rect">
            <a:avLst/>
          </a:prstGeom>
          <a:noFill/>
        </p:spPr>
        <p:txBody>
          <a:bodyPr wrap="square" rtlCol="0">
            <a:spAutoFit/>
          </a:bodyPr>
          <a:lstStyle/>
          <a:p>
            <a:r>
              <a:rPr lang="fr-FR" sz="2400" b="1">
                <a:solidFill>
                  <a:schemeClr val="bg1"/>
                </a:solidFill>
              </a:rPr>
              <a:t> L'abbaye de Melk, splendeur architecturale </a:t>
            </a:r>
            <a:endParaRPr lang="fr-FR" sz="2400" b="1" dirty="0">
              <a:solidFill>
                <a:schemeClr val="bg1"/>
              </a:solidFill>
            </a:endParaRPr>
          </a:p>
        </p:txBody>
      </p:sp>
      <p:pic>
        <p:nvPicPr>
          <p:cNvPr id="8" name="Image 7" descr="Une image contenant plein air, herbe, paysage, nuage&#10;&#10;Description générée automatiquement">
            <a:extLst>
              <a:ext uri="{FF2B5EF4-FFF2-40B4-BE49-F238E27FC236}">
                <a16:creationId xmlns:a16="http://schemas.microsoft.com/office/drawing/2014/main" id="{F53587D8-1CAA-E7ED-99BC-B05ECDF5DB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0001" y="3223200"/>
            <a:ext cx="4248000" cy="3184751"/>
          </a:xfrm>
          <a:prstGeom prst="rect">
            <a:avLst/>
          </a:prstGeom>
          <a:effectLst>
            <a:softEdge rad="127000"/>
          </a:effectLst>
        </p:spPr>
      </p:pic>
      <p:sp>
        <p:nvSpPr>
          <p:cNvPr id="9" name="ZoneTexte 8">
            <a:extLst>
              <a:ext uri="{FF2B5EF4-FFF2-40B4-BE49-F238E27FC236}">
                <a16:creationId xmlns:a16="http://schemas.microsoft.com/office/drawing/2014/main" id="{7503E104-BB6A-7104-5685-0A341D3D48C9}"/>
              </a:ext>
            </a:extLst>
          </p:cNvPr>
          <p:cNvSpPr txBox="1"/>
          <p:nvPr/>
        </p:nvSpPr>
        <p:spPr>
          <a:xfrm>
            <a:off x="7320001" y="2598003"/>
            <a:ext cx="4685533" cy="830997"/>
          </a:xfrm>
          <a:prstGeom prst="rect">
            <a:avLst/>
          </a:prstGeom>
          <a:noFill/>
        </p:spPr>
        <p:txBody>
          <a:bodyPr wrap="square" rtlCol="0">
            <a:spAutoFit/>
          </a:bodyPr>
          <a:lstStyle/>
          <a:p>
            <a:r>
              <a:rPr lang="fr-FR" sz="2400" b="1">
                <a:solidFill>
                  <a:schemeClr val="bg1"/>
                </a:solidFill>
              </a:rPr>
              <a:t>. La route du Grossclockner, excursion fascinante </a:t>
            </a:r>
            <a:endParaRPr lang="fr-FR" sz="2400" b="1" dirty="0">
              <a:solidFill>
                <a:schemeClr val="bg1"/>
              </a:solidFill>
            </a:endParaRPr>
          </a:p>
        </p:txBody>
      </p:sp>
    </p:spTree>
    <p:extLst>
      <p:ext uri="{BB962C8B-B14F-4D97-AF65-F5344CB8AC3E}">
        <p14:creationId xmlns:p14="http://schemas.microsoft.com/office/powerpoint/2010/main" val="246250942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FBF83799-180F-6AA7-34A2-5A201648BD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41920" y="469122"/>
            <a:ext cx="4824000" cy="3212171"/>
          </a:xfrm>
          <a:prstGeom prst="rect">
            <a:avLst/>
          </a:prstGeom>
          <a:effectLst>
            <a:softEdge rad="317500"/>
          </a:effectLst>
        </p:spPr>
      </p:pic>
      <p:sp>
        <p:nvSpPr>
          <p:cNvPr id="4" name="ZoneTexte 3">
            <a:extLst>
              <a:ext uri="{FF2B5EF4-FFF2-40B4-BE49-F238E27FC236}">
                <a16:creationId xmlns:a16="http://schemas.microsoft.com/office/drawing/2014/main" id="{A040700C-171E-7909-40B1-15A04B730B3B}"/>
              </a:ext>
            </a:extLst>
          </p:cNvPr>
          <p:cNvSpPr txBox="1"/>
          <p:nvPr/>
        </p:nvSpPr>
        <p:spPr>
          <a:xfrm>
            <a:off x="7677149" y="3429000"/>
            <a:ext cx="4034117" cy="830997"/>
          </a:xfrm>
          <a:prstGeom prst="rect">
            <a:avLst/>
          </a:prstGeom>
          <a:noFill/>
        </p:spPr>
        <p:txBody>
          <a:bodyPr wrap="square" rtlCol="0">
            <a:spAutoFit/>
          </a:bodyPr>
          <a:lstStyle/>
          <a:p>
            <a:r>
              <a:rPr lang="fr-FR" sz="2400" b="1">
                <a:solidFill>
                  <a:schemeClr val="bg1"/>
                </a:solidFill>
              </a:rPr>
              <a:t>Sankt Wolfgang, station balnéaire à part</a:t>
            </a:r>
            <a:endParaRPr lang="fr-FR" sz="2400" b="1" dirty="0">
              <a:solidFill>
                <a:schemeClr val="bg1"/>
              </a:solidFill>
            </a:endParaRPr>
          </a:p>
        </p:txBody>
      </p:sp>
      <p:pic>
        <p:nvPicPr>
          <p:cNvPr id="8" name="Image 7" descr="Une image contenant plein air, arbre, montagne, voyage&#10;&#10;Description générée automatiquement">
            <a:extLst>
              <a:ext uri="{FF2B5EF4-FFF2-40B4-BE49-F238E27FC236}">
                <a16:creationId xmlns:a16="http://schemas.microsoft.com/office/drawing/2014/main" id="{B1F05B9B-977C-B680-60E0-D211FF2460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856" y="3341112"/>
            <a:ext cx="5616000" cy="3153526"/>
          </a:xfrm>
          <a:prstGeom prst="rect">
            <a:avLst/>
          </a:prstGeom>
          <a:effectLst>
            <a:softEdge rad="317500"/>
          </a:effectLst>
        </p:spPr>
      </p:pic>
      <p:sp>
        <p:nvSpPr>
          <p:cNvPr id="9" name="ZoneTexte 8">
            <a:extLst>
              <a:ext uri="{FF2B5EF4-FFF2-40B4-BE49-F238E27FC236}">
                <a16:creationId xmlns:a16="http://schemas.microsoft.com/office/drawing/2014/main" id="{23D56CA2-7A6B-E042-FEE8-5D7E88F88987}"/>
              </a:ext>
            </a:extLst>
          </p:cNvPr>
          <p:cNvSpPr txBox="1"/>
          <p:nvPr/>
        </p:nvSpPr>
        <p:spPr>
          <a:xfrm>
            <a:off x="1626394" y="3110279"/>
            <a:ext cx="4797911" cy="461665"/>
          </a:xfrm>
          <a:prstGeom prst="rect">
            <a:avLst/>
          </a:prstGeom>
          <a:noFill/>
        </p:spPr>
        <p:txBody>
          <a:bodyPr wrap="square" rtlCol="0">
            <a:spAutoFit/>
          </a:bodyPr>
          <a:lstStyle/>
          <a:p>
            <a:r>
              <a:rPr lang="fr-FR" sz="2400" b="1">
                <a:solidFill>
                  <a:schemeClr val="bg1"/>
                </a:solidFill>
              </a:rPr>
              <a:t> Le château de Hohenwerfen</a:t>
            </a:r>
            <a:endParaRPr lang="fr-FR" sz="2400" b="1" dirty="0">
              <a:solidFill>
                <a:schemeClr val="bg1"/>
              </a:solidFill>
            </a:endParaRPr>
          </a:p>
        </p:txBody>
      </p:sp>
    </p:spTree>
    <p:extLst>
      <p:ext uri="{BB962C8B-B14F-4D97-AF65-F5344CB8AC3E}">
        <p14:creationId xmlns:p14="http://schemas.microsoft.com/office/powerpoint/2010/main" val="179509591"/>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3" name="Image 2" descr="Une image contenant ciel, nuage, montagne, plein air&#10;&#10;Description générée automatiquement">
            <a:extLst>
              <a:ext uri="{FF2B5EF4-FFF2-40B4-BE49-F238E27FC236}">
                <a16:creationId xmlns:a16="http://schemas.microsoft.com/office/drawing/2014/main" id="{5875A09C-972B-0DA7-6B8C-2D910D410D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580" y="478244"/>
            <a:ext cx="4752000" cy="3318060"/>
          </a:xfrm>
          <a:prstGeom prst="rect">
            <a:avLst/>
          </a:prstGeom>
          <a:effectLst>
            <a:softEdge rad="127000"/>
          </a:effectLst>
        </p:spPr>
      </p:pic>
      <p:sp>
        <p:nvSpPr>
          <p:cNvPr id="4" name="ZoneTexte 3">
            <a:extLst>
              <a:ext uri="{FF2B5EF4-FFF2-40B4-BE49-F238E27FC236}">
                <a16:creationId xmlns:a16="http://schemas.microsoft.com/office/drawing/2014/main" id="{4AB654B9-C7BA-5F71-E69F-02273B6B9CE3}"/>
              </a:ext>
            </a:extLst>
          </p:cNvPr>
          <p:cNvSpPr txBox="1"/>
          <p:nvPr/>
        </p:nvSpPr>
        <p:spPr>
          <a:xfrm>
            <a:off x="441064" y="3704680"/>
            <a:ext cx="5238974" cy="830997"/>
          </a:xfrm>
          <a:prstGeom prst="rect">
            <a:avLst/>
          </a:prstGeom>
          <a:noFill/>
        </p:spPr>
        <p:txBody>
          <a:bodyPr wrap="square" rtlCol="0">
            <a:spAutoFit/>
          </a:bodyPr>
          <a:lstStyle/>
          <a:p>
            <a:r>
              <a:rPr lang="fr-FR" sz="2400" b="1">
                <a:solidFill>
                  <a:schemeClr val="bg1"/>
                </a:solidFill>
              </a:rPr>
              <a:t> La vallée de Wachau, sur la route des vins d'Autriche</a:t>
            </a:r>
            <a:endParaRPr lang="fr-FR" sz="2400" b="1" dirty="0">
              <a:solidFill>
                <a:schemeClr val="bg1"/>
              </a:solidFill>
            </a:endParaRPr>
          </a:p>
        </p:txBody>
      </p:sp>
      <p:pic>
        <p:nvPicPr>
          <p:cNvPr id="6" name="Image 5" descr="Une image contenant plein air, nuage, plante, ciel&#10;&#10;Description générée automatiquement">
            <a:extLst>
              <a:ext uri="{FF2B5EF4-FFF2-40B4-BE49-F238E27FC236}">
                <a16:creationId xmlns:a16="http://schemas.microsoft.com/office/drawing/2014/main" id="{CAEA1C7F-D610-203A-0A6D-66BBD5C526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0390" y="3342111"/>
            <a:ext cx="5338030" cy="3060000"/>
          </a:xfrm>
          <a:prstGeom prst="rect">
            <a:avLst/>
          </a:prstGeom>
          <a:effectLst>
            <a:softEdge rad="127000"/>
          </a:effectLst>
        </p:spPr>
      </p:pic>
      <p:sp>
        <p:nvSpPr>
          <p:cNvPr id="7" name="ZoneTexte 6">
            <a:extLst>
              <a:ext uri="{FF2B5EF4-FFF2-40B4-BE49-F238E27FC236}">
                <a16:creationId xmlns:a16="http://schemas.microsoft.com/office/drawing/2014/main" id="{99721FCE-059F-9009-B92B-D055377FD5A5}"/>
              </a:ext>
            </a:extLst>
          </p:cNvPr>
          <p:cNvSpPr txBox="1"/>
          <p:nvPr/>
        </p:nvSpPr>
        <p:spPr>
          <a:xfrm>
            <a:off x="6664634" y="3051622"/>
            <a:ext cx="5201050" cy="461665"/>
          </a:xfrm>
          <a:prstGeom prst="rect">
            <a:avLst/>
          </a:prstGeom>
          <a:noFill/>
        </p:spPr>
        <p:txBody>
          <a:bodyPr wrap="square" rtlCol="0">
            <a:spAutoFit/>
          </a:bodyPr>
          <a:lstStyle/>
          <a:p>
            <a:r>
              <a:rPr lang="de-DE" sz="2400" b="1">
                <a:solidFill>
                  <a:schemeClr val="bg1"/>
                </a:solidFill>
              </a:rPr>
              <a:t> Baden Bei Wien, ville thermale </a:t>
            </a:r>
            <a:endParaRPr lang="fr-FR" sz="2400" b="1" dirty="0">
              <a:solidFill>
                <a:schemeClr val="bg1"/>
              </a:solidFill>
            </a:endParaRP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plein air, montagne, paysage, herbe&#10;&#10;Description générée automatiquement">
            <a:extLst>
              <a:ext uri="{FF2B5EF4-FFF2-40B4-BE49-F238E27FC236}">
                <a16:creationId xmlns:a16="http://schemas.microsoft.com/office/drawing/2014/main" id="{529A087F-7085-C5CE-D875-667E6AEFB7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3621" y="430216"/>
            <a:ext cx="4788000" cy="3193572"/>
          </a:xfrm>
          <a:prstGeom prst="rect">
            <a:avLst/>
          </a:prstGeom>
          <a:effectLst>
            <a:softEdge rad="127000"/>
          </a:effectLst>
        </p:spPr>
      </p:pic>
      <p:sp>
        <p:nvSpPr>
          <p:cNvPr id="4" name="ZoneTexte 3">
            <a:extLst>
              <a:ext uri="{FF2B5EF4-FFF2-40B4-BE49-F238E27FC236}">
                <a16:creationId xmlns:a16="http://schemas.microsoft.com/office/drawing/2014/main" id="{14688571-581B-72EC-80A8-0C12A56000A3}"/>
              </a:ext>
            </a:extLst>
          </p:cNvPr>
          <p:cNvSpPr txBox="1"/>
          <p:nvPr/>
        </p:nvSpPr>
        <p:spPr>
          <a:xfrm>
            <a:off x="7404000" y="3429000"/>
            <a:ext cx="4788000" cy="830997"/>
          </a:xfrm>
          <a:prstGeom prst="rect">
            <a:avLst/>
          </a:prstGeom>
          <a:noFill/>
        </p:spPr>
        <p:txBody>
          <a:bodyPr wrap="square" rtlCol="0">
            <a:spAutoFit/>
          </a:bodyPr>
          <a:lstStyle/>
          <a:p>
            <a:r>
              <a:rPr lang="fr-FR" sz="2400" b="1"/>
              <a:t> Eisriesenwelt, la plus grande grotte de glace du monde</a:t>
            </a:r>
            <a:endParaRPr lang="fr-FR" sz="2400" b="1" dirty="0"/>
          </a:p>
        </p:txBody>
      </p:sp>
      <p:pic>
        <p:nvPicPr>
          <p:cNvPr id="6" name="Image 5" descr="Une image contenant plein air, herbe, mammifère, montagne&#10;&#10;Description générée automatiquement">
            <a:extLst>
              <a:ext uri="{FF2B5EF4-FFF2-40B4-BE49-F238E27FC236}">
                <a16:creationId xmlns:a16="http://schemas.microsoft.com/office/drawing/2014/main" id="{7168F84B-6DE6-7EEA-D2FF-7FCB39EF42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7915" y="3149554"/>
            <a:ext cx="4896000" cy="3265608"/>
          </a:xfrm>
          <a:prstGeom prst="rect">
            <a:avLst/>
          </a:prstGeom>
          <a:effectLst>
            <a:softEdge rad="127000"/>
          </a:effectLst>
        </p:spPr>
      </p:pic>
      <p:sp>
        <p:nvSpPr>
          <p:cNvPr id="7" name="ZoneTexte 6">
            <a:extLst>
              <a:ext uri="{FF2B5EF4-FFF2-40B4-BE49-F238E27FC236}">
                <a16:creationId xmlns:a16="http://schemas.microsoft.com/office/drawing/2014/main" id="{17DA13E1-471E-BD9D-B7C7-3D233E6D316D}"/>
              </a:ext>
            </a:extLst>
          </p:cNvPr>
          <p:cNvSpPr txBox="1"/>
          <p:nvPr/>
        </p:nvSpPr>
        <p:spPr>
          <a:xfrm>
            <a:off x="553238" y="2792191"/>
            <a:ext cx="4693627" cy="461665"/>
          </a:xfrm>
          <a:prstGeom prst="rect">
            <a:avLst/>
          </a:prstGeom>
          <a:noFill/>
        </p:spPr>
        <p:txBody>
          <a:bodyPr wrap="square" rtlCol="0">
            <a:spAutoFit/>
          </a:bodyPr>
          <a:lstStyle/>
          <a:p>
            <a:r>
              <a:rPr lang="fr-FR" sz="2400" b="1"/>
              <a:t> l'ascension du Kitzbüheler Horn</a:t>
            </a:r>
            <a:endParaRPr lang="fr-FR" sz="2400" b="1" dirty="0"/>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6D4B5A1D-FE28-EA1B-F113-999EE59417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550" y="296725"/>
            <a:ext cx="4464000" cy="3352354"/>
          </a:xfrm>
          <a:prstGeom prst="rect">
            <a:avLst/>
          </a:prstGeom>
          <a:effectLst>
            <a:softEdge rad="127000"/>
          </a:effectLst>
        </p:spPr>
      </p:pic>
      <p:sp>
        <p:nvSpPr>
          <p:cNvPr id="4" name="ZoneTexte 3">
            <a:extLst>
              <a:ext uri="{FF2B5EF4-FFF2-40B4-BE49-F238E27FC236}">
                <a16:creationId xmlns:a16="http://schemas.microsoft.com/office/drawing/2014/main" id="{367AADEF-2BFF-9525-0F4C-9CDA88B0D054}"/>
              </a:ext>
            </a:extLst>
          </p:cNvPr>
          <p:cNvSpPr txBox="1"/>
          <p:nvPr/>
        </p:nvSpPr>
        <p:spPr>
          <a:xfrm>
            <a:off x="1687285" y="3511677"/>
            <a:ext cx="3962400" cy="461665"/>
          </a:xfrm>
          <a:prstGeom prst="rect">
            <a:avLst/>
          </a:prstGeom>
          <a:noFill/>
        </p:spPr>
        <p:txBody>
          <a:bodyPr wrap="square" rtlCol="0">
            <a:spAutoFit/>
          </a:bodyPr>
          <a:lstStyle/>
          <a:p>
            <a:r>
              <a:rPr lang="fr-FR" sz="2400" b="1"/>
              <a:t>l'Arlbergline</a:t>
            </a:r>
            <a:endParaRPr lang="fr-FR" sz="2400" b="1" dirty="0"/>
          </a:p>
        </p:txBody>
      </p:sp>
      <p:pic>
        <p:nvPicPr>
          <p:cNvPr id="6" name="Image 5" descr="Une image contenant scène, intérieur, livre, allée centrale&#10;&#10;Description générée automatiquement">
            <a:extLst>
              <a:ext uri="{FF2B5EF4-FFF2-40B4-BE49-F238E27FC236}">
                <a16:creationId xmlns:a16="http://schemas.microsoft.com/office/drawing/2014/main" id="{3CD4A657-76E8-F96E-21D2-5A6C454F04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1759" y="3429000"/>
            <a:ext cx="4749691" cy="3168000"/>
          </a:xfrm>
          <a:prstGeom prst="rect">
            <a:avLst/>
          </a:prstGeom>
          <a:effectLst>
            <a:softEdge rad="127000"/>
          </a:effectLst>
        </p:spPr>
      </p:pic>
      <p:sp>
        <p:nvSpPr>
          <p:cNvPr id="7" name="ZoneTexte 6">
            <a:extLst>
              <a:ext uri="{FF2B5EF4-FFF2-40B4-BE49-F238E27FC236}">
                <a16:creationId xmlns:a16="http://schemas.microsoft.com/office/drawing/2014/main" id="{7FC5BC22-EBF1-9CAE-FD36-2C91CECC96E6}"/>
              </a:ext>
            </a:extLst>
          </p:cNvPr>
          <p:cNvSpPr txBox="1"/>
          <p:nvPr/>
        </p:nvSpPr>
        <p:spPr>
          <a:xfrm>
            <a:off x="7249886" y="2667000"/>
            <a:ext cx="4464000" cy="830997"/>
          </a:xfrm>
          <a:prstGeom prst="rect">
            <a:avLst/>
          </a:prstGeom>
          <a:noFill/>
        </p:spPr>
        <p:txBody>
          <a:bodyPr wrap="square" rtlCol="0">
            <a:spAutoFit/>
          </a:bodyPr>
          <a:lstStyle/>
          <a:p>
            <a:r>
              <a:rPr lang="fr-FR" sz="2400" b="1"/>
              <a:t> La bibliothèque de l'abbaye d'Admont</a:t>
            </a:r>
            <a:endParaRPr lang="fr-FR" sz="2400" b="1" dirty="0"/>
          </a:p>
        </p:txBody>
      </p:sp>
    </p:spTree>
    <p:extLst>
      <p:ext uri="{BB962C8B-B14F-4D97-AF65-F5344CB8AC3E}">
        <p14:creationId xmlns:p14="http://schemas.microsoft.com/office/powerpoint/2010/main" val="350366752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plein air, nuage, paysage, ciel&#10;&#10;Description générée automatiquement">
            <a:extLst>
              <a:ext uri="{FF2B5EF4-FFF2-40B4-BE49-F238E27FC236}">
                <a16:creationId xmlns:a16="http://schemas.microsoft.com/office/drawing/2014/main" id="{8DC2229C-1842-5EDB-B7BC-5EDDDB9CC2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8592" y="613641"/>
            <a:ext cx="10214816" cy="5400000"/>
          </a:xfrm>
          <a:prstGeom prst="rect">
            <a:avLst/>
          </a:prstGeom>
          <a:effectLst>
            <a:softEdge rad="635000"/>
          </a:effectLst>
        </p:spPr>
      </p:pic>
      <p:sp>
        <p:nvSpPr>
          <p:cNvPr id="4" name="ZoneTexte 3">
            <a:extLst>
              <a:ext uri="{FF2B5EF4-FFF2-40B4-BE49-F238E27FC236}">
                <a16:creationId xmlns:a16="http://schemas.microsoft.com/office/drawing/2014/main" id="{D8B5CD69-123B-0C8D-53BD-07E2F9F70A61}"/>
              </a:ext>
            </a:extLst>
          </p:cNvPr>
          <p:cNvSpPr txBox="1"/>
          <p:nvPr/>
        </p:nvSpPr>
        <p:spPr>
          <a:xfrm>
            <a:off x="3439885" y="613526"/>
            <a:ext cx="7064829" cy="461665"/>
          </a:xfrm>
          <a:prstGeom prst="rect">
            <a:avLst/>
          </a:prstGeom>
          <a:noFill/>
        </p:spPr>
        <p:txBody>
          <a:bodyPr wrap="square" rtlCol="0">
            <a:spAutoFit/>
          </a:bodyPr>
          <a:lstStyle/>
          <a:p>
            <a:r>
              <a:rPr lang="fr-FR" sz="2400" b="1" dirty="0"/>
              <a:t>L’Autriche Et Ses Plus Beau Paysage</a:t>
            </a:r>
          </a:p>
        </p:txBody>
      </p:sp>
    </p:spTree>
    <p:extLst>
      <p:ext uri="{BB962C8B-B14F-4D97-AF65-F5344CB8AC3E}">
        <p14:creationId xmlns:p14="http://schemas.microsoft.com/office/powerpoint/2010/main" val="214139505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31047B8D-927B-5758-3CB6-331F4358BD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A8F97D2-8EA3-BF85-A6C4-C93EB808DAA8}"/>
              </a:ext>
            </a:extLst>
          </p:cNvPr>
          <p:cNvSpPr txBox="1"/>
          <p:nvPr/>
        </p:nvSpPr>
        <p:spPr>
          <a:xfrm>
            <a:off x="2732314" y="6117335"/>
            <a:ext cx="8218715" cy="461665"/>
          </a:xfrm>
          <a:prstGeom prst="rect">
            <a:avLst/>
          </a:prstGeom>
          <a:noFill/>
        </p:spPr>
        <p:txBody>
          <a:bodyPr wrap="square" rtlCol="0">
            <a:spAutoFit/>
          </a:bodyPr>
          <a:lstStyle/>
          <a:p>
            <a:r>
              <a:rPr lang="sv-SE" sz="2400" b="1"/>
              <a:t>Le village de Hallstatt au bord du Hallstättersee.</a:t>
            </a:r>
            <a:endParaRPr lang="fr-FR" sz="2400" b="1" dirty="0"/>
          </a:p>
        </p:txBody>
      </p:sp>
    </p:spTree>
    <p:extLst>
      <p:ext uri="{BB962C8B-B14F-4D97-AF65-F5344CB8AC3E}">
        <p14:creationId xmlns:p14="http://schemas.microsoft.com/office/powerpoint/2010/main" val="105274424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3" name="Image 2" descr="Une image contenant plein air, plante, fleur, ville&#10;&#10;Description générée automatiquement">
            <a:extLst>
              <a:ext uri="{FF2B5EF4-FFF2-40B4-BE49-F238E27FC236}">
                <a16:creationId xmlns:a16="http://schemas.microsoft.com/office/drawing/2014/main" id="{AB505673-27F4-71F2-507D-C73DBDDF74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385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5484E22-FD76-2C37-4306-9BFC987723DC}"/>
              </a:ext>
            </a:extLst>
          </p:cNvPr>
          <p:cNvSpPr txBox="1"/>
          <p:nvPr/>
        </p:nvSpPr>
        <p:spPr>
          <a:xfrm>
            <a:off x="2601686" y="5657671"/>
            <a:ext cx="8400000" cy="1200329"/>
          </a:xfrm>
          <a:prstGeom prst="rect">
            <a:avLst/>
          </a:prstGeom>
          <a:noFill/>
        </p:spPr>
        <p:txBody>
          <a:bodyPr wrap="square" rtlCol="0">
            <a:spAutoFit/>
          </a:bodyPr>
          <a:lstStyle/>
          <a:p>
            <a:endParaRPr lang="fr-FR" sz="2400" b="1" dirty="0"/>
          </a:p>
          <a:p>
            <a:r>
              <a:rPr lang="fr-FR" sz="2400" b="1" dirty="0"/>
              <a:t>Maisons traditionnelles au centre du vieux village de Hallstatt.</a:t>
            </a:r>
          </a:p>
        </p:txBody>
      </p:sp>
    </p:spTree>
    <p:extLst>
      <p:ext uri="{BB962C8B-B14F-4D97-AF65-F5344CB8AC3E}">
        <p14:creationId xmlns:p14="http://schemas.microsoft.com/office/powerpoint/2010/main" val="1534286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pic>
        <p:nvPicPr>
          <p:cNvPr id="3" name="Image 2" descr="Une image contenant plein air, ciel, véhicule, Matériel roulant&#10;&#10;Description générée automatiquement">
            <a:extLst>
              <a:ext uri="{FF2B5EF4-FFF2-40B4-BE49-F238E27FC236}">
                <a16:creationId xmlns:a16="http://schemas.microsoft.com/office/drawing/2014/main" id="{C0DB02C0-56C9-4A86-B4F3-A7FDAC428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2954" y="549000"/>
            <a:ext cx="8426092" cy="5760000"/>
          </a:xfrm>
          <a:prstGeom prst="rect">
            <a:avLst/>
          </a:prstGeom>
          <a:effectLst>
            <a:softEdge rad="635000"/>
          </a:effectLst>
        </p:spPr>
      </p:pic>
      <p:sp>
        <p:nvSpPr>
          <p:cNvPr id="4" name="ZoneTexte 3">
            <a:extLst>
              <a:ext uri="{FF2B5EF4-FFF2-40B4-BE49-F238E27FC236}">
                <a16:creationId xmlns:a16="http://schemas.microsoft.com/office/drawing/2014/main" id="{51C0DDCA-2215-1714-FAC6-13B7244CBB9C}"/>
              </a:ext>
            </a:extLst>
          </p:cNvPr>
          <p:cNvSpPr txBox="1"/>
          <p:nvPr/>
        </p:nvSpPr>
        <p:spPr>
          <a:xfrm>
            <a:off x="4201885" y="6078167"/>
            <a:ext cx="8077200" cy="461665"/>
          </a:xfrm>
          <a:prstGeom prst="rect">
            <a:avLst/>
          </a:prstGeom>
          <a:noFill/>
        </p:spPr>
        <p:txBody>
          <a:bodyPr wrap="square" rtlCol="0">
            <a:spAutoFit/>
          </a:bodyPr>
          <a:lstStyle/>
          <a:p>
            <a:r>
              <a:rPr lang="fr-FR" sz="2400" b="1">
                <a:solidFill>
                  <a:schemeClr val="bg1"/>
                </a:solidFill>
              </a:rPr>
              <a:t>Tramways à Innsbruck en 1966.</a:t>
            </a:r>
            <a:endParaRPr lang="fr-FR" sz="2400" b="1" dirty="0">
              <a:solidFill>
                <a:schemeClr val="bg1"/>
              </a:solidFill>
            </a:endParaRPr>
          </a:p>
        </p:txBody>
      </p:sp>
    </p:spTree>
    <p:extLst>
      <p:ext uri="{BB962C8B-B14F-4D97-AF65-F5344CB8AC3E}">
        <p14:creationId xmlns:p14="http://schemas.microsoft.com/office/powerpoint/2010/main" val="4188676555"/>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plein air, ciel, montagne, arbre&#10;&#10;Description générée automatiquement">
            <a:extLst>
              <a:ext uri="{FF2B5EF4-FFF2-40B4-BE49-F238E27FC236}">
                <a16:creationId xmlns:a16="http://schemas.microsoft.com/office/drawing/2014/main" id="{A022CE6C-D406-D6B8-B28E-AC9DADD6E1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4167" y="279000"/>
            <a:ext cx="10463666" cy="6300000"/>
          </a:xfrm>
          <a:prstGeom prst="rect">
            <a:avLst/>
          </a:prstGeom>
          <a:effectLst>
            <a:softEdge rad="635000"/>
          </a:effectLst>
        </p:spPr>
      </p:pic>
      <p:sp>
        <p:nvSpPr>
          <p:cNvPr id="4" name="ZoneTexte 3">
            <a:extLst>
              <a:ext uri="{FF2B5EF4-FFF2-40B4-BE49-F238E27FC236}">
                <a16:creationId xmlns:a16="http://schemas.microsoft.com/office/drawing/2014/main" id="{AB7B9369-C256-3460-C7C0-C1830DE3F2A2}"/>
              </a:ext>
            </a:extLst>
          </p:cNvPr>
          <p:cNvSpPr txBox="1"/>
          <p:nvPr/>
        </p:nvSpPr>
        <p:spPr>
          <a:xfrm>
            <a:off x="4273890" y="5563337"/>
            <a:ext cx="7053943"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 ville vue du tremplin.</a:t>
            </a:r>
          </a:p>
        </p:txBody>
      </p:sp>
    </p:spTree>
    <p:extLst>
      <p:ext uri="{BB962C8B-B14F-4D97-AF65-F5344CB8AC3E}">
        <p14:creationId xmlns:p14="http://schemas.microsoft.com/office/powerpoint/2010/main" val="318658878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plein air, véhicule, Véhicule terrestre, bâtiment&#10;&#10;Description générée automatiquement">
            <a:extLst>
              <a:ext uri="{FF2B5EF4-FFF2-40B4-BE49-F238E27FC236}">
                <a16:creationId xmlns:a16="http://schemas.microsoft.com/office/drawing/2014/main" id="{F200E9A6-F8EB-9E64-BFAB-327E46D6A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8439" y="279000"/>
            <a:ext cx="10445596" cy="6300000"/>
          </a:xfrm>
          <a:prstGeom prst="rect">
            <a:avLst/>
          </a:prstGeom>
          <a:effectLst>
            <a:softEdge rad="635000"/>
          </a:effectLst>
        </p:spPr>
      </p:pic>
      <p:sp>
        <p:nvSpPr>
          <p:cNvPr id="4" name="ZoneTexte 3">
            <a:extLst>
              <a:ext uri="{FF2B5EF4-FFF2-40B4-BE49-F238E27FC236}">
                <a16:creationId xmlns:a16="http://schemas.microsoft.com/office/drawing/2014/main" id="{888C19CB-0E0C-9D69-4FF7-8E1321A715A7}"/>
              </a:ext>
            </a:extLst>
          </p:cNvPr>
          <p:cNvSpPr txBox="1"/>
          <p:nvPr/>
        </p:nvSpPr>
        <p:spPr>
          <a:xfrm>
            <a:off x="3094589" y="6130453"/>
            <a:ext cx="8948057" cy="461665"/>
          </a:xfrm>
          <a:prstGeom prst="rect">
            <a:avLst/>
          </a:prstGeom>
          <a:noFill/>
        </p:spPr>
        <p:txBody>
          <a:bodyPr wrap="square" rtlCol="0">
            <a:spAutoFit/>
          </a:bodyPr>
          <a:lstStyle/>
          <a:p>
            <a:r>
              <a:rPr lang="fr-FR" sz="2400" b="1"/>
              <a:t>La ville promeut un réseau de tramway dense.</a:t>
            </a:r>
            <a:endParaRPr lang="fr-FR" sz="2400" b="1" dirty="0"/>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Lieux sacrés, sanctuaire, chapelle, église&#10;&#10;Description générée automatiquement">
            <a:extLst>
              <a:ext uri="{FF2B5EF4-FFF2-40B4-BE49-F238E27FC236}">
                <a16:creationId xmlns:a16="http://schemas.microsoft.com/office/drawing/2014/main" id="{9740D505-6ED1-BF7A-511E-02C96FB9B0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5178" y="279000"/>
            <a:ext cx="8661643" cy="6300000"/>
          </a:xfrm>
          <a:prstGeom prst="rect">
            <a:avLst/>
          </a:prstGeom>
          <a:effectLst>
            <a:softEdge rad="317500"/>
          </a:effectLst>
        </p:spPr>
      </p:pic>
      <p:sp>
        <p:nvSpPr>
          <p:cNvPr id="4" name="ZoneTexte 3">
            <a:extLst>
              <a:ext uri="{FF2B5EF4-FFF2-40B4-BE49-F238E27FC236}">
                <a16:creationId xmlns:a16="http://schemas.microsoft.com/office/drawing/2014/main" id="{6D853858-30A0-6A3C-3A31-639EA4B2FF69}"/>
              </a:ext>
            </a:extLst>
          </p:cNvPr>
          <p:cNvSpPr txBox="1"/>
          <p:nvPr/>
        </p:nvSpPr>
        <p:spPr>
          <a:xfrm>
            <a:off x="3559629" y="6259067"/>
            <a:ext cx="8523514" cy="461665"/>
          </a:xfrm>
          <a:prstGeom prst="rect">
            <a:avLst/>
          </a:prstGeom>
          <a:noFill/>
        </p:spPr>
        <p:txBody>
          <a:bodyPr wrap="square" rtlCol="0">
            <a:spAutoFit/>
          </a:bodyPr>
          <a:lstStyle/>
          <a:p>
            <a:r>
              <a:rPr lang="fr-FR" sz="2400" b="1">
                <a:solidFill>
                  <a:srgbClr val="FFFF00"/>
                </a:solidFill>
              </a:rPr>
              <a:t>Intérieur de la basilique de Wilten.</a:t>
            </a:r>
            <a:endParaRPr lang="fr-FR" sz="2400" b="1" dirty="0">
              <a:solidFill>
                <a:srgbClr val="FFFF00"/>
              </a:solidFill>
            </a:endParaRPr>
          </a:p>
        </p:txBody>
      </p:sp>
    </p:spTree>
    <p:extLst>
      <p:ext uri="{BB962C8B-B14F-4D97-AF65-F5344CB8AC3E}">
        <p14:creationId xmlns:p14="http://schemas.microsoft.com/office/powerpoint/2010/main" val="30856037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transport, Véhicule tiré par des chevaux, plein air, cheval&#10;&#10;Description générée automatiquement">
            <a:extLst>
              <a:ext uri="{FF2B5EF4-FFF2-40B4-BE49-F238E27FC236}">
                <a16:creationId xmlns:a16="http://schemas.microsoft.com/office/drawing/2014/main" id="{21B65810-CE49-65EA-856F-A5ACF0425B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1" y="279000"/>
            <a:ext cx="9487117" cy="6300000"/>
          </a:xfrm>
          <a:prstGeom prst="rect">
            <a:avLst/>
          </a:prstGeom>
          <a:effectLst>
            <a:softEdge rad="635000"/>
          </a:effectLst>
        </p:spPr>
      </p:pic>
      <p:sp>
        <p:nvSpPr>
          <p:cNvPr id="4" name="ZoneTexte 3">
            <a:extLst>
              <a:ext uri="{FF2B5EF4-FFF2-40B4-BE49-F238E27FC236}">
                <a16:creationId xmlns:a16="http://schemas.microsoft.com/office/drawing/2014/main" id="{4B471EF6-10D7-DA73-8F74-694BFD89CA75}"/>
              </a:ext>
            </a:extLst>
          </p:cNvPr>
          <p:cNvSpPr txBox="1"/>
          <p:nvPr/>
        </p:nvSpPr>
        <p:spPr>
          <a:xfrm>
            <a:off x="4887686" y="5378671"/>
            <a:ext cx="7728857" cy="1200329"/>
          </a:xfrm>
          <a:prstGeom prst="rect">
            <a:avLst/>
          </a:prstGeom>
          <a:noFill/>
        </p:spPr>
        <p:txBody>
          <a:bodyPr wrap="square" rtlCol="0">
            <a:spAutoFit/>
          </a:bodyPr>
          <a:lstStyle/>
          <a:p>
            <a:endParaRPr lang="fr-FR" sz="2400" b="1" dirty="0"/>
          </a:p>
          <a:p>
            <a:endParaRPr lang="fr-FR" sz="2400" b="1" dirty="0"/>
          </a:p>
          <a:p>
            <a:r>
              <a:rPr lang="fr-FR" sz="2400" b="1" dirty="0"/>
              <a:t>Fiacre viennois.</a:t>
            </a:r>
          </a:p>
        </p:txBody>
      </p:sp>
    </p:spTree>
    <p:extLst>
      <p:ext uri="{BB962C8B-B14F-4D97-AF65-F5344CB8AC3E}">
        <p14:creationId xmlns:p14="http://schemas.microsoft.com/office/powerpoint/2010/main" val="219083415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ciel, nuage, plein air, Palais&#10;&#10;Description générée automatiquement">
            <a:extLst>
              <a:ext uri="{FF2B5EF4-FFF2-40B4-BE49-F238E27FC236}">
                <a16:creationId xmlns:a16="http://schemas.microsoft.com/office/drawing/2014/main" id="{BF90274F-9E37-9E95-A858-83C804F265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6511" y="819000"/>
            <a:ext cx="11098978" cy="5220000"/>
          </a:xfrm>
          <a:prstGeom prst="rect">
            <a:avLst/>
          </a:prstGeom>
          <a:effectLst>
            <a:softEdge rad="317500"/>
          </a:effectLst>
        </p:spPr>
      </p:pic>
      <p:sp>
        <p:nvSpPr>
          <p:cNvPr id="4" name="ZoneTexte 3">
            <a:extLst>
              <a:ext uri="{FF2B5EF4-FFF2-40B4-BE49-F238E27FC236}">
                <a16:creationId xmlns:a16="http://schemas.microsoft.com/office/drawing/2014/main" id="{8D17901D-A987-D6D6-59B1-7FD0FF77C61A}"/>
              </a:ext>
            </a:extLst>
          </p:cNvPr>
          <p:cNvSpPr txBox="1"/>
          <p:nvPr/>
        </p:nvSpPr>
        <p:spPr>
          <a:xfrm>
            <a:off x="1154417" y="5242799"/>
            <a:ext cx="10080171"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a:t>
            </a:r>
            <a:r>
              <a:rPr lang="fr-FR" sz="2400" b="1" dirty="0" err="1">
                <a:solidFill>
                  <a:srgbClr val="FFFF00"/>
                </a:solidFill>
              </a:rPr>
              <a:t>Kursalon</a:t>
            </a:r>
            <a:r>
              <a:rPr lang="fr-FR" sz="2400" b="1" dirty="0">
                <a:solidFill>
                  <a:srgbClr val="FFFF00"/>
                </a:solidFill>
              </a:rPr>
              <a:t> </a:t>
            </a:r>
            <a:r>
              <a:rPr lang="fr-FR" sz="2400" b="1" dirty="0" err="1">
                <a:solidFill>
                  <a:srgbClr val="FFFF00"/>
                </a:solidFill>
              </a:rPr>
              <a:t>Hübner</a:t>
            </a:r>
            <a:r>
              <a:rPr lang="fr-FR" sz="2400" b="1" dirty="0">
                <a:solidFill>
                  <a:srgbClr val="FFFF00"/>
                </a:solidFill>
              </a:rPr>
              <a:t>, un site pour le music-hall à Vienne. Janvier 2020.</a:t>
            </a:r>
          </a:p>
        </p:txBody>
      </p:sp>
    </p:spTree>
    <p:extLst>
      <p:ext uri="{BB962C8B-B14F-4D97-AF65-F5344CB8AC3E}">
        <p14:creationId xmlns:p14="http://schemas.microsoft.com/office/powerpoint/2010/main" val="3301050067"/>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8DFC4BC9-EAE7-DD4C-8F81-BC57E12A79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740" y="279000"/>
            <a:ext cx="7838650" cy="6300000"/>
          </a:xfrm>
          <a:prstGeom prst="rect">
            <a:avLst/>
          </a:prstGeom>
          <a:effectLst>
            <a:softEdge rad="127000"/>
          </a:effectLst>
        </p:spPr>
      </p:pic>
      <p:sp>
        <p:nvSpPr>
          <p:cNvPr id="4" name="ZoneTexte 3">
            <a:extLst>
              <a:ext uri="{FF2B5EF4-FFF2-40B4-BE49-F238E27FC236}">
                <a16:creationId xmlns:a16="http://schemas.microsoft.com/office/drawing/2014/main" id="{E3BD3770-CA09-758A-A71E-C45E598635FE}"/>
              </a:ext>
            </a:extLst>
          </p:cNvPr>
          <p:cNvSpPr txBox="1"/>
          <p:nvPr/>
        </p:nvSpPr>
        <p:spPr>
          <a:xfrm>
            <a:off x="4471374" y="5657671"/>
            <a:ext cx="8577943" cy="1200329"/>
          </a:xfrm>
          <a:prstGeom prst="rect">
            <a:avLst/>
          </a:prstGeom>
          <a:noFill/>
        </p:spPr>
        <p:txBody>
          <a:bodyPr wrap="square" rtlCol="0">
            <a:spAutoFit/>
          </a:bodyPr>
          <a:lstStyle/>
          <a:p>
            <a:endParaRPr lang="fr-FR" sz="2400" b="1" dirty="0"/>
          </a:p>
          <a:p>
            <a:endParaRPr lang="fr-FR" sz="2400" b="1" dirty="0"/>
          </a:p>
          <a:p>
            <a:r>
              <a:rPr lang="fr-FR" sz="2400" b="1" dirty="0"/>
              <a:t>L'hôtel de ville de Vienne.</a:t>
            </a:r>
          </a:p>
        </p:txBody>
      </p:sp>
    </p:spTree>
    <p:extLst>
      <p:ext uri="{BB962C8B-B14F-4D97-AF65-F5344CB8AC3E}">
        <p14:creationId xmlns:p14="http://schemas.microsoft.com/office/powerpoint/2010/main" val="1993152926"/>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transport, téléski, plein air, ciel&#10;&#10;Description générée automatiquement">
            <a:extLst>
              <a:ext uri="{FF2B5EF4-FFF2-40B4-BE49-F238E27FC236}">
                <a16:creationId xmlns:a16="http://schemas.microsoft.com/office/drawing/2014/main" id="{2D3A9342-F356-9EB2-1703-34BCB20203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8" y="279000"/>
            <a:ext cx="9453684" cy="6300000"/>
          </a:xfrm>
          <a:prstGeom prst="rect">
            <a:avLst/>
          </a:prstGeom>
          <a:effectLst>
            <a:softEdge rad="635000"/>
          </a:effectLst>
        </p:spPr>
      </p:pic>
      <p:sp>
        <p:nvSpPr>
          <p:cNvPr id="4" name="ZoneTexte 3">
            <a:extLst>
              <a:ext uri="{FF2B5EF4-FFF2-40B4-BE49-F238E27FC236}">
                <a16:creationId xmlns:a16="http://schemas.microsoft.com/office/drawing/2014/main" id="{0D13DF50-928B-49FF-04EE-398784A647FA}"/>
              </a:ext>
            </a:extLst>
          </p:cNvPr>
          <p:cNvSpPr txBox="1"/>
          <p:nvPr/>
        </p:nvSpPr>
        <p:spPr>
          <a:xfrm>
            <a:off x="3442328" y="5704114"/>
            <a:ext cx="7380514"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une remontée mécanique à Sölden</a:t>
            </a:r>
          </a:p>
        </p:txBody>
      </p:sp>
    </p:spTree>
    <p:extLst>
      <p:ext uri="{BB962C8B-B14F-4D97-AF65-F5344CB8AC3E}">
        <p14:creationId xmlns:p14="http://schemas.microsoft.com/office/powerpoint/2010/main" val="4190867781"/>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3" name="Image 2" descr="Une image contenant plein air, herbe, paysage, ciel&#10;&#10;Description générée automatiquement">
            <a:extLst>
              <a:ext uri="{FF2B5EF4-FFF2-40B4-BE49-F238E27FC236}">
                <a16:creationId xmlns:a16="http://schemas.microsoft.com/office/drawing/2014/main" id="{AACD5A6C-6721-5C79-1A0C-C08EF33004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2" y="279000"/>
            <a:ext cx="9453715" cy="6300000"/>
          </a:xfrm>
          <a:prstGeom prst="rect">
            <a:avLst/>
          </a:prstGeom>
          <a:effectLst>
            <a:softEdge rad="635000"/>
          </a:effectLst>
        </p:spPr>
      </p:pic>
      <p:sp>
        <p:nvSpPr>
          <p:cNvPr id="6" name="ZoneTexte 5">
            <a:extLst>
              <a:ext uri="{FF2B5EF4-FFF2-40B4-BE49-F238E27FC236}">
                <a16:creationId xmlns:a16="http://schemas.microsoft.com/office/drawing/2014/main" id="{324CDF35-9A04-B988-EE81-25D0253429D0}"/>
              </a:ext>
            </a:extLst>
          </p:cNvPr>
          <p:cNvSpPr txBox="1"/>
          <p:nvPr/>
        </p:nvSpPr>
        <p:spPr>
          <a:xfrm>
            <a:off x="4203114" y="5316025"/>
            <a:ext cx="6096000" cy="1200329"/>
          </a:xfrm>
          <a:prstGeom prst="rect">
            <a:avLst/>
          </a:prstGeom>
          <a:noFill/>
        </p:spPr>
        <p:txBody>
          <a:bodyPr wrap="square">
            <a:spAutoFit/>
          </a:bodyPr>
          <a:lstStyle/>
          <a:p>
            <a:endParaRPr lang="fr-FR" sz="2400" b="1" dirty="0"/>
          </a:p>
          <a:p>
            <a:endParaRPr lang="fr-FR" sz="2400" b="1" dirty="0"/>
          </a:p>
          <a:p>
            <a:r>
              <a:rPr lang="fr-FR" sz="2400" b="1" dirty="0"/>
              <a:t>Vue de </a:t>
            </a:r>
            <a:r>
              <a:rPr lang="fr-FR" sz="2400" b="1" dirty="0" err="1"/>
              <a:t>Hochsölden</a:t>
            </a:r>
            <a:r>
              <a:rPr lang="fr-FR" sz="2400" b="1" dirty="0"/>
              <a:t> en été</a:t>
            </a:r>
          </a:p>
        </p:txBody>
      </p:sp>
    </p:spTree>
    <p:extLst>
      <p:ext uri="{BB962C8B-B14F-4D97-AF65-F5344CB8AC3E}">
        <p14:creationId xmlns:p14="http://schemas.microsoft.com/office/powerpoint/2010/main" val="1335924750"/>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intérieur, hall, Salle de spectacles, salle de concert&#10;&#10;Description générée automatiquement">
            <a:extLst>
              <a:ext uri="{FF2B5EF4-FFF2-40B4-BE49-F238E27FC236}">
                <a16:creationId xmlns:a16="http://schemas.microsoft.com/office/drawing/2014/main" id="{3AEF5CC5-C0DA-11AE-3D9A-9EF6787B83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645330"/>
            <a:ext cx="11556000" cy="5567339"/>
          </a:xfrm>
          <a:prstGeom prst="rect">
            <a:avLst/>
          </a:prstGeom>
          <a:effectLst>
            <a:softEdge rad="127000"/>
          </a:effectLst>
        </p:spPr>
      </p:pic>
      <p:sp>
        <p:nvSpPr>
          <p:cNvPr id="4" name="ZoneTexte 3">
            <a:extLst>
              <a:ext uri="{FF2B5EF4-FFF2-40B4-BE49-F238E27FC236}">
                <a16:creationId xmlns:a16="http://schemas.microsoft.com/office/drawing/2014/main" id="{B92A7AF7-885D-E6B5-7F66-3126D00F1B87}"/>
              </a:ext>
            </a:extLst>
          </p:cNvPr>
          <p:cNvSpPr txBox="1"/>
          <p:nvPr/>
        </p:nvSpPr>
        <p:spPr>
          <a:xfrm>
            <a:off x="4626429" y="5461555"/>
            <a:ext cx="6172200"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 Salle dorée</a:t>
            </a:r>
          </a:p>
        </p:txBody>
      </p:sp>
    </p:spTree>
    <p:extLst>
      <p:ext uri="{BB962C8B-B14F-4D97-AF65-F5344CB8AC3E}">
        <p14:creationId xmlns:p14="http://schemas.microsoft.com/office/powerpoint/2010/main" val="1074102071"/>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pic>
        <p:nvPicPr>
          <p:cNvPr id="3" name="Image 2" descr="Une image contenant intérieur, mur, décoration d’intérieur, plante&#10;&#10;Description générée automatiquement">
            <a:extLst>
              <a:ext uri="{FF2B5EF4-FFF2-40B4-BE49-F238E27FC236}">
                <a16:creationId xmlns:a16="http://schemas.microsoft.com/office/drawing/2014/main" id="{EAC27724-B146-ED93-1095-18EF85261E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0750" y="279000"/>
            <a:ext cx="8910499" cy="6300000"/>
          </a:xfrm>
          <a:prstGeom prst="rect">
            <a:avLst/>
          </a:prstGeom>
          <a:effectLst>
            <a:softEdge rad="317500"/>
          </a:effectLst>
        </p:spPr>
      </p:pic>
      <p:sp>
        <p:nvSpPr>
          <p:cNvPr id="4" name="ZoneTexte 3">
            <a:extLst>
              <a:ext uri="{FF2B5EF4-FFF2-40B4-BE49-F238E27FC236}">
                <a16:creationId xmlns:a16="http://schemas.microsoft.com/office/drawing/2014/main" id="{73186197-03BA-439D-DC7F-88B2B3A67FDB}"/>
              </a:ext>
            </a:extLst>
          </p:cNvPr>
          <p:cNvSpPr txBox="1"/>
          <p:nvPr/>
        </p:nvSpPr>
        <p:spPr>
          <a:xfrm>
            <a:off x="4653642" y="5475515"/>
            <a:ext cx="7130143"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Salle Brahms</a:t>
            </a:r>
          </a:p>
        </p:txBody>
      </p:sp>
    </p:spTree>
    <p:extLst>
      <p:ext uri="{BB962C8B-B14F-4D97-AF65-F5344CB8AC3E}">
        <p14:creationId xmlns:p14="http://schemas.microsoft.com/office/powerpoint/2010/main" val="2344105122"/>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ciel, plein air, herbe, nuage&#10;&#10;Description générée automatiquement">
            <a:extLst>
              <a:ext uri="{FF2B5EF4-FFF2-40B4-BE49-F238E27FC236}">
                <a16:creationId xmlns:a16="http://schemas.microsoft.com/office/drawing/2014/main" id="{51600F6D-46C6-E293-B6BF-26C4E5EDC0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0000" y="605245"/>
            <a:ext cx="7092000" cy="5319000"/>
          </a:xfrm>
          <a:prstGeom prst="rect">
            <a:avLst/>
          </a:prstGeom>
          <a:effectLst>
            <a:softEdge rad="317500"/>
          </a:effectLst>
        </p:spPr>
      </p:pic>
      <p:sp>
        <p:nvSpPr>
          <p:cNvPr id="4" name="ZoneTexte 3">
            <a:extLst>
              <a:ext uri="{FF2B5EF4-FFF2-40B4-BE49-F238E27FC236}">
                <a16:creationId xmlns:a16="http://schemas.microsoft.com/office/drawing/2014/main" id="{CDBF9D20-22FB-1640-7A41-CD5AF5F9046A}"/>
              </a:ext>
            </a:extLst>
          </p:cNvPr>
          <p:cNvSpPr txBox="1"/>
          <p:nvPr/>
        </p:nvSpPr>
        <p:spPr>
          <a:xfrm>
            <a:off x="1774369" y="322217"/>
            <a:ext cx="9448801" cy="523220"/>
          </a:xfrm>
          <a:prstGeom prst="rect">
            <a:avLst/>
          </a:prstGeom>
          <a:noFill/>
        </p:spPr>
        <p:txBody>
          <a:bodyPr wrap="square" rtlCol="0">
            <a:spAutoFit/>
          </a:bodyPr>
          <a:lstStyle/>
          <a:p>
            <a:r>
              <a:rPr lang="fr-FR" sz="2800" b="1" dirty="0">
                <a:solidFill>
                  <a:srgbClr val="FFFF00"/>
                </a:solidFill>
              </a:rPr>
              <a:t>Lorient Vous A Présenté L’Autriche – Ses Paysages</a:t>
            </a:r>
          </a:p>
        </p:txBody>
      </p:sp>
      <p:sp>
        <p:nvSpPr>
          <p:cNvPr id="5" name="ZoneTexte 4">
            <a:extLst>
              <a:ext uri="{FF2B5EF4-FFF2-40B4-BE49-F238E27FC236}">
                <a16:creationId xmlns:a16="http://schemas.microsoft.com/office/drawing/2014/main" id="{23E408E8-30B0-69AD-E6E0-9649770FB47A}"/>
              </a:ext>
            </a:extLst>
          </p:cNvPr>
          <p:cNvSpPr txBox="1"/>
          <p:nvPr/>
        </p:nvSpPr>
        <p:spPr>
          <a:xfrm>
            <a:off x="3799114" y="5641217"/>
            <a:ext cx="7522029"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69478B53-52D6-7C16-FDDD-ECD821815667}"/>
              </a:ext>
            </a:extLst>
          </p:cNvPr>
          <p:cNvSpPr txBox="1"/>
          <p:nvPr/>
        </p:nvSpPr>
        <p:spPr>
          <a:xfrm>
            <a:off x="5818413" y="6012563"/>
            <a:ext cx="348342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975067808"/>
      </p:ext>
    </p:extLst>
  </p:cSld>
  <p:clrMapOvr>
    <a:masterClrMapping/>
  </p:clrMapOvr>
  <mc:AlternateContent xmlns:mc="http://schemas.openxmlformats.org/markup-compatibility/2006">
    <mc:Choice xmlns:p14="http://schemas.microsoft.com/office/powerpoint/2010/main" Requires="p14">
      <p:transition spd="slow" p14:dur="8000" advClick="0" advTm="8000">
        <p14:revea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132</TotalTime>
  <Words>323</Words>
  <Application>Microsoft Office PowerPoint</Application>
  <PresentationFormat>Grand écran</PresentationFormat>
  <Paragraphs>63</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2024-11-01T08:30:48Z</dcterms:created>
  <dcterms:modified xsi:type="dcterms:W3CDTF">2024-11-28T08:23:43Z</dcterms:modified>
</cp:coreProperties>
</file>