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83" r:id="rId3"/>
    <p:sldId id="258" r:id="rId4"/>
    <p:sldId id="259" r:id="rId5"/>
    <p:sldId id="260" r:id="rId6"/>
    <p:sldId id="262" r:id="rId7"/>
    <p:sldId id="261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1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1" r:id="rId28"/>
    <p:sldId id="284" r:id="rId29"/>
    <p:sldId id="285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579" autoAdjust="0"/>
    <p:restoredTop sz="94660"/>
  </p:normalViewPr>
  <p:slideViewPr>
    <p:cSldViewPr snapToGrid="0">
      <p:cViewPr varScale="1">
        <p:scale>
          <a:sx n="74" d="100"/>
          <a:sy n="74" d="100"/>
        </p:scale>
        <p:origin x="4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B976E5-C64E-4211-9106-3255F5E48334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73361D-7C82-44E5-94B7-7D02BA81EE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7177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73361D-7C82-44E5-94B7-7D02BA81EE8D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30293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082108-4A41-E6D4-178F-193DE5EB68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6C2539B-D614-DE28-01D9-2F084B6A58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F2C35CB-CF8B-7ED0-62CA-6DC86AB55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5D41755-1101-8073-8185-4E68718C9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3E9CDD6-1C36-C996-E916-153CC16D8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38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860DC1-1A6A-8380-9943-2E8DB1F14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F9AA10-2818-52C0-F478-52EA91AF89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868D202-AF1C-5D1B-FB06-E6F1496D6D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C5EA5B-421B-645F-BBE5-D427632CB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55E2D9-D223-3D1D-E90B-F218B8B9B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847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5B29CC-F5C8-1501-00BA-A06546BED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8D7A529-C928-C988-11C7-EF657D194D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540187B-F57E-7989-E346-86824EF00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F780EA9-3CF9-0830-3F9E-A72528AF4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5F7FA2D-57BD-2E94-317E-AE376FA3A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6582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30EED1-D1B9-DD96-0B4F-079ABDE5EF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35341A5-DA26-47FF-F00C-BC7E71E3A9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D5EDC06-057B-E2F8-01EB-9352BC1C4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27701D7-C86A-33F0-EF03-BA0B8C9337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5E07253-49D2-7A9E-3E28-3D9ED7B83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40FA707-B473-A578-BCF8-FD0769E0F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7928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38399B-AC18-E3E4-DDD0-A242AF1F94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445BEE6-79CB-F0B0-0471-709BC0404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CF47D28-42C3-44D3-4EC9-B830E8F491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F0A66AE-626D-87F9-F459-CB68E1DB0D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FEA1CA8-B5B9-0E4B-263B-24924343CF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9505BC5-41F9-1D56-653F-B04817333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BBB052A-0D97-9599-1371-40FDC8575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3692F34-EF09-AE65-18D1-73B24F847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310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CD6003-02D4-EC4B-2B28-CD787C3961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7766A88-C1C8-6A83-485F-4C935D567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8B76F12-0B44-F3CD-0736-67712D23C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154B6FB-E3CD-3031-FA48-0967FBE85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8840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0E1F33B-8DA0-D145-F6E8-0764853662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79BC75D-8F37-49D4-E5C6-39AB5DB38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B3C4E89-4AA9-ADDD-149F-96502000B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672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C0F095-2355-2E85-6037-E7E4EFE9F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D944883-4781-19F5-F213-680CF4F16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221BA14-CE4F-EA99-6C79-CEAF056A8D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BB41FFB-09DB-6322-7E31-F9E1BBA10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1CC3F46-A956-F679-6EED-306B1B8AE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8F03B50-81A1-4076-1350-B8C41D8EC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4874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79AA4D-CCE3-9F68-AAB6-686B40E43D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50C3BF9-4D5D-5F74-A8FC-009F364557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E8379C-A18D-CF60-098F-83F37BD12D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B03F0F1-B3B5-77A2-16C5-8CA6FCE70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6EBF50D-427F-088B-3311-CA473D9C3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A74BABC-E993-25E6-80BF-DDB80FA53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725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49B53B-C359-10D3-33E0-BF938F67F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23122D9-FC2A-E4F0-B4F3-ECD23DC337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6C6314F-2E54-D6C1-B9CA-99EC912AA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6382CF2-1D7B-061E-9341-ECA8FED34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9971DE7-33C5-C01A-105D-456969DA8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97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C5B276A-8357-19A6-9338-808AC9A771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E0DD139-03FE-A3B1-BF42-03CC8EBCEC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927E704-DBD3-3227-0036-F1486C223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E209A5F-5463-33BA-6E38-C400AC1BD7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4C3819-8276-DBB2-2E7A-F90B082DF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9042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561EB87-0528-FDE2-DBC4-35F08920D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E9543B5-97EF-1583-0492-F4FD35E0D3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D3AA999-08FB-79C5-0052-ECED9675A0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AECD24F-D57A-4C31-8A21-4A0AC19003FF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16D9EC-2F5A-74A1-DA6E-93EE180994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BF319F5-6F00-804E-C557-7CF5AA40DC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4832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arbre&#10;&#10;Description générée automatiquement">
            <a:extLst>
              <a:ext uri="{FF2B5EF4-FFF2-40B4-BE49-F238E27FC236}">
                <a16:creationId xmlns:a16="http://schemas.microsoft.com/office/drawing/2014/main" id="{45CBB8AF-518B-01D1-554B-064A5F26AA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0583" y="564858"/>
            <a:ext cx="8604000" cy="57282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D6704E-495D-2B32-3BDF-15C139A0C4F6}"/>
              </a:ext>
            </a:extLst>
          </p:cNvPr>
          <p:cNvSpPr txBox="1"/>
          <p:nvPr/>
        </p:nvSpPr>
        <p:spPr>
          <a:xfrm>
            <a:off x="4919797" y="218017"/>
            <a:ext cx="79698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La villa </a:t>
            </a:r>
            <a:r>
              <a:rPr lang="fr-FR" sz="2800" b="1" dirty="0" err="1">
                <a:solidFill>
                  <a:srgbClr val="FFFF00"/>
                </a:solidFill>
              </a:rPr>
              <a:t>Kérylos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02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ndAc>
          <p:stSnd loop="1">
            <p:snd r:embed="rId2" name="Zorba The Greek Dance - The Greek Orchestra Emmetron Music   HD.wav"/>
          </p:stSnd>
        </p:sndAc>
      </p:transition>
    </mc:Choice>
    <mc:Fallback>
      <p:transition spd="slow" advClick="0" advTm="8000">
        <p:sndAc>
          <p:stSnd loop="1">
            <p:snd r:embed="rId2" name="Zorba The Greek Dance - The Greek Orchestra Emmetron Music   H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10C1D5-915B-EDFE-E66F-095A6708A8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94386D3-E26E-EAAA-F02C-6D54BAEDAAD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La villa </a:t>
            </a:r>
            <a:r>
              <a:rPr lang="fr-FR" sz="3200" b="1" dirty="0" err="1">
                <a:solidFill>
                  <a:srgbClr val="FFFF00"/>
                </a:solidFill>
              </a:rPr>
              <a:t>Kérylos</a:t>
            </a:r>
            <a:r>
              <a:rPr lang="fr-FR" sz="3200" b="1" dirty="0">
                <a:solidFill>
                  <a:srgbClr val="FFFF00"/>
                </a:solidFill>
              </a:rPr>
              <a:t>, à Beaulieu-sur-Mer, est construite par l'architecte Emmanuel Pontremoli entre 1902 et 1908 sur un promontoire rocheux surplombant la Méditerranée, sur la route du bord de mer.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Cette habitation construite et meublée sur le modèle des villas de la Grèce antique du IIe et du Ier siècle av. J.-C. pour l'archéologue et spécialiste de l'époque hellénistique Théodore Reinach (1860-1928) est léguée à l'Institut de France en 1928.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La riche décoration intérieure (esprit des fresques et silhouette du mobilier) et l’austérité des façades sur mer forment un exemple d’une architecture « </a:t>
            </a:r>
            <a:r>
              <a:rPr lang="fr-FR" sz="3200" b="1" dirty="0" err="1">
                <a:solidFill>
                  <a:srgbClr val="FFFF00"/>
                </a:solidFill>
              </a:rPr>
              <a:t>pittoresco</a:t>
            </a:r>
            <a:r>
              <a:rPr lang="fr-FR" sz="3200" b="1" dirty="0">
                <a:solidFill>
                  <a:srgbClr val="FFFF00"/>
                </a:solidFill>
              </a:rPr>
              <a:t>-académique » à tendance néo-antique et Art nouveau1.</a:t>
            </a:r>
          </a:p>
        </p:txBody>
      </p:sp>
    </p:spTree>
    <p:extLst>
      <p:ext uri="{BB962C8B-B14F-4D97-AF65-F5344CB8AC3E}">
        <p14:creationId xmlns:p14="http://schemas.microsoft.com/office/powerpoint/2010/main" val="493617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07E71-6A72-3F84-A6FE-406DFD1AB8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eau&#10;&#10;Description générée automatiquement">
            <a:extLst>
              <a:ext uri="{FF2B5EF4-FFF2-40B4-BE49-F238E27FC236}">
                <a16:creationId xmlns:a16="http://schemas.microsoft.com/office/drawing/2014/main" id="{69DE7BBB-C2A2-9E5E-29E5-46185E7BB2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3A59C6-F1A2-4E01-F42F-B0C8235F7925}"/>
              </a:ext>
            </a:extLst>
          </p:cNvPr>
          <p:cNvSpPr txBox="1"/>
          <p:nvPr/>
        </p:nvSpPr>
        <p:spPr>
          <a:xfrm>
            <a:off x="4105723" y="6396335"/>
            <a:ext cx="6920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de la baie des Fourmis.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570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B4399A-4713-A026-CDED-D6D8FB16EE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âtiment&#10;&#10;Description générée automatiquement">
            <a:extLst>
              <a:ext uri="{FF2B5EF4-FFF2-40B4-BE49-F238E27FC236}">
                <a16:creationId xmlns:a16="http://schemas.microsoft.com/office/drawing/2014/main" id="{726AFBBD-92F7-DC91-3371-F29CE6D376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894" y="279000"/>
            <a:ext cx="7896212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A899AE-653E-6E76-0304-2D0DE3216CE7}"/>
              </a:ext>
            </a:extLst>
          </p:cNvPr>
          <p:cNvSpPr txBox="1"/>
          <p:nvPr/>
        </p:nvSpPr>
        <p:spPr>
          <a:xfrm>
            <a:off x="5332328" y="6348167"/>
            <a:ext cx="6712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Façade nord.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84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21AD2F-CDDD-BF1B-563C-7F45F8DD90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lac, ciel&#10;&#10;Description générée automatiquement">
            <a:extLst>
              <a:ext uri="{FF2B5EF4-FFF2-40B4-BE49-F238E27FC236}">
                <a16:creationId xmlns:a16="http://schemas.microsoft.com/office/drawing/2014/main" id="{8AE0A1B5-770F-E97A-1305-5E7B6F111D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B596AD-D220-82B4-1C0E-9E0741CB019D}"/>
              </a:ext>
            </a:extLst>
          </p:cNvPr>
          <p:cNvSpPr txBox="1"/>
          <p:nvPr/>
        </p:nvSpPr>
        <p:spPr>
          <a:xfrm>
            <a:off x="5212294" y="6396335"/>
            <a:ext cx="68164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sud-est.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04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E4FD15D-0994-3E5E-00F6-79F9A90BE2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ulet, peinture, volaille, Gallinacés&#10;&#10;Description générée automatiquement">
            <a:extLst>
              <a:ext uri="{FF2B5EF4-FFF2-40B4-BE49-F238E27FC236}">
                <a16:creationId xmlns:a16="http://schemas.microsoft.com/office/drawing/2014/main" id="{0F8DC900-52A0-60EA-4C58-532D6A264B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918" y="279000"/>
            <a:ext cx="5631284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471CC1-D54E-1D5C-24B6-4C4841914E03}"/>
              </a:ext>
            </a:extLst>
          </p:cNvPr>
          <p:cNvSpPr txBox="1"/>
          <p:nvPr/>
        </p:nvSpPr>
        <p:spPr>
          <a:xfrm>
            <a:off x="680783" y="4573314"/>
            <a:ext cx="31900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Thyroréion : mosaïque alexandrine, IIe s. av. J.-C.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383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D8C43E-260E-937C-E78C-6A5B5F2D3C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olonne, bâtiment, propriété, architecture&#10;&#10;Description générée automatiquement">
            <a:extLst>
              <a:ext uri="{FF2B5EF4-FFF2-40B4-BE49-F238E27FC236}">
                <a16:creationId xmlns:a16="http://schemas.microsoft.com/office/drawing/2014/main" id="{37B447D7-4001-2F97-2A33-11D8D4C4BE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114" y="279000"/>
            <a:ext cx="9456076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5A4F10-5D64-9BB6-60B1-83C4E9C0BF6A}"/>
              </a:ext>
            </a:extLst>
          </p:cNvPr>
          <p:cNvSpPr txBox="1"/>
          <p:nvPr/>
        </p:nvSpPr>
        <p:spPr>
          <a:xfrm>
            <a:off x="9857086" y="4436679"/>
            <a:ext cx="214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Péristyle.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745744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586721-FF2A-9062-AA34-B33064DDFE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marbre, salle de bain&#10;&#10;Description générée automatiquement">
            <a:extLst>
              <a:ext uri="{FF2B5EF4-FFF2-40B4-BE49-F238E27FC236}">
                <a16:creationId xmlns:a16="http://schemas.microsoft.com/office/drawing/2014/main" id="{094C116A-82F1-97A8-B4C3-25DDD72621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144" y="189000"/>
            <a:ext cx="5047712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629E6A-33D3-268C-B45C-8A66DD725C4A}"/>
              </a:ext>
            </a:extLst>
          </p:cNvPr>
          <p:cNvSpPr txBox="1"/>
          <p:nvPr/>
        </p:nvSpPr>
        <p:spPr>
          <a:xfrm>
            <a:off x="4526972" y="6207335"/>
            <a:ext cx="3138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Balanéion (bains).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143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FC5E9EE-1297-8032-40D8-3FBC304E62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intérieur, scène, mur&#10;&#10;Description générée automatiquement">
            <a:extLst>
              <a:ext uri="{FF2B5EF4-FFF2-40B4-BE49-F238E27FC236}">
                <a16:creationId xmlns:a16="http://schemas.microsoft.com/office/drawing/2014/main" id="{401FC045-820F-328B-04F4-75E47A9694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678635-1A82-B0C9-2BA5-091CCCF20829}"/>
              </a:ext>
            </a:extLst>
          </p:cNvPr>
          <p:cNvSpPr txBox="1"/>
          <p:nvPr/>
        </p:nvSpPr>
        <p:spPr>
          <a:xfrm>
            <a:off x="5798487" y="5960396"/>
            <a:ext cx="740871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Bibliothèque.</a:t>
            </a:r>
          </a:p>
        </p:txBody>
      </p:sp>
    </p:spTree>
    <p:extLst>
      <p:ext uri="{BB962C8B-B14F-4D97-AF65-F5344CB8AC3E}">
        <p14:creationId xmlns:p14="http://schemas.microsoft.com/office/powerpoint/2010/main" val="2974458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9E90D7-B83B-66F5-9120-FCCBB4CF7C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Symétrie, mosaïque&#10;&#10;Description générée automatiquement">
            <a:extLst>
              <a:ext uri="{FF2B5EF4-FFF2-40B4-BE49-F238E27FC236}">
                <a16:creationId xmlns:a16="http://schemas.microsoft.com/office/drawing/2014/main" id="{EAABDFDC-DB4F-C0AC-44A8-D3C657F29D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530" y="171000"/>
            <a:ext cx="8166939" cy="6516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AE6DDF-867C-3DC6-8FB6-DD1528ED2F92}"/>
              </a:ext>
            </a:extLst>
          </p:cNvPr>
          <p:cNvSpPr txBox="1"/>
          <p:nvPr/>
        </p:nvSpPr>
        <p:spPr>
          <a:xfrm>
            <a:off x="4736344" y="5948336"/>
            <a:ext cx="621376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Sol en mosaïque.</a:t>
            </a:r>
          </a:p>
        </p:txBody>
      </p:sp>
    </p:spTree>
    <p:extLst>
      <p:ext uri="{BB962C8B-B14F-4D97-AF65-F5344CB8AC3E}">
        <p14:creationId xmlns:p14="http://schemas.microsoft.com/office/powerpoint/2010/main" val="262491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6027AB6-E3F9-64B2-EAFA-9D056D1F06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meubles, Cabinet&#10;&#10;Description générée automatiquement">
            <a:extLst>
              <a:ext uri="{FF2B5EF4-FFF2-40B4-BE49-F238E27FC236}">
                <a16:creationId xmlns:a16="http://schemas.microsoft.com/office/drawing/2014/main" id="{B76F4315-3F24-69A1-9959-F118429B58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3059" y="84089"/>
            <a:ext cx="7905882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76D344-B394-2B0A-240F-C212037E784A}"/>
              </a:ext>
            </a:extLst>
          </p:cNvPr>
          <p:cNvSpPr txBox="1"/>
          <p:nvPr/>
        </p:nvSpPr>
        <p:spPr>
          <a:xfrm>
            <a:off x="146095" y="6173883"/>
            <a:ext cx="11951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Bahut en chêne à incrustations, d'après des modèles trouvés à Herculanum en 1762.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762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656184-E833-7119-71BC-C2EBCAFA9B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ase, pot, poterie, intérieur&#10;&#10;Description générée automatiquement">
            <a:extLst>
              <a:ext uri="{FF2B5EF4-FFF2-40B4-BE49-F238E27FC236}">
                <a16:creationId xmlns:a16="http://schemas.microsoft.com/office/drawing/2014/main" id="{FAD7CA42-7D9C-5A23-B7F8-F06A3ADD33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756" y="189000"/>
            <a:ext cx="4858487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A3CF1B-CDE3-526B-E09A-9183CFB88191}"/>
              </a:ext>
            </a:extLst>
          </p:cNvPr>
          <p:cNvSpPr txBox="1"/>
          <p:nvPr/>
        </p:nvSpPr>
        <p:spPr>
          <a:xfrm>
            <a:off x="135082" y="3595255"/>
            <a:ext cx="32419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Amphore chalcidienne à figures noires, 520 av. J.-C.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49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2F277A-AA26-45D5-2296-50D4549B18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livre, étagère, bibliothèque&#10;&#10;Description générée automatiquement">
            <a:extLst>
              <a:ext uri="{FF2B5EF4-FFF2-40B4-BE49-F238E27FC236}">
                <a16:creationId xmlns:a16="http://schemas.microsoft.com/office/drawing/2014/main" id="{924FFAEC-53EB-10BA-B07B-C8C29A20CC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605" y="189000"/>
            <a:ext cx="4858482" cy="648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B0B798-5B24-78F9-8E9F-1C86602BF09E}"/>
              </a:ext>
            </a:extLst>
          </p:cNvPr>
          <p:cNvSpPr txBox="1"/>
          <p:nvPr/>
        </p:nvSpPr>
        <p:spPr>
          <a:xfrm>
            <a:off x="8593282" y="3574473"/>
            <a:ext cx="33562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Meuble de bibliothèque.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46523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1DA60F-93DE-9D67-6627-664BFED70D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meubles, sol&#10;&#10;Description générée automatiquement">
            <a:extLst>
              <a:ext uri="{FF2B5EF4-FFF2-40B4-BE49-F238E27FC236}">
                <a16:creationId xmlns:a16="http://schemas.microsoft.com/office/drawing/2014/main" id="{2A5D05E0-ADBF-39DA-9DD0-1CA58FC19A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D28DEE-0DEA-F6CD-A4DE-3D57412BDDEF}"/>
              </a:ext>
            </a:extLst>
          </p:cNvPr>
          <p:cNvSpPr txBox="1"/>
          <p:nvPr/>
        </p:nvSpPr>
        <p:spPr>
          <a:xfrm>
            <a:off x="5570364" y="6311022"/>
            <a:ext cx="68372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Triklinos.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911307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1F68CBF-48C9-7051-7C10-AE602A1B05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table, intérieur, plafond&#10;&#10;Description générée automatiquement">
            <a:extLst>
              <a:ext uri="{FF2B5EF4-FFF2-40B4-BE49-F238E27FC236}">
                <a16:creationId xmlns:a16="http://schemas.microsoft.com/office/drawing/2014/main" id="{6E432526-3B92-E529-35F8-449DA15A39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659" y="189000"/>
            <a:ext cx="4400681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FC09D7-7BD6-D921-0364-BD1209BE14C9}"/>
              </a:ext>
            </a:extLst>
          </p:cNvPr>
          <p:cNvSpPr txBox="1"/>
          <p:nvPr/>
        </p:nvSpPr>
        <p:spPr>
          <a:xfrm>
            <a:off x="2072521" y="4366414"/>
            <a:ext cx="3283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L'Andron.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56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C00F76-BF8E-C531-C3E3-656F3D880E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table, sol&#10;&#10;Description générée automatiquement">
            <a:extLst>
              <a:ext uri="{FF2B5EF4-FFF2-40B4-BE49-F238E27FC236}">
                <a16:creationId xmlns:a16="http://schemas.microsoft.com/office/drawing/2014/main" id="{BAA1427E-2C7F-5B79-F7AC-2B5C06CE62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E6EA5A-4DD4-4C00-C04B-9441A51776E6}"/>
              </a:ext>
            </a:extLst>
          </p:cNvPr>
          <p:cNvSpPr txBox="1"/>
          <p:nvPr/>
        </p:nvSpPr>
        <p:spPr>
          <a:xfrm>
            <a:off x="5557404" y="6241403"/>
            <a:ext cx="77827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L'Oïkos.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814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4C497B-10E3-D7DE-2837-EA484EB27B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Artefact, piédestal&#10;&#10;Description générée automatiquement">
            <a:extLst>
              <a:ext uri="{FF2B5EF4-FFF2-40B4-BE49-F238E27FC236}">
                <a16:creationId xmlns:a16="http://schemas.microsoft.com/office/drawing/2014/main" id="{BDE3398A-3765-60F5-2265-F33087A55D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445769"/>
            <a:ext cx="4572000" cy="59664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F843E2-D558-B447-DF66-BEA60F7F117A}"/>
              </a:ext>
            </a:extLst>
          </p:cNvPr>
          <p:cNvSpPr txBox="1"/>
          <p:nvPr/>
        </p:nvSpPr>
        <p:spPr>
          <a:xfrm>
            <a:off x="8818538" y="4070370"/>
            <a:ext cx="28471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Stèle Hermès–Dionysos d'après Boéthos.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32021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C4258D-4680-A1E9-0ADA-7F804B723B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décoration d’intérieur, meubles&#10;&#10;Description générée automatiquement">
            <a:extLst>
              <a:ext uri="{FF2B5EF4-FFF2-40B4-BE49-F238E27FC236}">
                <a16:creationId xmlns:a16="http://schemas.microsoft.com/office/drawing/2014/main" id="{A6CBF539-13BF-0E07-2C0C-821EEFF491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758" y="189000"/>
            <a:ext cx="4858484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155086-0DC2-0B28-9699-7D7EA667175C}"/>
              </a:ext>
            </a:extLst>
          </p:cNvPr>
          <p:cNvSpPr txBox="1"/>
          <p:nvPr/>
        </p:nvSpPr>
        <p:spPr>
          <a:xfrm>
            <a:off x="1048249" y="4006736"/>
            <a:ext cx="26185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Chambre de Madame Reinach.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6586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F7CEDC-936D-28E4-CA0A-A86C089B6F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intérieur, sol, mur&#10;&#10;Description générée automatiquement">
            <a:extLst>
              <a:ext uri="{FF2B5EF4-FFF2-40B4-BE49-F238E27FC236}">
                <a16:creationId xmlns:a16="http://schemas.microsoft.com/office/drawing/2014/main" id="{02C6EB74-F87C-B12E-5292-2E933C5432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4F7CB2-1717-977D-70C3-BF71465CAFE2}"/>
              </a:ext>
            </a:extLst>
          </p:cNvPr>
          <p:cNvSpPr txBox="1"/>
          <p:nvPr/>
        </p:nvSpPr>
        <p:spPr>
          <a:xfrm>
            <a:off x="3855744" y="6172199"/>
            <a:ext cx="7076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Érotès : copie d'un lit antique.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395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2D9E4D4-3E2D-4880-0467-3967E1F89B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olonne, art, intérieur, plafond&#10;&#10;Description générée automatiquement">
            <a:extLst>
              <a:ext uri="{FF2B5EF4-FFF2-40B4-BE49-F238E27FC236}">
                <a16:creationId xmlns:a16="http://schemas.microsoft.com/office/drawing/2014/main" id="{A9DAC7E9-AD8E-7403-88E1-440F342106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3058" y="279000"/>
            <a:ext cx="7905883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E94797-AEEF-C5CD-885D-0249C2CA337D}"/>
              </a:ext>
            </a:extLst>
          </p:cNvPr>
          <p:cNvSpPr txBox="1"/>
          <p:nvPr/>
        </p:nvSpPr>
        <p:spPr>
          <a:xfrm>
            <a:off x="4555040" y="6238285"/>
            <a:ext cx="6556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Fresques du péristyle.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643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A1F0A9-FA70-DF63-B6F0-9B8BD7D58A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sur pierre, Sculpture, Sculpture classique, monument&#10;&#10;Description générée automatiquement">
            <a:extLst>
              <a:ext uri="{FF2B5EF4-FFF2-40B4-BE49-F238E27FC236}">
                <a16:creationId xmlns:a16="http://schemas.microsoft.com/office/drawing/2014/main" id="{F093B715-433F-1482-0038-22694001CA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445" y="192690"/>
            <a:ext cx="5544000" cy="647262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709E77-7EC2-97FB-A7ED-BEDB6DF47DDB}"/>
              </a:ext>
            </a:extLst>
          </p:cNvPr>
          <p:cNvSpPr txBox="1"/>
          <p:nvPr/>
        </p:nvSpPr>
        <p:spPr>
          <a:xfrm>
            <a:off x="8870014" y="3758643"/>
            <a:ext cx="28886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Moulage de la statue de Sophocle du palais du Latran à Rome.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0252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27C726-AB01-B407-AD50-45A2058E19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mur, intérieur, habits&#10;&#10;Description générée automatiquement">
            <a:extLst>
              <a:ext uri="{FF2B5EF4-FFF2-40B4-BE49-F238E27FC236}">
                <a16:creationId xmlns:a16="http://schemas.microsoft.com/office/drawing/2014/main" id="{0BEEB2F0-2EEB-A940-C612-29F0CEA5F8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777" y="189000"/>
            <a:ext cx="4932445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0E11A8-889A-D1BA-026D-0437DF49E214}"/>
              </a:ext>
            </a:extLst>
          </p:cNvPr>
          <p:cNvSpPr txBox="1"/>
          <p:nvPr/>
        </p:nvSpPr>
        <p:spPr>
          <a:xfrm>
            <a:off x="751495" y="3923225"/>
            <a:ext cx="28782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L'Aurige de Delphes, moulage en plâtre peint.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915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E44D9CC-6E22-3816-3089-9709EB927E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art, intérieur, Sculpture en bronze&#10;&#10;Description générée automatiquement">
            <a:extLst>
              <a:ext uri="{FF2B5EF4-FFF2-40B4-BE49-F238E27FC236}">
                <a16:creationId xmlns:a16="http://schemas.microsoft.com/office/drawing/2014/main" id="{4E9DAC71-899A-87FF-BFDF-3F3FD2AB47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120" y="189000"/>
            <a:ext cx="5137760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A266DF-078C-E4A8-8AB2-319E913A653A}"/>
              </a:ext>
            </a:extLst>
          </p:cNvPr>
          <p:cNvSpPr txBox="1"/>
          <p:nvPr/>
        </p:nvSpPr>
        <p:spPr>
          <a:xfrm>
            <a:off x="8881480" y="3429000"/>
            <a:ext cx="29614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Athéna </a:t>
            </a:r>
            <a:r>
              <a:rPr lang="fr-FR" sz="2400" b="1" dirty="0" err="1"/>
              <a:t>Lemnia</a:t>
            </a:r>
            <a:r>
              <a:rPr lang="fr-FR" sz="2400" b="1" dirty="0"/>
              <a:t>, d'après un marbre déposé à la </a:t>
            </a:r>
            <a:r>
              <a:rPr lang="fr-FR" sz="2400" b="1" dirty="0" err="1"/>
              <a:t>Skulpturensammlung</a:t>
            </a:r>
            <a:r>
              <a:rPr lang="fr-FR" sz="2400" b="1" dirty="0"/>
              <a:t> de Dresde.</a:t>
            </a:r>
          </a:p>
        </p:txBody>
      </p:sp>
    </p:spTree>
    <p:extLst>
      <p:ext uri="{BB962C8B-B14F-4D97-AF65-F5344CB8AC3E}">
        <p14:creationId xmlns:p14="http://schemas.microsoft.com/office/powerpoint/2010/main" val="3737765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93F76F-C50C-EF99-F70F-9FB4FF5556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Sculpture en bronze, art, monument&#10;&#10;Description générée automatiquement">
            <a:extLst>
              <a:ext uri="{FF2B5EF4-FFF2-40B4-BE49-F238E27FC236}">
                <a16:creationId xmlns:a16="http://schemas.microsoft.com/office/drawing/2014/main" id="{D0A37B32-E193-6EC8-B715-D2C1382A50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52" y="189000"/>
            <a:ext cx="5008696" cy="6480000"/>
          </a:xfrm>
          <a:prstGeom prst="rect">
            <a:avLst/>
          </a:prstGeom>
          <a:ln w="127000" cap="rnd">
            <a:solidFill>
              <a:srgbClr val="FFFF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92BEA2-7C96-E3A4-A02F-B4E5573B3104}"/>
              </a:ext>
            </a:extLst>
          </p:cNvPr>
          <p:cNvSpPr txBox="1"/>
          <p:nvPr/>
        </p:nvSpPr>
        <p:spPr>
          <a:xfrm>
            <a:off x="1404087" y="4083627"/>
            <a:ext cx="288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Dionysos.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7223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31B381-D237-C493-5518-5987FBA610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en bronze, mammifère, statue, art&#10;&#10;Description générée automatiquement">
            <a:extLst>
              <a:ext uri="{FF2B5EF4-FFF2-40B4-BE49-F238E27FC236}">
                <a16:creationId xmlns:a16="http://schemas.microsoft.com/office/drawing/2014/main" id="{CE1689A3-3ADC-8763-39BA-051AE3392E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7134" y="184407"/>
            <a:ext cx="7857731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07126E-7302-3769-BE70-09075763223B}"/>
              </a:ext>
            </a:extLst>
          </p:cNvPr>
          <p:cNvSpPr txBox="1"/>
          <p:nvPr/>
        </p:nvSpPr>
        <p:spPr>
          <a:xfrm>
            <a:off x="2290539" y="6211928"/>
            <a:ext cx="90606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Hercule capturant la biche de Cérynie, d'après Lysippe.</a:t>
            </a:r>
          </a:p>
        </p:txBody>
      </p:sp>
    </p:spTree>
    <p:extLst>
      <p:ext uri="{BB962C8B-B14F-4D97-AF65-F5344CB8AC3E}">
        <p14:creationId xmlns:p14="http://schemas.microsoft.com/office/powerpoint/2010/main" val="2385249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469590-1BA4-5A74-4D52-318CB666CD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Sculpture en bronze, cheval, statue&#10;&#10;Description générée automatiquement">
            <a:extLst>
              <a:ext uri="{FF2B5EF4-FFF2-40B4-BE49-F238E27FC236}">
                <a16:creationId xmlns:a16="http://schemas.microsoft.com/office/drawing/2014/main" id="{E30B4726-C85D-C4CF-9B64-F55A2C7548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107" y="279000"/>
            <a:ext cx="784816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8B4E64-CEB4-E6B7-B6EE-77AB4C9A1AC4}"/>
              </a:ext>
            </a:extLst>
          </p:cNvPr>
          <p:cNvSpPr txBox="1"/>
          <p:nvPr/>
        </p:nvSpPr>
        <p:spPr>
          <a:xfrm>
            <a:off x="2888673" y="6307282"/>
            <a:ext cx="6961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Alexandre le Grand chevauchant Bucéphale.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300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A602AF-0867-30AB-2470-BD1CFCDFE3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eau&#10;&#10;Description générée automatiquement">
            <a:extLst>
              <a:ext uri="{FF2B5EF4-FFF2-40B4-BE49-F238E27FC236}">
                <a16:creationId xmlns:a16="http://schemas.microsoft.com/office/drawing/2014/main" id="{8F2242F5-951D-AB58-1F12-3EC8759478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3739" y="189000"/>
            <a:ext cx="4860000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CEA25C-3CCF-944C-B498-B0B877316CBB}"/>
              </a:ext>
            </a:extLst>
          </p:cNvPr>
          <p:cNvSpPr txBox="1"/>
          <p:nvPr/>
        </p:nvSpPr>
        <p:spPr>
          <a:xfrm>
            <a:off x="8621587" y="4494009"/>
            <a:ext cx="30764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Jardin</a:t>
            </a:r>
          </a:p>
        </p:txBody>
      </p:sp>
    </p:spTree>
    <p:extLst>
      <p:ext uri="{BB962C8B-B14F-4D97-AF65-F5344CB8AC3E}">
        <p14:creationId xmlns:p14="http://schemas.microsoft.com/office/powerpoint/2010/main" val="182964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57C6C7-81B8-5D7E-D013-10FF857458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lmier, arbre&#10;&#10;Description générée automatiquement">
            <a:extLst>
              <a:ext uri="{FF2B5EF4-FFF2-40B4-BE49-F238E27FC236}">
                <a16:creationId xmlns:a16="http://schemas.microsoft.com/office/drawing/2014/main" id="{F3D55F97-E989-02D2-E916-AE537BE55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273" y="1849002"/>
            <a:ext cx="5112000" cy="341224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arbre, arbuste, Jardin botanique&#10;&#10;Description générée automatiquement">
            <a:extLst>
              <a:ext uri="{FF2B5EF4-FFF2-40B4-BE49-F238E27FC236}">
                <a16:creationId xmlns:a16="http://schemas.microsoft.com/office/drawing/2014/main" id="{DC50701E-1917-7BEF-5705-CAC8E1286A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4287" y="954163"/>
            <a:ext cx="3901440" cy="520192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4674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A892A3-6FC7-6442-A31A-98DF0A4EC5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ulpture en bronze, art, bâtiment&#10;&#10;Description générée automatiquement">
            <a:extLst>
              <a:ext uri="{FF2B5EF4-FFF2-40B4-BE49-F238E27FC236}">
                <a16:creationId xmlns:a16="http://schemas.microsoft.com/office/drawing/2014/main" id="{377EC7E0-9809-03F5-CA29-E5FFED7B25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318" y="1082369"/>
            <a:ext cx="3289623" cy="4932000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plein air, arbre, ciel, palmier&#10;&#10;Description générée automatiquement">
            <a:extLst>
              <a:ext uri="{FF2B5EF4-FFF2-40B4-BE49-F238E27FC236}">
                <a16:creationId xmlns:a16="http://schemas.microsoft.com/office/drawing/2014/main" id="{6BA0A83C-A424-B24F-2E3D-BB85CEFD89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7878" y="1892369"/>
            <a:ext cx="4961804" cy="331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618475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AFF499F-1F8F-1532-D60B-0E2E648910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sculpture, bâtiment&#10;&#10;Description générée automatiquement">
            <a:extLst>
              <a:ext uri="{FF2B5EF4-FFF2-40B4-BE49-F238E27FC236}">
                <a16:creationId xmlns:a16="http://schemas.microsoft.com/office/drawing/2014/main" id="{EE6F53C7-8238-6238-D02D-EF58BE0115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575" y="1042883"/>
            <a:ext cx="6696000" cy="4470231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34BB1EE-CD4C-EDE1-8393-24DE3EDA14D0}"/>
              </a:ext>
            </a:extLst>
          </p:cNvPr>
          <p:cNvSpPr txBox="1"/>
          <p:nvPr/>
        </p:nvSpPr>
        <p:spPr>
          <a:xfrm>
            <a:off x="3011147" y="467922"/>
            <a:ext cx="71126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 La Villas De </a:t>
            </a:r>
            <a:r>
              <a:rPr lang="fr-FR" sz="2400" b="1" dirty="0" err="1">
                <a:solidFill>
                  <a:srgbClr val="FFFF00"/>
                </a:solidFill>
              </a:rPr>
              <a:t>Kerylos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62D2E35-3002-9EED-1D87-A6DBBB67A164}"/>
              </a:ext>
            </a:extLst>
          </p:cNvPr>
          <p:cNvSpPr txBox="1"/>
          <p:nvPr/>
        </p:nvSpPr>
        <p:spPr>
          <a:xfrm>
            <a:off x="3799967" y="5513114"/>
            <a:ext cx="6095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350C5DF-B251-293E-0709-54C1516395B8}"/>
              </a:ext>
            </a:extLst>
          </p:cNvPr>
          <p:cNvSpPr txBox="1"/>
          <p:nvPr/>
        </p:nvSpPr>
        <p:spPr>
          <a:xfrm>
            <a:off x="5702339" y="6036334"/>
            <a:ext cx="5915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018491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291</Words>
  <Application>Microsoft Office PowerPoint</Application>
  <PresentationFormat>Grand écran</PresentationFormat>
  <Paragraphs>37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2024-11-17T08:09:35Z</dcterms:created>
  <dcterms:modified xsi:type="dcterms:W3CDTF">2024-12-06T06:04:08Z</dcterms:modified>
</cp:coreProperties>
</file>