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62" r:id="rId2"/>
    <p:sldId id="266" r:id="rId3"/>
    <p:sldId id="271" r:id="rId4"/>
    <p:sldId id="270" r:id="rId5"/>
    <p:sldId id="269" r:id="rId6"/>
    <p:sldId id="268" r:id="rId7"/>
    <p:sldId id="265" r:id="rId8"/>
    <p:sldId id="267" r:id="rId9"/>
    <p:sldId id="264" r:id="rId10"/>
    <p:sldId id="263" r:id="rId11"/>
    <p:sldId id="261" r:id="rId12"/>
    <p:sldId id="260" r:id="rId13"/>
    <p:sldId id="259" r:id="rId14"/>
    <p:sldId id="258" r:id="rId15"/>
    <p:sldId id="257" r:id="rId16"/>
    <p:sldId id="275" r:id="rId17"/>
    <p:sldId id="272" r:id="rId18"/>
    <p:sldId id="273" r:id="rId19"/>
    <p:sldId id="276" r:id="rId20"/>
    <p:sldId id="274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6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8993C-DEB1-4DED-8935-5B6372F6A74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97577-4BAA-490B-B37C-AB0BA2FFD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965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D97577-4BAA-490B-B37C-AB0BA2FFDB8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154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D97577-4BAA-490B-B37C-AB0BA2FFDB8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44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D97577-4BAA-490B-B37C-AB0BA2FFDB82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31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62688F-9FAD-A6DF-A79F-98BD5980A4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9CB3EFA-DB80-AA13-9E99-A38563D8A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34B11B-1947-7E56-FC02-24BF61D40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5B5C90-1931-B632-FDAA-95D40E456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976CF6-DE05-BB93-C9C8-1366626E3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86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CDCF9-C208-73FE-D636-6840DC803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34B795-CCD0-CF5B-07E0-73A5F2D725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CCF5CD-10DA-4987-F7D4-AC59372C5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C57AE1-038D-75E1-282B-2BBEA0CDA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285E99-ED22-5811-032D-5FE6B96B6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09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1B0B3F-E1BF-0C6E-6986-833245D5F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CD8A82-6C3C-812A-45AD-ABBC0FF224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98622D-FEE0-5332-804C-E379698D9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CADD88-C7A2-6EC4-7FED-A6AC25B6B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40874A-EE16-7791-E5E2-7D532F665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4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85CCD-FA54-BADC-C000-776260D7A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6D1AF7-6D8F-4250-A9BB-6D7B231945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90FD61-41D8-3D54-3E5C-E3392C76FC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99EED3-EB0F-FF3C-5922-F81210BE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EE2D0B-4601-149D-5549-BF36C077C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FDB995-346B-2839-3658-133025AB4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31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BDECF1-B021-5681-E5CA-B257E896B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012724-CD78-074D-0B73-DDFF3D62EF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41B27D2-3BC8-E923-A3CC-3C434F36F9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BB1ACC0-7B53-94DC-7A65-5CE45C5D5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975D768-6CBA-B92C-E545-294C38BC24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8500CD2-539C-3B44-7A42-3BA5E5714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05A5966-9EEB-CAD7-0777-ADDF3637F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CF12A5-7C80-2354-AE37-C60AD6381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28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8B21B-CD00-5B81-958B-7F6B3EA58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DA4597D-4BBF-E52D-B64D-94743578A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D9AD9A0-94C8-69E1-E2C9-67F2794C9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3EE0A55-890B-5A4D-6AC1-E06324411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78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784C60-419E-8CA1-F947-5D7CB0941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7FC4C8-0925-6B3D-DF02-2D82FFDC2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E4CF80-79AD-AE98-FB60-4AB7308F6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23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F6A20E-8763-24AA-3C67-25714B269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269EC3-31B3-846C-F17F-24FB48A0E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4DB901-11EA-2601-89D3-C9BEFB535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814305-D36C-877A-9F58-51FF39376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9DD4E9-1CB3-EC66-23AB-22BFB7B4A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5AFD97-F178-AC77-CD6C-A556143F3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78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2328A-1042-F73B-CA66-0B34CE06D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3336ECE-B9F0-BF8A-390A-62161BDDC6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A06245-0285-EF77-7869-AEEAA209E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7DF3E9-B023-6B00-2F38-29FEB1787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A77035F-1CA8-9E15-1EC1-ECA20298C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B9EEE7-7E40-3EEE-AF36-1A86415D1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98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D592B3-DD28-AFEA-28E6-3A1F6D509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F6A4CBE-23CC-6DE9-9C4E-B0D43AF63F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1B9714-AA12-630A-34A9-12DDB8527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C8856C-6477-E278-E9B0-29CDD69DD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E73646-9779-8A1F-EF25-62BA56F2B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7E57B64-1523-0423-7874-D28DBCF0C0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E02BD4-6908-E1F9-B18D-283DDE2E0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BB1317-B349-D290-A71E-8F76E974E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358AE0-8C62-3A9F-4562-854DCD937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EE4167-666C-37F9-8A9F-EDDA2ECAC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44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114EE64-B1E1-24ED-6633-611C58B18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EA19DD-0735-72F5-EDDC-4F3BF26C1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BBE2E0-5654-70C6-1483-F6FB1FB471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EF251B-D25D-481D-AA97-E48951C663A7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243B6A-2205-B24E-2593-4C8FE3BB17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8BD61B-5188-32D4-F755-12B2C81B4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A698D3-5C38-4DC4-B862-64D0D6F19C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95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B9B60100-B5DE-8269-7684-7DA2807D01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849" y="189000"/>
            <a:ext cx="5439663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64119C-93B0-BC82-A07A-F726B1C8FA88}"/>
              </a:ext>
            </a:extLst>
          </p:cNvPr>
          <p:cNvSpPr txBox="1"/>
          <p:nvPr/>
        </p:nvSpPr>
        <p:spPr>
          <a:xfrm>
            <a:off x="8093562" y="2171424"/>
            <a:ext cx="4014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Santa – </a:t>
            </a:r>
            <a:r>
              <a:rPr lang="fr-FR" sz="2400" b="1" dirty="0" err="1">
                <a:solidFill>
                  <a:srgbClr val="FFFF00"/>
                </a:solidFill>
              </a:rPr>
              <a:t>Fé</a:t>
            </a:r>
            <a:r>
              <a:rPr lang="fr-FR" sz="2400" b="1" dirty="0">
                <a:solidFill>
                  <a:srgbClr val="FFFF00"/>
                </a:solidFill>
              </a:rPr>
              <a:t> – Nouveau Mexique –Etats -Unis</a:t>
            </a:r>
          </a:p>
        </p:txBody>
      </p:sp>
    </p:spTree>
    <p:extLst>
      <p:ext uri="{BB962C8B-B14F-4D97-AF65-F5344CB8AC3E}">
        <p14:creationId xmlns:p14="http://schemas.microsoft.com/office/powerpoint/2010/main" val="53863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  <p:sndAc>
          <p:stSnd loop="1">
            <p:snd r:embed="rId2" name="Take Me Home, Country Roads - The Petersens (LIVE).wav"/>
          </p:stSnd>
        </p:sndAc>
      </p:transition>
    </mc:Choice>
    <mc:Fallback xmlns="">
      <p:transition spd="slow" advClick="0" advTm="8000">
        <p:fade/>
        <p:sndAc>
          <p:stSnd loop="1">
            <p:snd r:embed="rId4" name="Take Me Home, Country Roads - The Petersens (LIV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87490B1-B319-602B-748A-087A1D22381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La ville de Santa Fe (en espagnol : /ˈsanta ˈ</a:t>
            </a:r>
            <a:r>
              <a:rPr lang="fr-FR" sz="3200" b="1" dirty="0" err="1"/>
              <a:t>fe</a:t>
            </a:r>
            <a:r>
              <a:rPr lang="fr-FR" sz="3200" b="1" dirty="0"/>
              <a:t>/1 ; en anglais /ˌ</a:t>
            </a:r>
            <a:r>
              <a:rPr lang="fr-FR" sz="3200" b="1" dirty="0" err="1"/>
              <a:t>sæntəˈfeɪ</a:t>
            </a:r>
            <a:r>
              <a:rPr lang="fr-FR" sz="3200" b="1" dirty="0"/>
              <a:t>/2 ; en navajo : </a:t>
            </a:r>
            <a:r>
              <a:rPr lang="fr-FR" sz="3200" b="1" dirty="0" err="1"/>
              <a:t>Yootó</a:t>
            </a:r>
            <a:r>
              <a:rPr lang="fr-FR" sz="3200" b="1" dirty="0"/>
              <a:t> ; en tewa </a:t>
            </a:r>
            <a:r>
              <a:rPr lang="fr-FR" sz="3200" b="1" dirty="0" err="1"/>
              <a:t>Ogha</a:t>
            </a:r>
            <a:r>
              <a:rPr lang="fr-FR" sz="3200" b="1" dirty="0"/>
              <a:t> </a:t>
            </a:r>
            <a:r>
              <a:rPr lang="fr-FR" sz="3200" b="1" dirty="0" err="1"/>
              <a:t>Po'oge</a:t>
            </a:r>
            <a:r>
              <a:rPr lang="fr-FR" sz="3200" b="1" dirty="0"/>
              <a:t> ) est la capitale de l'État du Nouveau-Mexique, aux États-Unis. Fondée par les Espagnols en 1607, Santa Fe (Villa Real de Santa Fe de San Francisco de </a:t>
            </a:r>
            <a:r>
              <a:rPr lang="fr-FR" sz="3200" b="1" dirty="0" err="1"/>
              <a:t>Asís</a:t>
            </a:r>
            <a:r>
              <a:rPr lang="fr-FR" sz="3200" b="1" dirty="0"/>
              <a:t> en espagnol, signifiant en français « Ville royale de la sainte Foi de saint François d'Assise ») est aujourd'hui la deuxième aire urbaine (et la quatrième commune) du Nouveau-Mexique. Ville de style « adobe », Santa Fe est aussi un centre de tourisme et des arts. De nombreux artistes s'y sont installés depuis les années 1980 et les prix des logements a fort augmenté dans le centre-ville. Presque la moitié des habitants de Santa Fe est d'origine hispanique. Lors du recensement de 2010, la localité comptait 67 947 habitants. En 2016, sa population est estimée à 83 875 habitants3.</a:t>
            </a:r>
          </a:p>
        </p:txBody>
      </p:sp>
    </p:spTree>
    <p:extLst>
      <p:ext uri="{BB962C8B-B14F-4D97-AF65-F5344CB8AC3E}">
        <p14:creationId xmlns:p14="http://schemas.microsoft.com/office/powerpoint/2010/main" val="12845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arbre, ciel&#10;&#10;Description générée automatiquement">
            <a:extLst>
              <a:ext uri="{FF2B5EF4-FFF2-40B4-BE49-F238E27FC236}">
                <a16:creationId xmlns:a16="http://schemas.microsoft.com/office/drawing/2014/main" id="{81704F99-6B8A-5B46-1D2F-ACAEC81907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786" y="205427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34E927-D5EC-136C-CFF2-BD43CEC1D135}"/>
              </a:ext>
            </a:extLst>
          </p:cNvPr>
          <p:cNvSpPr txBox="1"/>
          <p:nvPr/>
        </p:nvSpPr>
        <p:spPr>
          <a:xfrm>
            <a:off x="5698363" y="6421740"/>
            <a:ext cx="608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Fe.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2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bre&#10;&#10;Description générée automatiquement">
            <a:extLst>
              <a:ext uri="{FF2B5EF4-FFF2-40B4-BE49-F238E27FC236}">
                <a16:creationId xmlns:a16="http://schemas.microsoft.com/office/drawing/2014/main" id="{D24726D3-B841-C7BE-931E-B1DCFC506F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8676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E05938-5457-09E1-3843-8BECD4CB4159}"/>
              </a:ext>
            </a:extLst>
          </p:cNvPr>
          <p:cNvSpPr txBox="1"/>
          <p:nvPr/>
        </p:nvSpPr>
        <p:spPr>
          <a:xfrm>
            <a:off x="2744931" y="5936195"/>
            <a:ext cx="6702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San Miguel, Santa Fe, 1610, en adobe.</a:t>
            </a:r>
          </a:p>
        </p:txBody>
      </p:sp>
    </p:spTree>
    <p:extLst>
      <p:ext uri="{BB962C8B-B14F-4D97-AF65-F5344CB8AC3E}">
        <p14:creationId xmlns:p14="http://schemas.microsoft.com/office/powerpoint/2010/main" val="135929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4D031A73-30C4-6240-2B63-0F84722CD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685E5B-149F-5978-6D11-538FBD16C919}"/>
              </a:ext>
            </a:extLst>
          </p:cNvPr>
          <p:cNvSpPr txBox="1"/>
          <p:nvPr/>
        </p:nvSpPr>
        <p:spPr>
          <a:xfrm>
            <a:off x="3826004" y="6092813"/>
            <a:ext cx="6722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Théâtre Le Lensic à Santa Fe (NM)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6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lieu de culte&#10;&#10;Description générée automatiquement">
            <a:extLst>
              <a:ext uri="{FF2B5EF4-FFF2-40B4-BE49-F238E27FC236}">
                <a16:creationId xmlns:a16="http://schemas.microsoft.com/office/drawing/2014/main" id="{B16FEB5D-6D90-F0D7-4FB9-4930A6B34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2161" y="189000"/>
            <a:ext cx="547466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5B2CF-FBF1-B985-B10E-F597FECBCD39}"/>
              </a:ext>
            </a:extLst>
          </p:cNvPr>
          <p:cNvSpPr txBox="1"/>
          <p:nvPr/>
        </p:nvSpPr>
        <p:spPr>
          <a:xfrm>
            <a:off x="2102573" y="6438167"/>
            <a:ext cx="10289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Cathédrale-basilique Saint François d'Assise à Santa Fe, 1869.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55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83A7E7AA-87A9-AC4A-EF23-F406737C4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26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26B0AC-4BD6-D572-7E96-E8F03C2526F1}"/>
              </a:ext>
            </a:extLst>
          </p:cNvPr>
          <p:cNvSpPr txBox="1"/>
          <p:nvPr/>
        </p:nvSpPr>
        <p:spPr>
          <a:xfrm>
            <a:off x="5432653" y="6285045"/>
            <a:ext cx="699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Fe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27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853E4CEB-FF9A-F626-6DB0-54E439BE9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79" y="162000"/>
            <a:ext cx="4752000" cy="35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52E10-D134-E8D7-CFCD-2D3B5598A988}"/>
              </a:ext>
            </a:extLst>
          </p:cNvPr>
          <p:cNvSpPr txBox="1"/>
          <p:nvPr/>
        </p:nvSpPr>
        <p:spPr>
          <a:xfrm>
            <a:off x="1129146" y="3726000"/>
            <a:ext cx="4966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capitale de l’État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C231FC86-062C-A281-708D-87B8614C0C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1" y="3429000"/>
            <a:ext cx="5112000" cy="32844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472A82-8CEB-7577-9661-8FD7ED2EFC62}"/>
              </a:ext>
            </a:extLst>
          </p:cNvPr>
          <p:cNvSpPr txBox="1"/>
          <p:nvPr/>
        </p:nvSpPr>
        <p:spPr>
          <a:xfrm>
            <a:off x="5665077" y="2811095"/>
            <a:ext cx="6779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des gouverneurs espagnols à Santa Fé.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67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Chaîne de montagnes&#10;&#10;Description générée automatiquement">
            <a:extLst>
              <a:ext uri="{FF2B5EF4-FFF2-40B4-BE49-F238E27FC236}">
                <a16:creationId xmlns:a16="http://schemas.microsoft.com/office/drawing/2014/main" id="{B9A79632-EF65-BB3C-7E14-AEEBE5A0E9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06" y="767255"/>
            <a:ext cx="4680000" cy="351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D6C485-6368-26E2-9AF7-1DC78D1D2C71}"/>
              </a:ext>
            </a:extLst>
          </p:cNvPr>
          <p:cNvSpPr txBox="1"/>
          <p:nvPr/>
        </p:nvSpPr>
        <p:spPr>
          <a:xfrm>
            <a:off x="1501157" y="4293012"/>
            <a:ext cx="5174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Pic Wheeler (4 011 m).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E30D4BE7-D0D8-CA87-3FE7-D9698BCB4C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5161" y="2890345"/>
            <a:ext cx="4356000" cy="326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A0D0E51-AB6C-51DE-EE27-73E3E64D90A6}"/>
              </a:ext>
            </a:extLst>
          </p:cNvPr>
          <p:cNvSpPr txBox="1"/>
          <p:nvPr/>
        </p:nvSpPr>
        <p:spPr>
          <a:xfrm>
            <a:off x="6283484" y="2051469"/>
            <a:ext cx="5629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 Andres Mountains à l'est de Las Cruces.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33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51360F7F-B93E-57E3-6EE1-A1E851C1D1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98" y="693737"/>
            <a:ext cx="5076000" cy="338266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4A868E-B416-FCFB-3114-949A2AEF833E}"/>
              </a:ext>
            </a:extLst>
          </p:cNvPr>
          <p:cNvSpPr txBox="1"/>
          <p:nvPr/>
        </p:nvSpPr>
        <p:spPr>
          <a:xfrm>
            <a:off x="501032" y="4076398"/>
            <a:ext cx="6120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Rio Grande dans le White Rock canyon, à l'est de Los Alamos.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D353C437-AEFA-676C-77D5-68316E352B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191" y="1229740"/>
            <a:ext cx="3508911" cy="46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FDF2A10-945D-82DF-D1AE-EB5E1358A0CB}"/>
              </a:ext>
            </a:extLst>
          </p:cNvPr>
          <p:cNvSpPr txBox="1"/>
          <p:nvPr/>
        </p:nvSpPr>
        <p:spPr>
          <a:xfrm>
            <a:off x="7549055" y="5909740"/>
            <a:ext cx="4509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Gila dans le sud-ouest du Nouveau-Mexique.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2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une, nature, plein air, dune de sable&#10;&#10;Description générée automatiquement">
            <a:extLst>
              <a:ext uri="{FF2B5EF4-FFF2-40B4-BE49-F238E27FC236}">
                <a16:creationId xmlns:a16="http://schemas.microsoft.com/office/drawing/2014/main" id="{5526AFCF-81CD-3D3F-4AC2-E6C51D3C56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643" y="504569"/>
            <a:ext cx="5004000" cy="335035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70E9CC-9625-7DB8-62CC-9419C9C4B614}"/>
              </a:ext>
            </a:extLst>
          </p:cNvPr>
          <p:cNvSpPr txBox="1"/>
          <p:nvPr/>
        </p:nvSpPr>
        <p:spPr>
          <a:xfrm>
            <a:off x="492195" y="3854922"/>
            <a:ext cx="6089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Dunes de gypse dans les White Sands.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nature, montagne, paysage, Photographie aérienne&#10;&#10;Description générée automatiquement">
            <a:extLst>
              <a:ext uri="{FF2B5EF4-FFF2-40B4-BE49-F238E27FC236}">
                <a16:creationId xmlns:a16="http://schemas.microsoft.com/office/drawing/2014/main" id="{92D8ECB0-341C-0715-41AB-4EB968B8FC2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2460" y="2152762"/>
            <a:ext cx="4248000" cy="43276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249A771-42D2-666C-1AA7-82B47C912045}"/>
              </a:ext>
            </a:extLst>
          </p:cNvPr>
          <p:cNvSpPr txBox="1"/>
          <p:nvPr/>
        </p:nvSpPr>
        <p:spPr>
          <a:xfrm>
            <a:off x="6853052" y="1219685"/>
            <a:ext cx="5223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Cône du volcan </a:t>
            </a:r>
            <a:r>
              <a:rPr lang="fr-FR" sz="2400" b="1" dirty="0" err="1">
                <a:solidFill>
                  <a:srgbClr val="FFFF00"/>
                </a:solidFill>
              </a:rPr>
              <a:t>Capulin</a:t>
            </a:r>
            <a:r>
              <a:rPr lang="fr-FR" sz="2400" b="1" dirty="0">
                <a:solidFill>
                  <a:srgbClr val="FFFF00"/>
                </a:solidFill>
              </a:rPr>
              <a:t> (2 494 m).</a:t>
            </a:r>
          </a:p>
        </p:txBody>
      </p:sp>
    </p:spTree>
    <p:extLst>
      <p:ext uri="{BB962C8B-B14F-4D97-AF65-F5344CB8AC3E}">
        <p14:creationId xmlns:p14="http://schemas.microsoft.com/office/powerpoint/2010/main" val="391559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6B3721AE-FF04-6DF7-C28F-D1F7E051EE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750575"/>
            <a:ext cx="11592000" cy="33568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D39E27-1364-B63E-4B30-16D7949539E0}"/>
              </a:ext>
            </a:extLst>
          </p:cNvPr>
          <p:cNvSpPr txBox="1"/>
          <p:nvPr/>
        </p:nvSpPr>
        <p:spPr>
          <a:xfrm>
            <a:off x="0" y="5180998"/>
            <a:ext cx="12065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site de Los Alamos (Nouveau Mexique, USA), vu de Bandelier National Monument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42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C08B114C-C881-0F8A-5E20-00AC24B51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2851" y="1605456"/>
            <a:ext cx="3048000" cy="45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430B4C-A3FC-CC6B-AABC-2DB105DAA3A1}"/>
              </a:ext>
            </a:extLst>
          </p:cNvPr>
          <p:cNvSpPr txBox="1"/>
          <p:nvPr/>
        </p:nvSpPr>
        <p:spPr>
          <a:xfrm>
            <a:off x="6784092" y="640475"/>
            <a:ext cx="4579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Bandelier</a:t>
            </a:r>
            <a:r>
              <a:rPr lang="fr-FR" sz="2400" b="1" dirty="0">
                <a:solidFill>
                  <a:srgbClr val="FFFF00"/>
                </a:solidFill>
              </a:rPr>
              <a:t> National Monument, près de Santa Fe.</a:t>
            </a:r>
          </a:p>
        </p:txBody>
      </p:sp>
      <p:pic>
        <p:nvPicPr>
          <p:cNvPr id="6" name="Image 5" descr="Une image contenant plein air, ciel, nature, herbe&#10;&#10;Description générée automatiquement">
            <a:extLst>
              <a:ext uri="{FF2B5EF4-FFF2-40B4-BE49-F238E27FC236}">
                <a16:creationId xmlns:a16="http://schemas.microsoft.com/office/drawing/2014/main" id="{39BD4A89-F251-FE0F-2DCB-C7DB989FED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910" y="1471472"/>
            <a:ext cx="3420000" cy="45614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D4014AD-3F1D-D4A8-DD5D-FFE4BB3C24FA}"/>
              </a:ext>
            </a:extLst>
          </p:cNvPr>
          <p:cNvSpPr txBox="1"/>
          <p:nvPr/>
        </p:nvSpPr>
        <p:spPr>
          <a:xfrm>
            <a:off x="2103573" y="1009807"/>
            <a:ext cx="4052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Rocher de Shiprock.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97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Description générée automatiquement">
            <a:extLst>
              <a:ext uri="{FF2B5EF4-FFF2-40B4-BE49-F238E27FC236}">
                <a16:creationId xmlns:a16="http://schemas.microsoft.com/office/drawing/2014/main" id="{A1792E9B-0A33-1666-EF60-7FB1EBE47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65" y="504497"/>
            <a:ext cx="4536000" cy="340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3D08EF-40CF-5871-010B-300203B13998}"/>
              </a:ext>
            </a:extLst>
          </p:cNvPr>
          <p:cNvSpPr txBox="1"/>
          <p:nvPr/>
        </p:nvSpPr>
        <p:spPr>
          <a:xfrm>
            <a:off x="1252761" y="3992164"/>
            <a:ext cx="5358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les monts Sandia.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ciel, montagne&#10;&#10;Description générée automatiquement">
            <a:extLst>
              <a:ext uri="{FF2B5EF4-FFF2-40B4-BE49-F238E27FC236}">
                <a16:creationId xmlns:a16="http://schemas.microsoft.com/office/drawing/2014/main" id="{0D3EC074-5D3F-55D1-B236-1B13DBDDCB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8237" y="3344917"/>
            <a:ext cx="4608000" cy="307079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3DE6A4-D474-0888-777D-74CBE3C09ADD}"/>
              </a:ext>
            </a:extLst>
          </p:cNvPr>
          <p:cNvSpPr txBox="1"/>
          <p:nvPr/>
        </p:nvSpPr>
        <p:spPr>
          <a:xfrm>
            <a:off x="7910348" y="2883252"/>
            <a:ext cx="4862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de Cochiti.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19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herbe&#10;&#10;Description générée automatiquement">
            <a:extLst>
              <a:ext uri="{FF2B5EF4-FFF2-40B4-BE49-F238E27FC236}">
                <a16:creationId xmlns:a16="http://schemas.microsoft.com/office/drawing/2014/main" id="{A42BC5A9-9839-2163-D4F6-11CBD6DB0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297" y="515664"/>
            <a:ext cx="4968000" cy="33086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7DE70E39-B112-A50E-1BCC-5A4FF933DC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319" y="3103179"/>
            <a:ext cx="4968000" cy="331845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0C33BEF-A8DF-5893-D7BB-BDA099942E30}"/>
              </a:ext>
            </a:extLst>
          </p:cNvPr>
          <p:cNvSpPr txBox="1"/>
          <p:nvPr/>
        </p:nvSpPr>
        <p:spPr>
          <a:xfrm>
            <a:off x="6495206" y="2272182"/>
            <a:ext cx="5292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 sein du monument national de El Morro.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01F8AF7-B8DF-479B-2BC6-132DF2588D57}"/>
              </a:ext>
            </a:extLst>
          </p:cNvPr>
          <p:cNvSpPr txBox="1"/>
          <p:nvPr/>
        </p:nvSpPr>
        <p:spPr>
          <a:xfrm>
            <a:off x="1090149" y="3931407"/>
            <a:ext cx="496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Route menant vers le pic de Big hatchet.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31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D6F1A628-7390-4EE5-B274-CD57DA320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8676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B65D1-AE27-8EB4-95F6-54CE4719AC58}"/>
              </a:ext>
            </a:extLst>
          </p:cNvPr>
          <p:cNvSpPr txBox="1"/>
          <p:nvPr/>
        </p:nvSpPr>
        <p:spPr>
          <a:xfrm>
            <a:off x="3169346" y="6247843"/>
            <a:ext cx="7221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Santa Fe, capitale du Nouveau-Mexique.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86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herbe&#10;&#10;Description générée automatiquement">
            <a:extLst>
              <a:ext uri="{FF2B5EF4-FFF2-40B4-BE49-F238E27FC236}">
                <a16:creationId xmlns:a16="http://schemas.microsoft.com/office/drawing/2014/main" id="{7351B2F7-48F0-C9CF-6511-72EDF051B2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000" y="314856"/>
            <a:ext cx="7416000" cy="62282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D8AB54-5AAF-B0CE-F725-DB436C6D8A5E}"/>
              </a:ext>
            </a:extLst>
          </p:cNvPr>
          <p:cNvSpPr txBox="1"/>
          <p:nvPr/>
        </p:nvSpPr>
        <p:spPr>
          <a:xfrm>
            <a:off x="2680855" y="6255327"/>
            <a:ext cx="8250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catholique de Nara Visa au Nouveau-Mexique.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1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bâtiment, ciel&#10;&#10;Description générée automatiquement">
            <a:extLst>
              <a:ext uri="{FF2B5EF4-FFF2-40B4-BE49-F238E27FC236}">
                <a16:creationId xmlns:a16="http://schemas.microsoft.com/office/drawing/2014/main" id="{98C05A4B-48E1-FD67-6EFC-B5AF56B4A4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24" y="468446"/>
            <a:ext cx="4896000" cy="32313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A54582-C0A5-A830-2D9C-C263299F3535}"/>
              </a:ext>
            </a:extLst>
          </p:cNvPr>
          <p:cNvSpPr txBox="1"/>
          <p:nvPr/>
        </p:nvSpPr>
        <p:spPr>
          <a:xfrm>
            <a:off x="430924" y="3699806"/>
            <a:ext cx="51642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capitole du Nouveau-Mexique à Santa-Fe.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texte, ciel, scène&#10;&#10;Description générée automatiquement">
            <a:extLst>
              <a:ext uri="{FF2B5EF4-FFF2-40B4-BE49-F238E27FC236}">
                <a16:creationId xmlns:a16="http://schemas.microsoft.com/office/drawing/2014/main" id="{F3271838-68BD-B721-4416-4D08304438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076" y="3126621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1B5786-D937-D539-72DC-1C5FC5270770}"/>
              </a:ext>
            </a:extLst>
          </p:cNvPr>
          <p:cNvSpPr txBox="1"/>
          <p:nvPr/>
        </p:nvSpPr>
        <p:spPr>
          <a:xfrm>
            <a:off x="7011952" y="1114630"/>
            <a:ext cx="4896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ville de Roswell au Nouveau-Mexique est connue pour le cas historique de contact avec des extra-terrestres qui y serait survenu.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04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adiotélescope, Radar&#10;&#10;Description générée automatiquement">
            <a:extLst>
              <a:ext uri="{FF2B5EF4-FFF2-40B4-BE49-F238E27FC236}">
                <a16:creationId xmlns:a16="http://schemas.microsoft.com/office/drawing/2014/main" id="{F15C52CA-2399-57FB-673C-1EC7DD678F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517" y="601717"/>
            <a:ext cx="4368000" cy="32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4C7AE8-D5B5-C769-5DEE-33FD4CEAC4E2}"/>
              </a:ext>
            </a:extLst>
          </p:cNvPr>
          <p:cNvSpPr txBox="1"/>
          <p:nvPr/>
        </p:nvSpPr>
        <p:spPr>
          <a:xfrm>
            <a:off x="648297" y="3877717"/>
            <a:ext cx="48733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Very Large </a:t>
            </a:r>
            <a:r>
              <a:rPr lang="fr-FR" sz="2400" b="1" dirty="0" err="1">
                <a:solidFill>
                  <a:srgbClr val="FFFF00"/>
                </a:solidFill>
              </a:rPr>
              <a:t>Array</a:t>
            </a:r>
            <a:r>
              <a:rPr lang="fr-FR" sz="2400" b="1" dirty="0">
                <a:solidFill>
                  <a:srgbClr val="FFFF00"/>
                </a:solidFill>
              </a:rPr>
              <a:t> près de Socorro, Nouveau-Mexique, États-Unis.</a:t>
            </a:r>
          </a:p>
        </p:txBody>
      </p:sp>
      <p:pic>
        <p:nvPicPr>
          <p:cNvPr id="6" name="Image 5" descr="Une image contenant Ruines, ciel, plein air, Site archéologique&#10;&#10;Description générée automatiquement">
            <a:extLst>
              <a:ext uri="{FF2B5EF4-FFF2-40B4-BE49-F238E27FC236}">
                <a16:creationId xmlns:a16="http://schemas.microsoft.com/office/drawing/2014/main" id="{5088DD71-F8D4-82AB-C8EF-91D1252785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703" y="2980283"/>
            <a:ext cx="4536000" cy="340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766320-039A-22ED-C181-57A2966016F5}"/>
              </a:ext>
            </a:extLst>
          </p:cNvPr>
          <p:cNvSpPr txBox="1"/>
          <p:nvPr/>
        </p:nvSpPr>
        <p:spPr>
          <a:xfrm>
            <a:off x="6579476" y="1779954"/>
            <a:ext cx="5749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Chaco Culture National </a:t>
            </a:r>
            <a:r>
              <a:rPr lang="fr-FR" sz="2400" b="1" dirty="0" err="1">
                <a:solidFill>
                  <a:srgbClr val="FFFF00"/>
                </a:solidFill>
              </a:rPr>
              <a:t>Historical</a:t>
            </a:r>
            <a:r>
              <a:rPr lang="fr-FR" sz="2400" b="1" dirty="0">
                <a:solidFill>
                  <a:srgbClr val="FFFF00"/>
                </a:solidFill>
              </a:rPr>
              <a:t> Park regroupe plus 3 600 sites archéologiques</a:t>
            </a:r>
          </a:p>
        </p:txBody>
      </p:sp>
    </p:spTree>
    <p:extLst>
      <p:ext uri="{BB962C8B-B14F-4D97-AF65-F5344CB8AC3E}">
        <p14:creationId xmlns:p14="http://schemas.microsoft.com/office/powerpoint/2010/main" val="25880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69D7A431-C82E-C117-8060-194618F589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620" y="423041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5A9602-5C8F-46D5-7458-1EEB9FFD7C60}"/>
              </a:ext>
            </a:extLst>
          </p:cNvPr>
          <p:cNvSpPr txBox="1"/>
          <p:nvPr/>
        </p:nvSpPr>
        <p:spPr>
          <a:xfrm>
            <a:off x="448362" y="3717041"/>
            <a:ext cx="4914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 site impressionnant comporte plus de 21 000 pétroglyphes, gravés par les </a:t>
            </a:r>
            <a:r>
              <a:rPr lang="fr-FR" sz="2400" b="1" dirty="0" err="1">
                <a:solidFill>
                  <a:srgbClr val="FFFF00"/>
                </a:solidFill>
              </a:rPr>
              <a:t>Mogollons</a:t>
            </a:r>
            <a:r>
              <a:rPr lang="fr-FR" sz="2400" b="1" dirty="0">
                <a:solidFill>
                  <a:srgbClr val="FFFF00"/>
                </a:solidFill>
              </a:rPr>
              <a:t>,</a:t>
            </a:r>
          </a:p>
        </p:txBody>
      </p:sp>
      <p:pic>
        <p:nvPicPr>
          <p:cNvPr id="6" name="Image 5" descr="Une image contenant plein air, paysage, ciel, nuage&#10;&#10;Description générée automatiquement">
            <a:extLst>
              <a:ext uri="{FF2B5EF4-FFF2-40B4-BE49-F238E27FC236}">
                <a16:creationId xmlns:a16="http://schemas.microsoft.com/office/drawing/2014/main" id="{FD713088-5FAE-53F6-38DE-AFACC369BB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8740" y="3247706"/>
            <a:ext cx="4752000" cy="317176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938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montagne&#10;&#10;Description générée automatiquement">
            <a:extLst>
              <a:ext uri="{FF2B5EF4-FFF2-40B4-BE49-F238E27FC236}">
                <a16:creationId xmlns:a16="http://schemas.microsoft.com/office/drawing/2014/main" id="{396E2BFB-3885-8E9C-A2E8-9EADDD16EF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83" y="378373"/>
            <a:ext cx="4752000" cy="31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6CE028-A157-2DDC-BE2B-FE4ACFD7E1E3}"/>
              </a:ext>
            </a:extLst>
          </p:cNvPr>
          <p:cNvSpPr txBox="1"/>
          <p:nvPr/>
        </p:nvSpPr>
        <p:spPr>
          <a:xfrm>
            <a:off x="951904" y="3457399"/>
            <a:ext cx="4935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désert du Chihuahua,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ciel, plein air, coucher de soleil, Badlands&#10;&#10;Description générée automatiquement">
            <a:extLst>
              <a:ext uri="{FF2B5EF4-FFF2-40B4-BE49-F238E27FC236}">
                <a16:creationId xmlns:a16="http://schemas.microsoft.com/office/drawing/2014/main" id="{2C7F7368-C932-52ED-FDF8-EFDD222DF2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6077" y="3764386"/>
            <a:ext cx="5076000" cy="27224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3A201A-9DAB-2079-F89F-8F0B151EC718}"/>
              </a:ext>
            </a:extLst>
          </p:cNvPr>
          <p:cNvSpPr txBox="1"/>
          <p:nvPr/>
        </p:nvSpPr>
        <p:spPr>
          <a:xfrm>
            <a:off x="8083173" y="3302721"/>
            <a:ext cx="5517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situe Roswell,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44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64BD04DD-4D42-645C-44C9-5D216E00E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048" y="459000"/>
            <a:ext cx="888224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75AE21-3D0A-1F27-841C-89363D365C41}"/>
              </a:ext>
            </a:extLst>
          </p:cNvPr>
          <p:cNvSpPr txBox="1"/>
          <p:nvPr/>
        </p:nvSpPr>
        <p:spPr>
          <a:xfrm>
            <a:off x="2708563" y="6168167"/>
            <a:ext cx="6774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</a:t>
            </a:r>
          </a:p>
        </p:txBody>
      </p:sp>
    </p:spTree>
    <p:extLst>
      <p:ext uri="{BB962C8B-B14F-4D97-AF65-F5344CB8AC3E}">
        <p14:creationId xmlns:p14="http://schemas.microsoft.com/office/powerpoint/2010/main" val="335674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leur&#10;&#10;Description générée automatiquement">
            <a:extLst>
              <a:ext uri="{FF2B5EF4-FFF2-40B4-BE49-F238E27FC236}">
                <a16:creationId xmlns:a16="http://schemas.microsoft.com/office/drawing/2014/main" id="{DE0930A7-E81E-239E-34EB-B3CB1BDBF1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C6510-635D-13F4-EE9A-B1C9BB4EF63E}"/>
              </a:ext>
            </a:extLst>
          </p:cNvPr>
          <p:cNvSpPr txBox="1"/>
          <p:nvPr/>
        </p:nvSpPr>
        <p:spPr>
          <a:xfrm>
            <a:off x="1590286" y="4443248"/>
            <a:ext cx="3127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</a:t>
            </a:r>
          </a:p>
        </p:txBody>
      </p:sp>
    </p:spTree>
    <p:extLst>
      <p:ext uri="{BB962C8B-B14F-4D97-AF65-F5344CB8AC3E}">
        <p14:creationId xmlns:p14="http://schemas.microsoft.com/office/powerpoint/2010/main" val="422377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cadre photo, peinture&#10;&#10;Description générée automatiquement">
            <a:extLst>
              <a:ext uri="{FF2B5EF4-FFF2-40B4-BE49-F238E27FC236}">
                <a16:creationId xmlns:a16="http://schemas.microsoft.com/office/drawing/2014/main" id="{AA3631A2-6F9D-48E9-110B-1C1B8D6CA8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" y="484475"/>
            <a:ext cx="4808893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19C3D-EAE0-F99A-3F57-A83FE64A87E1}"/>
              </a:ext>
            </a:extLst>
          </p:cNvPr>
          <p:cNvSpPr txBox="1"/>
          <p:nvPr/>
        </p:nvSpPr>
        <p:spPr>
          <a:xfrm>
            <a:off x="2067553" y="3724475"/>
            <a:ext cx="549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D’Art</a:t>
            </a:r>
          </a:p>
        </p:txBody>
      </p:sp>
      <p:pic>
        <p:nvPicPr>
          <p:cNvPr id="6" name="Image 5" descr="Une image contenant plein air, bâtiment, ciel, monument&#10;&#10;Description générée automatiquement">
            <a:extLst>
              <a:ext uri="{FF2B5EF4-FFF2-40B4-BE49-F238E27FC236}">
                <a16:creationId xmlns:a16="http://schemas.microsoft.com/office/drawing/2014/main" id="{A963D95A-068A-7D10-FEA9-8BE65B59C9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1" y="3293808"/>
            <a:ext cx="4572000" cy="30861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D7C90C4-0F12-0841-8242-FA5D05DBBAFA}"/>
              </a:ext>
            </a:extLst>
          </p:cNvPr>
          <p:cNvSpPr txBox="1"/>
          <p:nvPr/>
        </p:nvSpPr>
        <p:spPr>
          <a:xfrm>
            <a:off x="7564344" y="2832143"/>
            <a:ext cx="6463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François D’Assise</a:t>
            </a:r>
          </a:p>
        </p:txBody>
      </p:sp>
    </p:spTree>
    <p:extLst>
      <p:ext uri="{BB962C8B-B14F-4D97-AF65-F5344CB8AC3E}">
        <p14:creationId xmlns:p14="http://schemas.microsoft.com/office/powerpoint/2010/main" val="105328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Lieux sacrés&#10;&#10;Description générée automatiquement">
            <a:extLst>
              <a:ext uri="{FF2B5EF4-FFF2-40B4-BE49-F238E27FC236}">
                <a16:creationId xmlns:a16="http://schemas.microsoft.com/office/drawing/2014/main" id="{AC38CBD5-8D6D-EA5B-4E4E-A0E2B0C4D8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999" y="977462"/>
            <a:ext cx="7560000" cy="5103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DDE626-C542-B38F-52A1-F48C73F7EA20}"/>
              </a:ext>
            </a:extLst>
          </p:cNvPr>
          <p:cNvSpPr txBox="1"/>
          <p:nvPr/>
        </p:nvSpPr>
        <p:spPr>
          <a:xfrm>
            <a:off x="8575998" y="2662580"/>
            <a:ext cx="3311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–Basilique  De Saint François D’assise</a:t>
            </a:r>
          </a:p>
        </p:txBody>
      </p:sp>
    </p:spTree>
    <p:extLst>
      <p:ext uri="{BB962C8B-B14F-4D97-AF65-F5344CB8AC3E}">
        <p14:creationId xmlns:p14="http://schemas.microsoft.com/office/powerpoint/2010/main" val="164387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statue, église&#10;&#10;Description générée automatiquement">
            <a:extLst>
              <a:ext uri="{FF2B5EF4-FFF2-40B4-BE49-F238E27FC236}">
                <a16:creationId xmlns:a16="http://schemas.microsoft.com/office/drawing/2014/main" id="{5362091B-F670-CC04-F015-C5D744CE5A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495" y="1035000"/>
            <a:ext cx="3190005" cy="47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hapelle, Lieux sacrés, cathédrale, bâtiment&#10;&#10;Description générée automatiquement">
            <a:extLst>
              <a:ext uri="{FF2B5EF4-FFF2-40B4-BE49-F238E27FC236}">
                <a16:creationId xmlns:a16="http://schemas.microsoft.com/office/drawing/2014/main" id="{6610B188-3235-5ECF-DD37-61DD65419A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663987"/>
            <a:ext cx="5220000" cy="35300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522F4D-F981-3EBF-929A-0ED815B41FA6}"/>
              </a:ext>
            </a:extLst>
          </p:cNvPr>
          <p:cNvSpPr txBox="1"/>
          <p:nvPr/>
        </p:nvSpPr>
        <p:spPr>
          <a:xfrm>
            <a:off x="7347449" y="1227045"/>
            <a:ext cx="5853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Chapelle Loreto</a:t>
            </a:r>
          </a:p>
        </p:txBody>
      </p:sp>
    </p:spTree>
    <p:extLst>
      <p:ext uri="{BB962C8B-B14F-4D97-AF65-F5344CB8AC3E}">
        <p14:creationId xmlns:p14="http://schemas.microsoft.com/office/powerpoint/2010/main" val="91149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escaliers, chapelle, église&#10;&#10;Description générée automatiquement">
            <a:extLst>
              <a:ext uri="{FF2B5EF4-FFF2-40B4-BE49-F238E27FC236}">
                <a16:creationId xmlns:a16="http://schemas.microsoft.com/office/drawing/2014/main" id="{5741105E-E337-CCE5-9AE5-A10ADD6C41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700" y="1116701"/>
            <a:ext cx="3528000" cy="49085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D63D10C-07B2-ADEC-74A8-EE67D37D3F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0300" y="1822005"/>
            <a:ext cx="4824000" cy="32139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486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culpture&#10;&#10;Description générée automatiquement">
            <a:extLst>
              <a:ext uri="{FF2B5EF4-FFF2-40B4-BE49-F238E27FC236}">
                <a16:creationId xmlns:a16="http://schemas.microsoft.com/office/drawing/2014/main" id="{93498E81-655A-5659-ACE9-CAA16476FB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18" y="969579"/>
            <a:ext cx="3384000" cy="50791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BB19EC-2714-57FF-AE0C-920A1723BF06}"/>
              </a:ext>
            </a:extLst>
          </p:cNvPr>
          <p:cNvSpPr txBox="1"/>
          <p:nvPr/>
        </p:nvSpPr>
        <p:spPr>
          <a:xfrm>
            <a:off x="406908" y="138582"/>
            <a:ext cx="728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Sanctuaire </a:t>
            </a:r>
            <a:r>
              <a:rPr lang="fr-FR" sz="2400" b="1" dirty="0" err="1">
                <a:solidFill>
                  <a:srgbClr val="FFFF00"/>
                </a:solidFill>
              </a:rPr>
              <a:t>DeNuestra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Senura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QuadalupeNord</a:t>
            </a:r>
            <a:r>
              <a:rPr lang="fr-FR" sz="2400" b="1" dirty="0">
                <a:solidFill>
                  <a:srgbClr val="FFFF00"/>
                </a:solidFill>
              </a:rPr>
              <a:t> De  De Santa -Fe</a:t>
            </a:r>
          </a:p>
        </p:txBody>
      </p:sp>
      <p:pic>
        <p:nvPicPr>
          <p:cNvPr id="6" name="Image 5" descr="Une image contenant plein air, ciel, bâtiment, porte&#10;&#10;Description générée automatiquement">
            <a:extLst>
              <a:ext uri="{FF2B5EF4-FFF2-40B4-BE49-F238E27FC236}">
                <a16:creationId xmlns:a16="http://schemas.microsoft.com/office/drawing/2014/main" id="{5F1AD78B-A927-177C-8BDF-B6A6C45046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9271" y="1855356"/>
            <a:ext cx="4680000" cy="31472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C47231-9076-F8EC-F6F9-1869F6E9FAEE}"/>
              </a:ext>
            </a:extLst>
          </p:cNvPr>
          <p:cNvSpPr txBox="1"/>
          <p:nvPr/>
        </p:nvSpPr>
        <p:spPr>
          <a:xfrm>
            <a:off x="5974289" y="5157176"/>
            <a:ext cx="6289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Oldest</a:t>
            </a:r>
            <a:r>
              <a:rPr lang="fr-FR" sz="2400" b="1" dirty="0">
                <a:solidFill>
                  <a:srgbClr val="FFFF00"/>
                </a:solidFill>
              </a:rPr>
              <a:t> House c’est une Maison Historique De Santa -Fe</a:t>
            </a:r>
          </a:p>
        </p:txBody>
      </p:sp>
    </p:spTree>
    <p:extLst>
      <p:ext uri="{BB962C8B-B14F-4D97-AF65-F5344CB8AC3E}">
        <p14:creationId xmlns:p14="http://schemas.microsoft.com/office/powerpoint/2010/main" val="425134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073AF4D-95F4-60A5-84E5-C15E57399F30}"/>
              </a:ext>
            </a:extLst>
          </p:cNvPr>
          <p:cNvSpPr txBox="1"/>
          <p:nvPr/>
        </p:nvSpPr>
        <p:spPr>
          <a:xfrm>
            <a:off x="565408" y="873315"/>
            <a:ext cx="1218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Nouveau – Mexique  -Etats -Unis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53E7B0F-D451-3643-682F-0275C98A9049}"/>
              </a:ext>
            </a:extLst>
          </p:cNvPr>
          <p:cNvSpPr txBox="1"/>
          <p:nvPr/>
        </p:nvSpPr>
        <p:spPr>
          <a:xfrm>
            <a:off x="3307773" y="1922318"/>
            <a:ext cx="8884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85F8807-796D-FDDA-88EF-DBBF0A985E5A}"/>
              </a:ext>
            </a:extLst>
          </p:cNvPr>
          <p:cNvSpPr txBox="1"/>
          <p:nvPr/>
        </p:nvSpPr>
        <p:spPr>
          <a:xfrm>
            <a:off x="4108590" y="3136612"/>
            <a:ext cx="8884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529BDAD-8B5C-37E4-C02F-228B7112F733}"/>
              </a:ext>
            </a:extLst>
          </p:cNvPr>
          <p:cNvSpPr txBox="1"/>
          <p:nvPr/>
        </p:nvSpPr>
        <p:spPr>
          <a:xfrm>
            <a:off x="5445553" y="4185615"/>
            <a:ext cx="3927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8305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507</Words>
  <Application>Microsoft Office PowerPoint</Application>
  <PresentationFormat>Grand écran</PresentationFormat>
  <Paragraphs>48</Paragraphs>
  <Slides>29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2024-10-06T20:02:44Z</dcterms:created>
  <dcterms:modified xsi:type="dcterms:W3CDTF">2024-12-05T04:57:22Z</dcterms:modified>
</cp:coreProperties>
</file>