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3" r:id="rId2"/>
    <p:sldId id="288" r:id="rId3"/>
    <p:sldId id="283" r:id="rId4"/>
    <p:sldId id="282" r:id="rId5"/>
    <p:sldId id="281" r:id="rId6"/>
    <p:sldId id="277" r:id="rId7"/>
    <p:sldId id="278" r:id="rId8"/>
    <p:sldId id="280" r:id="rId9"/>
    <p:sldId id="279" r:id="rId10"/>
    <p:sldId id="290" r:id="rId11"/>
    <p:sldId id="272" r:id="rId12"/>
    <p:sldId id="289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ADB43-B483-46FC-B414-C7E1542CAA4C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5645D-779B-473C-B887-6DE520F6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828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29/11/2024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Photographie aérienne, arbre&#10;&#10;Description générée automatiquement">
            <a:extLst>
              <a:ext uri="{FF2B5EF4-FFF2-40B4-BE49-F238E27FC236}">
                <a16:creationId xmlns:a16="http://schemas.microsoft.com/office/drawing/2014/main" id="{51852D51-56E0-32E6-3D98-494455B8D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01" y="279000"/>
            <a:ext cx="947599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C84960-F9CF-ECF1-51FA-C0DE2F055977}"/>
              </a:ext>
            </a:extLst>
          </p:cNvPr>
          <p:cNvSpPr txBox="1"/>
          <p:nvPr/>
        </p:nvSpPr>
        <p:spPr>
          <a:xfrm>
            <a:off x="3636085" y="279000"/>
            <a:ext cx="6777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Klagenfurt- Autriche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  <p:sndAc>
          <p:stSnd loop="1">
            <p:snd r:embed="rId2" name="Comme au Tyrol.wav"/>
          </p:stSnd>
        </p:sndAc>
      </p:transition>
    </mc:Choice>
    <mc:Fallback xmlns="">
      <p:transition spd="slow" advClick="0" advTm="8000">
        <p:pull/>
        <p:sndAc>
          <p:stSnd loop="1">
            <p:snd r:embed="rId4" name="Comme au Tyro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79543-71F7-70C1-6C85-E4B2D0703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379C1D-5285-2BD3-FD16-FD37F18454D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Située sur les bords du lac </a:t>
            </a:r>
            <a:r>
              <a:rPr lang="fr-FR" sz="4400" b="1" dirty="0" err="1"/>
              <a:t>Wörthersee,Klagenfurt</a:t>
            </a:r>
            <a:r>
              <a:rPr lang="fr-FR" sz="4400" b="1" dirty="0"/>
              <a:t> </a:t>
            </a:r>
            <a:r>
              <a:rPr lang="fr-FR" sz="4400" b="1" dirty="0" err="1"/>
              <a:t>am</a:t>
            </a:r>
            <a:r>
              <a:rPr lang="fr-FR" sz="4400" b="1" dirty="0"/>
              <a:t> </a:t>
            </a:r>
            <a:r>
              <a:rPr lang="fr-FR" sz="4400" b="1" dirty="0" err="1"/>
              <a:t>Wörthersee</a:t>
            </a:r>
            <a:r>
              <a:rPr lang="fr-FR" sz="4400" b="1" dirty="0"/>
              <a:t> est une destination touristique très fréquentée, avec des montagnes à la fois au nord et au sud de la ville. Elle est agrémentée par de nombreux parcs, et on recense pas moins de 23 châteaux dans les alentours.</a:t>
            </a:r>
          </a:p>
          <a:p>
            <a:pPr algn="ctr"/>
            <a:endParaRPr lang="fr-FR" sz="4400" b="1" dirty="0"/>
          </a:p>
          <a:p>
            <a:pPr algn="ctr"/>
            <a:r>
              <a:rPr lang="fr-FR" sz="4400" b="1" dirty="0"/>
              <a:t>Elle se trouve à quelques kilomètres de la Slovénie.</a:t>
            </a:r>
          </a:p>
        </p:txBody>
      </p:sp>
    </p:spTree>
    <p:extLst>
      <p:ext uri="{BB962C8B-B14F-4D97-AF65-F5344CB8AC3E}">
        <p14:creationId xmlns:p14="http://schemas.microsoft.com/office/powerpoint/2010/main" val="120543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fontaine&#10;&#10;Description générée automatiquement">
            <a:extLst>
              <a:ext uri="{FF2B5EF4-FFF2-40B4-BE49-F238E27FC236}">
                <a16:creationId xmlns:a16="http://schemas.microsoft.com/office/drawing/2014/main" id="{D8DBCC1C-4889-BD4A-8AD5-9F0D06BBA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47" y="279000"/>
            <a:ext cx="94871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B4CB0F-384C-79DA-F202-249515128B29}"/>
              </a:ext>
            </a:extLst>
          </p:cNvPr>
          <p:cNvSpPr txBox="1"/>
          <p:nvPr/>
        </p:nvSpPr>
        <p:spPr>
          <a:xfrm>
            <a:off x="3450188" y="6242931"/>
            <a:ext cx="8741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Fontaine du dragon à Klagenfurt, 2009.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B87B850A-5C1D-6CC9-EE6A-6FC6A786F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48" y="42332"/>
            <a:ext cx="94759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89E641-4FEC-8ED3-174C-03DC8D5511EE}"/>
              </a:ext>
            </a:extLst>
          </p:cNvPr>
          <p:cNvSpPr txBox="1"/>
          <p:nvPr/>
        </p:nvSpPr>
        <p:spPr>
          <a:xfrm>
            <a:off x="268941" y="6027003"/>
            <a:ext cx="118441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 hôtel de guilde sur l'Alter </a:t>
            </a:r>
            <a:r>
              <a:rPr lang="fr-FR" sz="2400" b="1" dirty="0" err="1">
                <a:solidFill>
                  <a:schemeClr val="bg1"/>
                </a:solidFill>
              </a:rPr>
              <a:t>Platz</a:t>
            </a:r>
            <a:r>
              <a:rPr lang="fr-FR" sz="2400" b="1" dirty="0">
                <a:solidFill>
                  <a:schemeClr val="bg1"/>
                </a:solidFill>
              </a:rPr>
              <a:t> dans le centre-ville de Klagenfurt, capitale de Carinthie, sur le lac Woerth, Carinthie, Autriche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ïs, plein air&#10;&#10;Description générée automatiquement">
            <a:extLst>
              <a:ext uri="{FF2B5EF4-FFF2-40B4-BE49-F238E27FC236}">
                <a16:creationId xmlns:a16="http://schemas.microsoft.com/office/drawing/2014/main" id="{5ED78C2B-EDB3-AC65-0C17-70CF9612A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698" y="189000"/>
            <a:ext cx="432721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E3FEA1-8C50-2942-192A-0FE7A87EB6E3}"/>
              </a:ext>
            </a:extLst>
          </p:cNvPr>
          <p:cNvSpPr txBox="1"/>
          <p:nvPr/>
        </p:nvSpPr>
        <p:spPr>
          <a:xfrm>
            <a:off x="8272631" y="3488656"/>
            <a:ext cx="33599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Maïs à la porte d'une église du XIIIe siècle à Klagenfurt. Octobre 2015.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paysage&#10;&#10;Description générée automatiquement">
            <a:extLst>
              <a:ext uri="{FF2B5EF4-FFF2-40B4-BE49-F238E27FC236}">
                <a16:creationId xmlns:a16="http://schemas.microsoft.com/office/drawing/2014/main" id="{2AE98521-33F6-CDBA-8980-D9C189191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B2702D-BB45-D860-8F16-0666760C9B82}"/>
              </a:ext>
            </a:extLst>
          </p:cNvPr>
          <p:cNvSpPr txBox="1"/>
          <p:nvPr/>
        </p:nvSpPr>
        <p:spPr>
          <a:xfrm>
            <a:off x="462578" y="6034409"/>
            <a:ext cx="11435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: Vue est du château de </a:t>
            </a:r>
            <a:r>
              <a:rPr lang="fr-FR" sz="2400" b="1" dirty="0" err="1">
                <a:solidFill>
                  <a:schemeClr val="bg1"/>
                </a:solidFill>
              </a:rPr>
              <a:t>Seltenheim</a:t>
            </a:r>
            <a:r>
              <a:rPr lang="fr-FR" sz="2400" b="1" dirty="0">
                <a:solidFill>
                  <a:schemeClr val="bg1"/>
                </a:solidFill>
              </a:rPr>
              <a:t> sur </a:t>
            </a:r>
            <a:r>
              <a:rPr lang="fr-FR" sz="2400" b="1" dirty="0" err="1">
                <a:solidFill>
                  <a:schemeClr val="bg1"/>
                </a:solidFill>
              </a:rPr>
              <a:t>Unterkröllstrasse</a:t>
            </a:r>
            <a:r>
              <a:rPr lang="fr-FR" sz="2400" b="1" dirty="0">
                <a:solidFill>
                  <a:schemeClr val="bg1"/>
                </a:solidFill>
              </a:rPr>
              <a:t> #12, 14e arrondissement de </a:t>
            </a:r>
            <a:r>
              <a:rPr lang="fr-FR" sz="2400" b="1" dirty="0" err="1">
                <a:solidFill>
                  <a:schemeClr val="bg1"/>
                </a:solidFill>
              </a:rPr>
              <a:t>Wölfnitz</a:t>
            </a:r>
            <a:r>
              <a:rPr lang="fr-FR" sz="2400" b="1" dirty="0">
                <a:solidFill>
                  <a:schemeClr val="bg1"/>
                </a:solidFill>
              </a:rPr>
              <a:t>, municipalité de Klagenfurt , Carinthie , Autriche , UE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, sanctuaire&#10;&#10;Description générée automatiquement">
            <a:extLst>
              <a:ext uri="{FF2B5EF4-FFF2-40B4-BE49-F238E27FC236}">
                <a16:creationId xmlns:a16="http://schemas.microsoft.com/office/drawing/2014/main" id="{612701C6-C7F8-069F-F675-7AD2522FE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082" y="549000"/>
            <a:ext cx="8609704" cy="57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957FCEC-9832-F213-2365-954E7E20C4DF}"/>
              </a:ext>
            </a:extLst>
          </p:cNvPr>
          <p:cNvSpPr txBox="1"/>
          <p:nvPr/>
        </p:nvSpPr>
        <p:spPr>
          <a:xfrm>
            <a:off x="301214" y="797510"/>
            <a:ext cx="29798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Fresque de plafond de Josef Ferdinand </a:t>
            </a:r>
            <a:r>
              <a:rPr lang="fr-FR" sz="2400" b="1" dirty="0" err="1"/>
              <a:t>Fromiller</a:t>
            </a:r>
            <a:r>
              <a:rPr lang="fr-FR" sz="2400" b="1" dirty="0"/>
              <a:t> dans la Grande Salle des Armoiries, </a:t>
            </a:r>
            <a:r>
              <a:rPr lang="fr-FR" sz="2400" b="1" dirty="0" err="1"/>
              <a:t>Landhaus</a:t>
            </a:r>
            <a:r>
              <a:rPr lang="fr-FR" sz="2400" b="1" dirty="0"/>
              <a:t>, 1740. Hommage à Charles VI, empereur du Saint-Empire romain germanique, par les nobles de Carinthie, en l'an 1728,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93F070F5-2805-A883-B651-D7A103904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D32493-72F1-0EDC-BD78-F3A021D3F626}"/>
              </a:ext>
            </a:extLst>
          </p:cNvPr>
          <p:cNvSpPr txBox="1"/>
          <p:nvPr/>
        </p:nvSpPr>
        <p:spPr>
          <a:xfrm>
            <a:off x="2904565" y="5515820"/>
            <a:ext cx="8035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 théâtre municipal de Klagenfurt. Mai 2020.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bâtiment, ciel&#10;&#10;Description générée automatiquement">
            <a:extLst>
              <a:ext uri="{FF2B5EF4-FFF2-40B4-BE49-F238E27FC236}">
                <a16:creationId xmlns:a16="http://schemas.microsoft.com/office/drawing/2014/main" id="{39BB167B-9B0A-8359-A564-D07CAF9E1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496" y="279789"/>
            <a:ext cx="8928000" cy="62984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1201DD-ADD5-A617-B29C-AC797D834549}"/>
              </a:ext>
            </a:extLst>
          </p:cNvPr>
          <p:cNvSpPr txBox="1"/>
          <p:nvPr/>
        </p:nvSpPr>
        <p:spPr>
          <a:xfrm>
            <a:off x="2384612" y="5657671"/>
            <a:ext cx="8606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panneau du théâtre de Klagenfurt. Photo aout 2020.</a:t>
            </a: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BD540-8BEB-8681-8354-FED330E34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C058ECE-A84B-CDBC-2888-968810020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67" y="279000"/>
            <a:ext cx="944262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92A3B-EECB-3367-B6BF-B4E0DA341CE1}"/>
              </a:ext>
            </a:extLst>
          </p:cNvPr>
          <p:cNvSpPr txBox="1"/>
          <p:nvPr/>
        </p:nvSpPr>
        <p:spPr>
          <a:xfrm>
            <a:off x="10090751" y="335845"/>
            <a:ext cx="210124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de Klagenfurt depuis </a:t>
            </a:r>
            <a:r>
              <a:rPr lang="fr-FR" sz="2400" b="1" dirty="0" err="1">
                <a:solidFill>
                  <a:schemeClr val="bg1"/>
                </a:solidFill>
              </a:rPr>
              <a:t>Kreuzbergl</a:t>
            </a:r>
            <a:r>
              <a:rPr lang="fr-FR" sz="2400" b="1" dirty="0">
                <a:solidFill>
                  <a:schemeClr val="bg1"/>
                </a:solidFill>
              </a:rPr>
              <a:t>, 8ème arrondissement "</a:t>
            </a:r>
            <a:r>
              <a:rPr lang="fr-FR" sz="2400" b="1" dirty="0" err="1">
                <a:solidFill>
                  <a:schemeClr val="bg1"/>
                </a:solidFill>
              </a:rPr>
              <a:t>Villacher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Vorstadt</a:t>
            </a:r>
            <a:r>
              <a:rPr lang="fr-FR" sz="2400" b="1" dirty="0">
                <a:solidFill>
                  <a:schemeClr val="bg1"/>
                </a:solidFill>
              </a:rPr>
              <a:t>", ville statutaire de Klagenfurt sur le lac Woerth , Carinthie , Autriche , UE</a:t>
            </a:r>
          </a:p>
        </p:txBody>
      </p:sp>
    </p:spTree>
    <p:extLst>
      <p:ext uri="{BB962C8B-B14F-4D97-AF65-F5344CB8AC3E}">
        <p14:creationId xmlns:p14="http://schemas.microsoft.com/office/powerpoint/2010/main" val="245569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0D6AAC3A-D5D2-8DAD-EB18-98A28DF06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408" y="279000"/>
            <a:ext cx="4732395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3ABB71-893B-32AD-5AD1-08A1D3B5A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36E864A9-4A00-E351-1641-7600EAB00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460" y="279000"/>
            <a:ext cx="895006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6E9A562-3858-BCAE-D100-82C0519FB014}"/>
              </a:ext>
            </a:extLst>
          </p:cNvPr>
          <p:cNvSpPr txBox="1"/>
          <p:nvPr/>
        </p:nvSpPr>
        <p:spPr>
          <a:xfrm>
            <a:off x="333487" y="1869142"/>
            <a:ext cx="28722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Place de la cathédrale (</a:t>
            </a:r>
            <a:r>
              <a:rPr lang="fr-FR" sz="2400" b="1" dirty="0" err="1">
                <a:solidFill>
                  <a:schemeClr val="bg1"/>
                </a:solidFill>
              </a:rPr>
              <a:t>Domplatz</a:t>
            </a:r>
            <a:r>
              <a:rPr lang="fr-FR" sz="2400" b="1" dirty="0">
                <a:solidFill>
                  <a:schemeClr val="bg1"/>
                </a:solidFill>
              </a:rPr>
              <a:t>) avec la cathédrale et l'église paroissiale Saints-Pierre-et-Paul, centre-ville de Klagenfurt , Carinthie , Autriche , UE</a:t>
            </a:r>
          </a:p>
        </p:txBody>
      </p:sp>
    </p:spTree>
    <p:extLst>
      <p:ext uri="{BB962C8B-B14F-4D97-AF65-F5344CB8AC3E}">
        <p14:creationId xmlns:p14="http://schemas.microsoft.com/office/powerpoint/2010/main" val="315665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eux sacrés, église, chapelle, intérieur&#10;&#10;Description générée automatiquement">
            <a:extLst>
              <a:ext uri="{FF2B5EF4-FFF2-40B4-BE49-F238E27FC236}">
                <a16:creationId xmlns:a16="http://schemas.microsoft.com/office/drawing/2014/main" id="{022F8E6A-ACE3-27EA-99D9-8160C85A8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758" y="189000"/>
            <a:ext cx="430207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gelé&#10;&#10;Description générée automatiquement">
            <a:extLst>
              <a:ext uri="{FF2B5EF4-FFF2-40B4-BE49-F238E27FC236}">
                <a16:creationId xmlns:a16="http://schemas.microsoft.com/office/drawing/2014/main" id="{9EB6BCE6-D2DD-88A1-B34E-C5082DDC3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36487-9FAE-005B-CD36-D0FA682F16E7}"/>
              </a:ext>
            </a:extLst>
          </p:cNvPr>
          <p:cNvSpPr txBox="1"/>
          <p:nvPr/>
        </p:nvSpPr>
        <p:spPr>
          <a:xfrm>
            <a:off x="2985713" y="6216037"/>
            <a:ext cx="6981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ruelles autour du Lendhafen (vue de nuit)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abits&#10;&#10;Description générée automatiquement">
            <a:extLst>
              <a:ext uri="{FF2B5EF4-FFF2-40B4-BE49-F238E27FC236}">
                <a16:creationId xmlns:a16="http://schemas.microsoft.com/office/drawing/2014/main" id="{9BAEF684-EB9D-F33B-524A-DE3ACDDEA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19" y="160666"/>
            <a:ext cx="940956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256F3C-ED80-6CB1-140E-06AF4C296B8B}"/>
              </a:ext>
            </a:extLst>
          </p:cNvPr>
          <p:cNvSpPr txBox="1"/>
          <p:nvPr/>
        </p:nvSpPr>
        <p:spPr>
          <a:xfrm>
            <a:off x="129092" y="5755341"/>
            <a:ext cx="117009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: Plate-forme d'observation au sommet du mont </a:t>
            </a:r>
            <a:r>
              <a:rPr lang="fr-FR" sz="2400" b="1" dirty="0" err="1"/>
              <a:t>Pyramid</a:t>
            </a:r>
            <a:r>
              <a:rPr lang="fr-FR" sz="2400" b="1" dirty="0"/>
              <a:t> (</a:t>
            </a:r>
            <a:r>
              <a:rPr lang="fr-FR" sz="2400" b="1" dirty="0" err="1"/>
              <a:t>Pyramidenkogel</a:t>
            </a:r>
            <a:r>
              <a:rPr lang="fr-FR" sz="2400" b="1" dirty="0"/>
              <a:t>) avec vue sur le lac Woerth, située dans la municipalité de </a:t>
            </a:r>
            <a:r>
              <a:rPr lang="fr-FR" sz="2400" b="1" dirty="0" err="1"/>
              <a:t>Keutschach</a:t>
            </a:r>
            <a:r>
              <a:rPr lang="fr-FR" sz="2400" b="1" dirty="0"/>
              <a:t> </a:t>
            </a:r>
            <a:r>
              <a:rPr lang="fr-FR" sz="2400" b="1" dirty="0" err="1"/>
              <a:t>am</a:t>
            </a:r>
            <a:r>
              <a:rPr lang="fr-FR" sz="2400" b="1" dirty="0"/>
              <a:t> </a:t>
            </a:r>
            <a:r>
              <a:rPr lang="fr-FR" sz="2400" b="1" dirty="0" err="1"/>
              <a:t>See</a:t>
            </a:r>
            <a:r>
              <a:rPr lang="fr-FR" sz="2400" b="1" dirty="0"/>
              <a:t> , district de Klagenfurt-Land, Carinthie, Autriche</a:t>
            </a: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banque&#10;&#10;Description générée automatiquement">
            <a:extLst>
              <a:ext uri="{FF2B5EF4-FFF2-40B4-BE49-F238E27FC236}">
                <a16:creationId xmlns:a16="http://schemas.microsoft.com/office/drawing/2014/main" id="{C0A8891F-F2A9-027B-3A94-E0CE03D92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604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03E61D-A56B-95CD-D3F1-6695CCE66193}"/>
              </a:ext>
            </a:extLst>
          </p:cNvPr>
          <p:cNvSpPr txBox="1"/>
          <p:nvPr/>
        </p:nvSpPr>
        <p:spPr>
          <a:xfrm>
            <a:off x="412377" y="5750004"/>
            <a:ext cx="117796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Villa au bord du lac </a:t>
            </a:r>
            <a:r>
              <a:rPr lang="fr-FR" sz="2400" b="1" dirty="0" err="1"/>
              <a:t>Samek</a:t>
            </a:r>
            <a:r>
              <a:rPr lang="fr-FR" sz="2400" b="1" dirty="0"/>
              <a:t> sur la </a:t>
            </a:r>
            <a:r>
              <a:rPr lang="fr-FR" sz="2400" b="1" dirty="0" err="1"/>
              <a:t>Wörthersee-Süduferstrasse</a:t>
            </a:r>
            <a:r>
              <a:rPr lang="fr-FR" sz="2400" b="1" dirty="0"/>
              <a:t> à </a:t>
            </a:r>
            <a:r>
              <a:rPr lang="fr-FR" sz="2400" b="1" dirty="0" err="1"/>
              <a:t>Maiernigg</a:t>
            </a:r>
            <a:r>
              <a:rPr lang="fr-FR" sz="2400" b="1" dirty="0"/>
              <a:t>, ville statutaire de Klagenfurt sur le lac Woerth , Carinthie , Autriche , UE</a:t>
            </a: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6D537155-6E80-8399-306D-92423DF76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608" y="189000"/>
            <a:ext cx="4323603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FDAB2-7B31-8AFF-D49D-5C9650967E9D}"/>
              </a:ext>
            </a:extLst>
          </p:cNvPr>
          <p:cNvSpPr txBox="1"/>
          <p:nvPr/>
        </p:nvSpPr>
        <p:spPr>
          <a:xfrm>
            <a:off x="8541572" y="2947596"/>
            <a:ext cx="34532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/>
              <a:t>Clocher de l'église paroissiale Saint-Gilles, centre-ville, Klagenfurt , Carinthie , Autriche , UE</a:t>
            </a: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eau, nature&#10;&#10;Description générée automatiquement">
            <a:extLst>
              <a:ext uri="{FF2B5EF4-FFF2-40B4-BE49-F238E27FC236}">
                <a16:creationId xmlns:a16="http://schemas.microsoft.com/office/drawing/2014/main" id="{8173B124-D990-9477-FB4B-50CC8DD21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0" y="2404262"/>
            <a:ext cx="11340000" cy="20494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2E6225-68BB-6119-7676-E1AD10053EDE}"/>
              </a:ext>
            </a:extLst>
          </p:cNvPr>
          <p:cNvSpPr txBox="1"/>
          <p:nvPr/>
        </p:nvSpPr>
        <p:spPr>
          <a:xfrm>
            <a:off x="1290917" y="4044875"/>
            <a:ext cx="9262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panorama du lac de </a:t>
            </a:r>
            <a:r>
              <a:rPr lang="fr-FR" sz="2400" b="1" dirty="0" err="1">
                <a:solidFill>
                  <a:schemeClr val="bg1"/>
                </a:solidFill>
              </a:rPr>
              <a:t>Wörth</a:t>
            </a:r>
            <a:r>
              <a:rPr lang="fr-FR" sz="2400" b="1" dirty="0">
                <a:solidFill>
                  <a:schemeClr val="bg1"/>
                </a:solidFill>
              </a:rPr>
              <a:t> pris depuis la tour du </a:t>
            </a:r>
            <a:r>
              <a:rPr lang="fr-FR" sz="2400" b="1" dirty="0" err="1">
                <a:solidFill>
                  <a:schemeClr val="bg1"/>
                </a:solidFill>
              </a:rPr>
              <a:t>Pyramidenkogel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fenêtre&#10;&#10;Description générée automatiquement">
            <a:extLst>
              <a:ext uri="{FF2B5EF4-FFF2-40B4-BE49-F238E27FC236}">
                <a16:creationId xmlns:a16="http://schemas.microsoft.com/office/drawing/2014/main" id="{65A8BBFC-3144-E953-0414-3479E031E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85481D-DEA0-D84B-5F80-C85F86A7B8ED}"/>
              </a:ext>
            </a:extLst>
          </p:cNvPr>
          <p:cNvSpPr txBox="1"/>
          <p:nvPr/>
        </p:nvSpPr>
        <p:spPr>
          <a:xfrm>
            <a:off x="4219098" y="5541501"/>
            <a:ext cx="8810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Hôtel de ville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32C0DBD9-5A77-D749-BC55-E4542227B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01706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F620B-7EEF-5401-B2A8-ED41D8A0D366}"/>
              </a:ext>
            </a:extLst>
          </p:cNvPr>
          <p:cNvSpPr txBox="1"/>
          <p:nvPr/>
        </p:nvSpPr>
        <p:spPr>
          <a:xfrm>
            <a:off x="2775473" y="5455965"/>
            <a:ext cx="79929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depuis le </a:t>
            </a:r>
            <a:r>
              <a:rPr lang="fr-FR" sz="2400" b="1" dirty="0" err="1">
                <a:solidFill>
                  <a:schemeClr val="bg1"/>
                </a:solidFill>
              </a:rPr>
              <a:t>Pyramidenkogel</a:t>
            </a:r>
            <a:r>
              <a:rPr lang="fr-FR" sz="2400" b="1" dirty="0">
                <a:solidFill>
                  <a:schemeClr val="bg1"/>
                </a:solidFill>
              </a:rPr>
              <a:t> vers Klagenfurt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monument, arbre&#10;&#10;Description générée automatiquement">
            <a:extLst>
              <a:ext uri="{FF2B5EF4-FFF2-40B4-BE49-F238E27FC236}">
                <a16:creationId xmlns:a16="http://schemas.microsoft.com/office/drawing/2014/main" id="{610F4625-2A5C-6784-2D09-2223B48D3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96DF0A-85F2-D2C6-30DC-F7AF089580F9}"/>
              </a:ext>
            </a:extLst>
          </p:cNvPr>
          <p:cNvSpPr txBox="1"/>
          <p:nvPr/>
        </p:nvSpPr>
        <p:spPr>
          <a:xfrm>
            <a:off x="547040" y="3046305"/>
            <a:ext cx="31197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Duc Bernhard von Spanheim, fondateur de la ville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D4A57D7A-EC99-53FC-4D71-ABB05D7FC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54" y="279000"/>
            <a:ext cx="9475997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8C7B3-8847-F944-6296-3F95BE3C5780}"/>
              </a:ext>
            </a:extLst>
          </p:cNvPr>
          <p:cNvSpPr txBox="1"/>
          <p:nvPr/>
        </p:nvSpPr>
        <p:spPr>
          <a:xfrm>
            <a:off x="10134751" y="2915322"/>
            <a:ext cx="1935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Ancien hôtel de ville, Alter </a:t>
            </a:r>
            <a:r>
              <a:rPr lang="fr-FR" sz="2400" b="1" dirty="0" err="1">
                <a:solidFill>
                  <a:schemeClr val="bg1"/>
                </a:solidFill>
              </a:rPr>
              <a:t>Platz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ville&#10;&#10;Description générée automatiquement">
            <a:extLst>
              <a:ext uri="{FF2B5EF4-FFF2-40B4-BE49-F238E27FC236}">
                <a16:creationId xmlns:a16="http://schemas.microsoft.com/office/drawing/2014/main" id="{7C2E4573-37EF-3843-CF44-E2E04038A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C5EB41-64B2-F740-C85E-E3AAF2B6810A}"/>
              </a:ext>
            </a:extLst>
          </p:cNvPr>
          <p:cNvSpPr txBox="1"/>
          <p:nvPr/>
        </p:nvSpPr>
        <p:spPr>
          <a:xfrm>
            <a:off x="1807283" y="5744583"/>
            <a:ext cx="9660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dirty="0"/>
              <a:t>"</a:t>
            </a:r>
            <a:r>
              <a:rPr lang="fr-FR" sz="2400" b="1" dirty="0" err="1"/>
              <a:t>Landhaus</a:t>
            </a:r>
            <a:r>
              <a:rPr lang="fr-FR" sz="2400" b="1" dirty="0"/>
              <a:t>", le palais des États, aujourd'hui Assemblée d'État</a:t>
            </a:r>
          </a:p>
        </p:txBody>
      </p:sp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D7163B98-5E26-AA52-D596-936DCE584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F6A7D6-0CD0-5076-8EEA-1157F9086A76}"/>
              </a:ext>
            </a:extLst>
          </p:cNvPr>
          <p:cNvSpPr txBox="1"/>
          <p:nvPr/>
        </p:nvSpPr>
        <p:spPr>
          <a:xfrm>
            <a:off x="2710927" y="5657671"/>
            <a:ext cx="7585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fontaine </a:t>
            </a:r>
            <a:r>
              <a:rPr lang="fr-FR" sz="2400" b="1" dirty="0" err="1">
                <a:solidFill>
                  <a:schemeClr val="bg1"/>
                </a:solidFill>
              </a:rPr>
              <a:t>Lindworm</a:t>
            </a:r>
            <a:r>
              <a:rPr lang="fr-FR" sz="2400" b="1" dirty="0">
                <a:solidFill>
                  <a:schemeClr val="bg1"/>
                </a:solidFill>
              </a:rPr>
              <a:t> est l'un des monuments les plus reconnaissables du centre-ville de Klagenfurt.</a:t>
            </a: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rché, Commerce, Magasin&#10;&#10;Description générée automatiquement">
            <a:extLst>
              <a:ext uri="{FF2B5EF4-FFF2-40B4-BE49-F238E27FC236}">
                <a16:creationId xmlns:a16="http://schemas.microsoft.com/office/drawing/2014/main" id="{6A47D93A-F57C-C724-8ABF-0BE70157A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28" y="279000"/>
            <a:ext cx="839999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2937D-AC7C-E25A-48B3-C764BA29B561}"/>
              </a:ext>
            </a:extLst>
          </p:cNvPr>
          <p:cNvSpPr txBox="1"/>
          <p:nvPr/>
        </p:nvSpPr>
        <p:spPr>
          <a:xfrm>
            <a:off x="3453204" y="5670194"/>
            <a:ext cx="86276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Marché de la place </a:t>
            </a:r>
            <a:r>
              <a:rPr lang="fr-FR" sz="2400" b="1" dirty="0" err="1"/>
              <a:t>Benedikterplat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rand magasin, personne, lobby&#10;&#10;Description générée automatiquement">
            <a:extLst>
              <a:ext uri="{FF2B5EF4-FFF2-40B4-BE49-F238E27FC236}">
                <a16:creationId xmlns:a16="http://schemas.microsoft.com/office/drawing/2014/main" id="{1949D600-CB46-A02E-BFE0-2468C682E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912" y="279000"/>
            <a:ext cx="84175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D30BE9-EA15-6B85-A6AC-CD5752741882}"/>
              </a:ext>
            </a:extLst>
          </p:cNvPr>
          <p:cNvSpPr txBox="1"/>
          <p:nvPr/>
        </p:nvSpPr>
        <p:spPr>
          <a:xfrm>
            <a:off x="1804912" y="6117335"/>
            <a:ext cx="9068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City Arkaden, un centre commercial à Klagenfurt , Autriche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oute&#10;&#10;Description générée automatiquement">
            <a:extLst>
              <a:ext uri="{FF2B5EF4-FFF2-40B4-BE49-F238E27FC236}">
                <a16:creationId xmlns:a16="http://schemas.microsoft.com/office/drawing/2014/main" id="{B785D4E0-F7A5-53B7-AC88-F52653313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E111C8-63FB-0E08-43E0-3B3E980F84B2}"/>
              </a:ext>
            </a:extLst>
          </p:cNvPr>
          <p:cNvSpPr txBox="1"/>
          <p:nvPr/>
        </p:nvSpPr>
        <p:spPr>
          <a:xfrm>
            <a:off x="527125" y="5288340"/>
            <a:ext cx="109190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de la </a:t>
            </a:r>
            <a:r>
              <a:rPr lang="fr-FR" sz="2400" b="1" dirty="0" err="1">
                <a:solidFill>
                  <a:schemeClr val="bg1"/>
                </a:solidFill>
              </a:rPr>
              <a:t>Bahnstraße</a:t>
            </a:r>
            <a:r>
              <a:rPr lang="fr-FR" sz="2400" b="1" dirty="0">
                <a:solidFill>
                  <a:schemeClr val="bg1"/>
                </a:solidFill>
              </a:rPr>
              <a:t> au sud du centre de Klagenfurt, longeant l'autre côté de la gare centrale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63DF7CA8-DEB4-295E-78FF-9B96AB878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35500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875D6D-D15A-FC3B-1167-A3BE3E84EE34}"/>
              </a:ext>
            </a:extLst>
          </p:cNvPr>
          <p:cNvSpPr txBox="1"/>
          <p:nvPr/>
        </p:nvSpPr>
        <p:spPr>
          <a:xfrm>
            <a:off x="247425" y="6239503"/>
            <a:ext cx="1194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vue sur la place centrale devant le Stadttheater Klagenfurt, Carinthie, Autriche.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C7BEA300-3368-9408-6BD6-5E4ABF1DC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A4D50B-767B-5F8C-4469-FE4E5A98133F}"/>
              </a:ext>
            </a:extLst>
          </p:cNvPr>
          <p:cNvSpPr txBox="1"/>
          <p:nvPr/>
        </p:nvSpPr>
        <p:spPr>
          <a:xfrm>
            <a:off x="3478305" y="5842337"/>
            <a:ext cx="8552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Lend canal in the </a:t>
            </a:r>
            <a:r>
              <a:rPr lang="en-US" sz="2400" b="1" dirty="0" err="1">
                <a:solidFill>
                  <a:schemeClr val="bg1"/>
                </a:solidFill>
              </a:rPr>
              <a:t>centre</a:t>
            </a:r>
            <a:r>
              <a:rPr lang="en-US" sz="2400" b="1" dirty="0">
                <a:solidFill>
                  <a:schemeClr val="bg1"/>
                </a:solidFill>
              </a:rPr>
              <a:t> of Klagenfurt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31D3D98C-C74F-7744-3C8C-AECA56E44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000" y="923360"/>
            <a:ext cx="6552000" cy="50112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5E6237-5D71-2F10-73EE-BB2405AA4AFF}"/>
              </a:ext>
            </a:extLst>
          </p:cNvPr>
          <p:cNvSpPr txBox="1"/>
          <p:nvPr/>
        </p:nvSpPr>
        <p:spPr>
          <a:xfrm>
            <a:off x="1434353" y="400140"/>
            <a:ext cx="10757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De Klagenfurt - Autriche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C1D553C-09F4-F577-09FD-A7B645E4060D}"/>
              </a:ext>
            </a:extLst>
          </p:cNvPr>
          <p:cNvSpPr txBox="1"/>
          <p:nvPr/>
        </p:nvSpPr>
        <p:spPr>
          <a:xfrm>
            <a:off x="3754418" y="5680038"/>
            <a:ext cx="787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9418004-539B-69B2-9754-ACF550B1B6AE}"/>
              </a:ext>
            </a:extLst>
          </p:cNvPr>
          <p:cNvSpPr txBox="1"/>
          <p:nvPr/>
        </p:nvSpPr>
        <p:spPr>
          <a:xfrm>
            <a:off x="5497156" y="6117197"/>
            <a:ext cx="5249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ll/>
      </p:transition>
    </mc:Choice>
    <mc:Fallback xmlns=""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478</Words>
  <Application>Microsoft Office PowerPoint</Application>
  <PresentationFormat>Grand écran</PresentationFormat>
  <Paragraphs>65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2024-11-01T08:30:48Z</dcterms:created>
  <dcterms:modified xsi:type="dcterms:W3CDTF">2024-11-29T09:47:56Z</dcterms:modified>
</cp:coreProperties>
</file>