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84" r:id="rId3"/>
    <p:sldId id="283" r:id="rId4"/>
    <p:sldId id="282" r:id="rId5"/>
    <p:sldId id="281" r:id="rId6"/>
    <p:sldId id="277" r:id="rId7"/>
    <p:sldId id="278" r:id="rId8"/>
    <p:sldId id="280" r:id="rId9"/>
    <p:sldId id="279" r:id="rId10"/>
    <p:sldId id="276" r:id="rId11"/>
    <p:sldId id="275" r:id="rId12"/>
    <p:sldId id="274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8" r:id="rId27"/>
    <p:sldId id="257" r:id="rId28"/>
    <p:sldId id="285" r:id="rId29"/>
    <p:sldId id="286" r:id="rId30"/>
    <p:sldId id="288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26/11/2024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gentleman&#10;&#10;Description générée automatiquement">
            <a:extLst>
              <a:ext uri="{FF2B5EF4-FFF2-40B4-BE49-F238E27FC236}">
                <a16:creationId xmlns:a16="http://schemas.microsoft.com/office/drawing/2014/main" id="{4F8C2927-6FA6-CB50-3994-B80FF67006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373" y="189000"/>
            <a:ext cx="4747253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C8F078-24B3-581D-5D5C-A23F825E6E3E}"/>
              </a:ext>
            </a:extLst>
          </p:cNvPr>
          <p:cNvSpPr txBox="1"/>
          <p:nvPr/>
        </p:nvSpPr>
        <p:spPr>
          <a:xfrm>
            <a:off x="8606118" y="1598939"/>
            <a:ext cx="252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Portrait de Sir John </a:t>
            </a:r>
            <a:r>
              <a:rPr lang="fr-FR" sz="2800" b="1" dirty="0" err="1">
                <a:solidFill>
                  <a:srgbClr val="FFFF00"/>
                </a:solidFill>
              </a:rPr>
              <a:t>Lavery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35C28B-D3F5-11C6-CC56-FE4C86319166}"/>
              </a:ext>
            </a:extLst>
          </p:cNvPr>
          <p:cNvSpPr txBox="1"/>
          <p:nvPr/>
        </p:nvSpPr>
        <p:spPr>
          <a:xfrm>
            <a:off x="8469626" y="2553046"/>
            <a:ext cx="349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Proposé Par Lorient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B2D5810-0E37-0DB8-B7B2-9A21F0C00883}"/>
              </a:ext>
            </a:extLst>
          </p:cNvPr>
          <p:cNvSpPr txBox="1"/>
          <p:nvPr/>
        </p:nvSpPr>
        <p:spPr>
          <a:xfrm>
            <a:off x="8469626" y="3199376"/>
            <a:ext cx="3467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 loop="1">
            <p:snd r:embed="rId2" name="James Last &amp; Richard Clayderman - Sacrifice.wav"/>
          </p:stSnd>
        </p:sndAc>
      </p:transition>
    </mc:Choice>
    <mc:Fallback xmlns="">
      <p:transition spd="slow" advClick="0" advTm="8000">
        <p:fade/>
        <p:sndAc>
          <p:stSnd loop="1">
            <p:snd r:embed="rId4" name="James Last &amp; Richard Clayderman - 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3CA8CE-C7DC-B4CF-33A0-51EBFECA02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/>
              <a:t>John </a:t>
            </a:r>
            <a:r>
              <a:rPr lang="fr-FR" sz="6000" b="1" dirty="0" err="1"/>
              <a:t>Lavery</a:t>
            </a:r>
            <a:r>
              <a:rPr lang="fr-FR" sz="6000" b="1" dirty="0"/>
              <a:t>, né le 20 mars 1856 à Belfast et mort le 10 janvier 1941 à Kilkenny, est un peintre portraitiste irlandais. Avec William </a:t>
            </a:r>
            <a:r>
              <a:rPr lang="fr-FR" sz="6000" b="1" dirty="0" err="1"/>
              <a:t>Orpen</a:t>
            </a:r>
            <a:r>
              <a:rPr lang="fr-FR" sz="6000" b="1" dirty="0"/>
              <a:t>, il est l'un des grands artistes britanniques, témoins de la Première Guerre mondiale.</a:t>
            </a:r>
          </a:p>
        </p:txBody>
      </p:sp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5FB93A7F-A0AB-D53B-884D-BF44255BF9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3709" y="189000"/>
            <a:ext cx="3198026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C8246-703D-C4BF-6548-083945278FD5}"/>
              </a:ext>
            </a:extLst>
          </p:cNvPr>
          <p:cNvSpPr txBox="1"/>
          <p:nvPr/>
        </p:nvSpPr>
        <p:spPr>
          <a:xfrm>
            <a:off x="1559859" y="3098202"/>
            <a:ext cx="34316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Mme </a:t>
            </a:r>
            <a:r>
              <a:rPr lang="fr-FR" sz="2400" b="1" dirty="0" err="1">
                <a:solidFill>
                  <a:schemeClr val="bg1"/>
                </a:solidFill>
              </a:rPr>
              <a:t>Lavery</a:t>
            </a:r>
            <a:r>
              <a:rPr lang="fr-FR" sz="2400" b="1" dirty="0">
                <a:solidFill>
                  <a:schemeClr val="bg1"/>
                </a:solidFill>
              </a:rPr>
              <a:t> esquissant, 1910.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Description générée automatiquement">
            <a:extLst>
              <a:ext uri="{FF2B5EF4-FFF2-40B4-BE49-F238E27FC236}">
                <a16:creationId xmlns:a16="http://schemas.microsoft.com/office/drawing/2014/main" id="{F3D6FF89-1C93-A310-DB07-D5225553EF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434" y="189000"/>
            <a:ext cx="51530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E17388-ECC8-7155-083E-56AB1614EE92}"/>
              </a:ext>
            </a:extLst>
          </p:cNvPr>
          <p:cNvSpPr txBox="1"/>
          <p:nvPr/>
        </p:nvSpPr>
        <p:spPr>
          <a:xfrm>
            <a:off x="8767483" y="2740676"/>
            <a:ext cx="35392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L'atelier de l'artiste, Lady Hazel </a:t>
            </a:r>
            <a:r>
              <a:rPr lang="fr-FR" sz="2400" b="1" dirty="0" err="1"/>
              <a:t>Lavery</a:t>
            </a:r>
            <a:r>
              <a:rPr lang="fr-FR" sz="2400" b="1" dirty="0"/>
              <a:t> avec sa fille Alice et sa belle-fille Eileen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femme, art&#10;&#10;Description générée automatiquement">
            <a:extLst>
              <a:ext uri="{FF2B5EF4-FFF2-40B4-BE49-F238E27FC236}">
                <a16:creationId xmlns:a16="http://schemas.microsoft.com/office/drawing/2014/main" id="{C298E5BC-3178-FFF4-FAC5-1C2664CE3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031" y="189000"/>
            <a:ext cx="519959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D72016-3A22-6857-5230-C71B78849AD1}"/>
              </a:ext>
            </a:extLst>
          </p:cNvPr>
          <p:cNvSpPr txBox="1"/>
          <p:nvPr/>
        </p:nvSpPr>
        <p:spPr>
          <a:xfrm>
            <a:off x="459612" y="2960267"/>
            <a:ext cx="2863419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 famille royale au palais de Buckingham 1913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intérieur, dessin&#10;&#10;Description générée automatiquement">
            <a:extLst>
              <a:ext uri="{FF2B5EF4-FFF2-40B4-BE49-F238E27FC236}">
                <a16:creationId xmlns:a16="http://schemas.microsoft.com/office/drawing/2014/main" id="{C5BCD252-CED7-3961-F3FB-295166C828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2608" y="189000"/>
            <a:ext cx="31041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07E2B4-EA69-18D6-680C-6179A6A6E058}"/>
              </a:ext>
            </a:extLst>
          </p:cNvPr>
          <p:cNvSpPr txBox="1"/>
          <p:nvPr/>
        </p:nvSpPr>
        <p:spPr>
          <a:xfrm>
            <a:off x="7702475" y="3298122"/>
            <a:ext cx="3689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Polymnia</a:t>
            </a:r>
            <a:r>
              <a:rPr lang="fr-FR" sz="2400" b="1" dirty="0"/>
              <a:t> 1932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portrait&#10;&#10;Description générée automatiquement">
            <a:extLst>
              <a:ext uri="{FF2B5EF4-FFF2-40B4-BE49-F238E27FC236}">
                <a16:creationId xmlns:a16="http://schemas.microsoft.com/office/drawing/2014/main" id="{6752368E-78FE-BB57-A4BE-384EB407BF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211" y="189000"/>
            <a:ext cx="5479915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653871-DD28-C711-2DB9-94D370178F62}"/>
              </a:ext>
            </a:extLst>
          </p:cNvPr>
          <p:cNvSpPr txBox="1"/>
          <p:nvPr/>
        </p:nvSpPr>
        <p:spPr>
          <a:xfrm>
            <a:off x="4355690" y="5271248"/>
            <a:ext cx="3160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Sir Winston Churchill</a:t>
            </a: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art, portrait&#10;&#10;Description générée automatiquement">
            <a:extLst>
              <a:ext uri="{FF2B5EF4-FFF2-40B4-BE49-F238E27FC236}">
                <a16:creationId xmlns:a16="http://schemas.microsoft.com/office/drawing/2014/main" id="{F7EBD54C-BD38-1287-15AF-8481864836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275" y="189000"/>
            <a:ext cx="544537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86528B-8AF1-BD00-3738-AB0923DD081C}"/>
              </a:ext>
            </a:extLst>
          </p:cNvPr>
          <p:cNvSpPr txBox="1"/>
          <p:nvPr/>
        </p:nvSpPr>
        <p:spPr>
          <a:xfrm>
            <a:off x="4636546" y="5468671"/>
            <a:ext cx="4227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Dame en gris et noir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fille&#10;&#10;Description générée automatiquement">
            <a:extLst>
              <a:ext uri="{FF2B5EF4-FFF2-40B4-BE49-F238E27FC236}">
                <a16:creationId xmlns:a16="http://schemas.microsoft.com/office/drawing/2014/main" id="{059B43E1-8F2B-23DE-3C61-21347C25BD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6398" y="189000"/>
            <a:ext cx="6113208" cy="648000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7D4111-3E3B-4D80-B571-503CE6087D02}"/>
              </a:ext>
            </a:extLst>
          </p:cNvPr>
          <p:cNvSpPr txBox="1"/>
          <p:nvPr/>
        </p:nvSpPr>
        <p:spPr>
          <a:xfrm>
            <a:off x="1129553" y="4377449"/>
            <a:ext cx="2753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Alice Fulton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intérieur, habits, robe&#10;&#10;Description générée automatiquement">
            <a:extLst>
              <a:ext uri="{FF2B5EF4-FFF2-40B4-BE49-F238E27FC236}">
                <a16:creationId xmlns:a16="http://schemas.microsoft.com/office/drawing/2014/main" id="{0E6CF903-281F-387D-285A-1F13693F82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0294" y="189000"/>
            <a:ext cx="3224815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E45418-6F41-A226-DBD2-3695B3EF1922}"/>
              </a:ext>
            </a:extLst>
          </p:cNvPr>
          <p:cNvSpPr txBox="1"/>
          <p:nvPr/>
        </p:nvSpPr>
        <p:spPr>
          <a:xfrm>
            <a:off x="7625109" y="3829723"/>
            <a:ext cx="3679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Miss Mary Burrell</a:t>
            </a:r>
          </a:p>
        </p:txBody>
      </p:sp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omme, dessin, croquis&#10;&#10;Description générée automatiquement">
            <a:extLst>
              <a:ext uri="{FF2B5EF4-FFF2-40B4-BE49-F238E27FC236}">
                <a16:creationId xmlns:a16="http://schemas.microsoft.com/office/drawing/2014/main" id="{6F8ADDCA-70CD-EFF8-9CA8-C9DFA371BE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249" y="189000"/>
            <a:ext cx="438950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F84970-31BA-2FDB-9BDB-19CF25ABBA84}"/>
              </a:ext>
            </a:extLst>
          </p:cNvPr>
          <p:cNvSpPr txBox="1"/>
          <p:nvPr/>
        </p:nvSpPr>
        <p:spPr>
          <a:xfrm>
            <a:off x="1118796" y="3872753"/>
            <a:ext cx="32380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Archevêque Eyre (1817–1902) (esquisse)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intérieur, Visage humain&#10;&#10;Description générée automatiquement">
            <a:extLst>
              <a:ext uri="{FF2B5EF4-FFF2-40B4-BE49-F238E27FC236}">
                <a16:creationId xmlns:a16="http://schemas.microsoft.com/office/drawing/2014/main" id="{0B23FF09-2231-6F17-7A8E-12DD0A73DE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625" y="189000"/>
            <a:ext cx="7779037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4485F4-5D48-D336-38F4-4718AF23D692}"/>
              </a:ext>
            </a:extLst>
          </p:cNvPr>
          <p:cNvSpPr txBox="1"/>
          <p:nvPr/>
        </p:nvSpPr>
        <p:spPr>
          <a:xfrm>
            <a:off x="9801662" y="3302598"/>
            <a:ext cx="22196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David Richard Beatty</a:t>
            </a:r>
          </a:p>
        </p:txBody>
      </p:sp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dessin, art&#10;&#10;Description générée automatiquement">
            <a:extLst>
              <a:ext uri="{FF2B5EF4-FFF2-40B4-BE49-F238E27FC236}">
                <a16:creationId xmlns:a16="http://schemas.microsoft.com/office/drawing/2014/main" id="{6EDFC21F-FC45-656B-D9DC-823FB88AAE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118" y="189000"/>
            <a:ext cx="6276028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C91667-E2B0-821C-F6B2-925BB35D567F}"/>
              </a:ext>
            </a:extLst>
          </p:cNvPr>
          <p:cNvSpPr txBox="1"/>
          <p:nvPr/>
        </p:nvSpPr>
        <p:spPr>
          <a:xfrm>
            <a:off x="892884" y="3539266"/>
            <a:ext cx="25172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endParaRPr lang="fr-FR" sz="2000" dirty="0"/>
          </a:p>
          <a:p>
            <a:r>
              <a:rPr lang="fr-FR" sz="2400" b="1" dirty="0"/>
              <a:t>Marin en patrouille</a:t>
            </a:r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transport, dirigeable, véhicule&#10;&#10;Description générée automatiquement">
            <a:extLst>
              <a:ext uri="{FF2B5EF4-FFF2-40B4-BE49-F238E27FC236}">
                <a16:creationId xmlns:a16="http://schemas.microsoft.com/office/drawing/2014/main" id="{FF9B4EAA-949E-6842-DF6C-4AB9D5091C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851" y="189000"/>
            <a:ext cx="7671124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112176-6B21-1CCE-9F0A-4D3AEE6F4CE4}"/>
              </a:ext>
            </a:extLst>
          </p:cNvPr>
          <p:cNvSpPr txBox="1"/>
          <p:nvPr/>
        </p:nvSpPr>
        <p:spPr>
          <a:xfrm>
            <a:off x="9477565" y="1912171"/>
            <a:ext cx="23451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sir John </a:t>
            </a:r>
            <a:r>
              <a:rPr lang="fr-FR" sz="2400" b="1" dirty="0" err="1"/>
              <a:t>Lavery</a:t>
            </a:r>
            <a:r>
              <a:rPr lang="fr-FR" sz="2400" b="1" dirty="0"/>
              <a:t> RA (20 mars 1856 – 10 janvier 1941) était un peintre irlandais surtout connu pour ses portraits et ses représentations de guerre.</a:t>
            </a:r>
          </a:p>
        </p:txBody>
      </p:sp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iel, plein air&#10;&#10;Description générée automatiquement">
            <a:extLst>
              <a:ext uri="{FF2B5EF4-FFF2-40B4-BE49-F238E27FC236}">
                <a16:creationId xmlns:a16="http://schemas.microsoft.com/office/drawing/2014/main" id="{4DD9DB6D-B4B9-56E6-ACCD-F6C746100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802" y="189000"/>
            <a:ext cx="5345998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EF297E-9269-C5BA-6C28-C3CEE0B779E6}"/>
              </a:ext>
            </a:extLst>
          </p:cNvPr>
          <p:cNvSpPr txBox="1"/>
          <p:nvPr/>
        </p:nvSpPr>
        <p:spPr>
          <a:xfrm>
            <a:off x="710005" y="3611880"/>
            <a:ext cx="32348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Défense côtière, </a:t>
            </a:r>
            <a:r>
              <a:rPr lang="fr-FR" sz="2400" b="1" dirty="0" err="1">
                <a:solidFill>
                  <a:schemeClr val="bg1"/>
                </a:solidFill>
              </a:rPr>
              <a:t>Tyneside</a:t>
            </a:r>
            <a:r>
              <a:rPr lang="fr-FR" sz="2400" b="1" dirty="0">
                <a:solidFill>
                  <a:schemeClr val="bg1"/>
                </a:solidFill>
              </a:rPr>
              <a:t>, 1917</a:t>
            </a:r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intérieur, homme, meubles&#10;&#10;Description générée automatiquement">
            <a:extLst>
              <a:ext uri="{FF2B5EF4-FFF2-40B4-BE49-F238E27FC236}">
                <a16:creationId xmlns:a16="http://schemas.microsoft.com/office/drawing/2014/main" id="{F0C10D4F-706E-953C-AB6B-949E2BF19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E5BDD6-CF17-15F8-BFF6-BA49C4FCA044}"/>
              </a:ext>
            </a:extLst>
          </p:cNvPr>
          <p:cNvSpPr txBox="1"/>
          <p:nvPr/>
        </p:nvSpPr>
        <p:spPr>
          <a:xfrm>
            <a:off x="1333948" y="5760401"/>
            <a:ext cx="116182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Capitulation allemande sur le HMS Queen Elizabeth (</a:t>
            </a:r>
            <a:r>
              <a:rPr lang="fr-FR" sz="2400" b="1" dirty="0" err="1"/>
              <a:t>November</a:t>
            </a:r>
            <a:r>
              <a:rPr lang="fr-FR" sz="2400" b="1" dirty="0"/>
              <a:t> 1918)</a:t>
            </a:r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croquis&#10;&#10;Description générée automatiquement">
            <a:extLst>
              <a:ext uri="{FF2B5EF4-FFF2-40B4-BE49-F238E27FC236}">
                <a16:creationId xmlns:a16="http://schemas.microsoft.com/office/drawing/2014/main" id="{D7C902BB-3B36-1C74-A875-8DBED7992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536" y="189000"/>
            <a:ext cx="896692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F2B69C-3A32-4EF3-99C4-0784B18BA5B8}"/>
              </a:ext>
            </a:extLst>
          </p:cNvPr>
          <p:cNvSpPr txBox="1"/>
          <p:nvPr/>
        </p:nvSpPr>
        <p:spPr>
          <a:xfrm>
            <a:off x="5391612" y="5728641"/>
            <a:ext cx="21766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Campement</a:t>
            </a:r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personne, art&#10;&#10;Description générée automatiquement">
            <a:extLst>
              <a:ext uri="{FF2B5EF4-FFF2-40B4-BE49-F238E27FC236}">
                <a16:creationId xmlns:a16="http://schemas.microsoft.com/office/drawing/2014/main" id="{9ABF7C9C-7286-D278-A713-52D24F03FA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576" y="189000"/>
            <a:ext cx="756615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F61D0D-60FE-12AC-6A5E-F2E749824CFD}"/>
              </a:ext>
            </a:extLst>
          </p:cNvPr>
          <p:cNvSpPr txBox="1"/>
          <p:nvPr/>
        </p:nvSpPr>
        <p:spPr>
          <a:xfrm>
            <a:off x="9918550" y="3203090"/>
            <a:ext cx="208698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Fabrique de munitions</a:t>
            </a: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omme, habits, Visage humain, dessin&#10;&#10;Description générée automatiquement">
            <a:extLst>
              <a:ext uri="{FF2B5EF4-FFF2-40B4-BE49-F238E27FC236}">
                <a16:creationId xmlns:a16="http://schemas.microsoft.com/office/drawing/2014/main" id="{1FAA91EF-0D36-A6FD-A5F8-5255F15FD3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6150" y="189000"/>
            <a:ext cx="7592132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13B426-A83C-DD6D-D0F0-E350716E333F}"/>
              </a:ext>
            </a:extLst>
          </p:cNvPr>
          <p:cNvSpPr txBox="1"/>
          <p:nvPr/>
        </p:nvSpPr>
        <p:spPr>
          <a:xfrm>
            <a:off x="182880" y="4044875"/>
            <a:ext cx="2506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Rassemblement</a:t>
            </a: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ciel, nuage&#10;&#10;Description générée automatiquement">
            <a:extLst>
              <a:ext uri="{FF2B5EF4-FFF2-40B4-BE49-F238E27FC236}">
                <a16:creationId xmlns:a16="http://schemas.microsoft.com/office/drawing/2014/main" id="{D0E543C3-D586-AC28-6E8A-F0EFB1935B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824" y="189000"/>
            <a:ext cx="8986351" cy="6480000"/>
          </a:xfrm>
          <a:prstGeom prst="roundRect">
            <a:avLst>
              <a:gd name="adj" fmla="val 16667"/>
            </a:avLst>
          </a:prstGeom>
          <a:pattFill prst="pct5">
            <a:fgClr>
              <a:schemeClr val="accent6"/>
            </a:fgClr>
            <a:bgClr>
              <a:schemeClr val="bg1"/>
            </a:bgClr>
          </a:pattFill>
          <a:ln w="4762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23129-32A8-53A6-7EDF-55DC4199A20C}"/>
              </a:ext>
            </a:extLst>
          </p:cNvPr>
          <p:cNvSpPr txBox="1"/>
          <p:nvPr/>
        </p:nvSpPr>
        <p:spPr>
          <a:xfrm>
            <a:off x="5651415" y="5468671"/>
            <a:ext cx="4937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Régate</a:t>
            </a: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Description générée automatiquement">
            <a:extLst>
              <a:ext uri="{FF2B5EF4-FFF2-40B4-BE49-F238E27FC236}">
                <a16:creationId xmlns:a16="http://schemas.microsoft.com/office/drawing/2014/main" id="{6E7BBAAC-9516-97B1-572F-74015F15A7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538" y="189000"/>
            <a:ext cx="896692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4FBA72-D0D2-75AD-35EE-293724FFECB0}"/>
              </a:ext>
            </a:extLst>
          </p:cNvPr>
          <p:cNvSpPr txBox="1"/>
          <p:nvPr/>
        </p:nvSpPr>
        <p:spPr>
          <a:xfrm>
            <a:off x="4980791" y="5755342"/>
            <a:ext cx="490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Soir à Tanger</a:t>
            </a:r>
          </a:p>
        </p:txBody>
      </p:sp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uditorium, salle de concert, hall&#10;&#10;Description générée automatiquement">
            <a:extLst>
              <a:ext uri="{FF2B5EF4-FFF2-40B4-BE49-F238E27FC236}">
                <a16:creationId xmlns:a16="http://schemas.microsoft.com/office/drawing/2014/main" id="{AEB60409-C352-1C7E-14C8-E89298F2C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797" y="189000"/>
            <a:ext cx="507240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505788-3623-EC56-5AC9-38A46E9CA546}"/>
              </a:ext>
            </a:extLst>
          </p:cNvPr>
          <p:cNvSpPr txBox="1"/>
          <p:nvPr/>
        </p:nvSpPr>
        <p:spPr>
          <a:xfrm>
            <a:off x="8832027" y="4012603"/>
            <a:ext cx="3076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chemeClr val="bg1"/>
              </a:solidFill>
            </a:endParaRPr>
          </a:p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Parlement</a:t>
            </a: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einture, plein air, habits&#10;&#10;Description générée automatiquement">
            <a:extLst>
              <a:ext uri="{FF2B5EF4-FFF2-40B4-BE49-F238E27FC236}">
                <a16:creationId xmlns:a16="http://schemas.microsoft.com/office/drawing/2014/main" id="{858B239D-1520-B425-18F2-1E59722BAB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821" y="189000"/>
            <a:ext cx="6113205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C7D9AD-F0F2-4C5B-ED53-21BCE7DE3A90}"/>
              </a:ext>
            </a:extLst>
          </p:cNvPr>
          <p:cNvSpPr txBox="1"/>
          <p:nvPr/>
        </p:nvSpPr>
        <p:spPr>
          <a:xfrm>
            <a:off x="677732" y="4447830"/>
            <a:ext cx="2549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 Rally, 1885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lac, eau&#10;&#10;Description générée automatiquement">
            <a:extLst>
              <a:ext uri="{FF2B5EF4-FFF2-40B4-BE49-F238E27FC236}">
                <a16:creationId xmlns:a16="http://schemas.microsoft.com/office/drawing/2014/main" id="{75B83571-EFD2-99D0-D421-05EF38877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003" y="279000"/>
            <a:ext cx="7499994" cy="6300000"/>
          </a:xfrm>
          <a:prstGeom prst="ellipse">
            <a:avLst/>
          </a:prstGeom>
          <a:ln w="63500" cap="rnd">
            <a:solidFill>
              <a:schemeClr val="accent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D0156-FB69-7B93-2C86-4E3B9D12F531}"/>
              </a:ext>
            </a:extLst>
          </p:cNvPr>
          <p:cNvSpPr txBox="1"/>
          <p:nvPr/>
        </p:nvSpPr>
        <p:spPr>
          <a:xfrm>
            <a:off x="9520518" y="3959292"/>
            <a:ext cx="25065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Une après-midi d'été</a:t>
            </a:r>
          </a:p>
        </p:txBody>
      </p:sp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herbe, arbre&#10;&#10;Description générée automatiquement">
            <a:extLst>
              <a:ext uri="{FF2B5EF4-FFF2-40B4-BE49-F238E27FC236}">
                <a16:creationId xmlns:a16="http://schemas.microsoft.com/office/drawing/2014/main" id="{FCC50821-DE73-7173-6E0C-E462F235F2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9147" y="189000"/>
            <a:ext cx="7733706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07071D-F248-CE07-330B-60537225DD7C}"/>
              </a:ext>
            </a:extLst>
          </p:cNvPr>
          <p:cNvSpPr txBox="1"/>
          <p:nvPr/>
        </p:nvSpPr>
        <p:spPr>
          <a:xfrm>
            <a:off x="1097280" y="3969572"/>
            <a:ext cx="20009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Tennis</a:t>
            </a: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abits&#10;&#10;Description générée automatiquement">
            <a:extLst>
              <a:ext uri="{FF2B5EF4-FFF2-40B4-BE49-F238E27FC236}">
                <a16:creationId xmlns:a16="http://schemas.microsoft.com/office/drawing/2014/main" id="{8E059C97-9ED5-B6DE-E39D-1C6442450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445" y="369000"/>
            <a:ext cx="466233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D8730F-75D6-F8E5-180F-F1A40264CF15}"/>
              </a:ext>
            </a:extLst>
          </p:cNvPr>
          <p:cNvSpPr txBox="1"/>
          <p:nvPr/>
        </p:nvSpPr>
        <p:spPr>
          <a:xfrm>
            <a:off x="8321775" y="3429000"/>
            <a:ext cx="2635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Sur la Côte d'Azur</a:t>
            </a:r>
          </a:p>
        </p:txBody>
      </p:sp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anseur, Danse, sport&#10;&#10;Description générée automatiquement">
            <a:extLst>
              <a:ext uri="{FF2B5EF4-FFF2-40B4-BE49-F238E27FC236}">
                <a16:creationId xmlns:a16="http://schemas.microsoft.com/office/drawing/2014/main" id="{F38F661C-D4EF-A131-A5A1-0B8AFA724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8" y="225174"/>
            <a:ext cx="4359788" cy="59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00A53A-DD0B-2AB1-F0EB-686C4E30F9A0}"/>
              </a:ext>
            </a:extLst>
          </p:cNvPr>
          <p:cNvSpPr txBox="1"/>
          <p:nvPr/>
        </p:nvSpPr>
        <p:spPr>
          <a:xfrm>
            <a:off x="2018851" y="5785675"/>
            <a:ext cx="40771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Anna Pavlova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einture, dessin, Visage humain, portrait&#10;&#10;Description générée automatiquement">
            <a:extLst>
              <a:ext uri="{FF2B5EF4-FFF2-40B4-BE49-F238E27FC236}">
                <a16:creationId xmlns:a16="http://schemas.microsoft.com/office/drawing/2014/main" id="{35598514-84BE-9536-AEDA-FD29C1BB06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402" y="227863"/>
            <a:ext cx="4248000" cy="606004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B3A5AC0-BE3A-4C89-7069-5776CD1974F0}"/>
              </a:ext>
            </a:extLst>
          </p:cNvPr>
          <p:cNvSpPr txBox="1"/>
          <p:nvPr/>
        </p:nvSpPr>
        <p:spPr>
          <a:xfrm>
            <a:off x="6239435" y="6287907"/>
            <a:ext cx="5658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John Lavery - La Dame en bleu et blanc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art&#10;&#10;Description générée automatiquement">
            <a:extLst>
              <a:ext uri="{FF2B5EF4-FFF2-40B4-BE49-F238E27FC236}">
                <a16:creationId xmlns:a16="http://schemas.microsoft.com/office/drawing/2014/main" id="{BD4B58F8-8307-C3B8-564F-20B68B5887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119" y="189000"/>
            <a:ext cx="813176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666C3-A359-7973-5E91-84D6CAB0D272}"/>
              </a:ext>
            </a:extLst>
          </p:cNvPr>
          <p:cNvSpPr txBox="1"/>
          <p:nvPr/>
        </p:nvSpPr>
        <p:spPr>
          <a:xfrm>
            <a:off x="1132883" y="5559016"/>
            <a:ext cx="2302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John Lavery - La Rose Rouge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mur, intérieur, escalier&#10;&#10;Description générée automatiquement">
            <a:extLst>
              <a:ext uri="{FF2B5EF4-FFF2-40B4-BE49-F238E27FC236}">
                <a16:creationId xmlns:a16="http://schemas.microsoft.com/office/drawing/2014/main" id="{90730608-2246-8870-317F-31E59537DF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997" y="715500"/>
            <a:ext cx="7236000" cy="542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A9781D-106D-B760-61A8-AF5A826CD864}"/>
              </a:ext>
            </a:extLst>
          </p:cNvPr>
          <p:cNvSpPr txBox="1"/>
          <p:nvPr/>
        </p:nvSpPr>
        <p:spPr>
          <a:xfrm>
            <a:off x="9599407" y="2581719"/>
            <a:ext cx="25925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Lavery</a:t>
            </a:r>
            <a:r>
              <a:rPr lang="fr-FR" sz="2400" b="1" dirty="0">
                <a:solidFill>
                  <a:srgbClr val="FFFF00"/>
                </a:solidFill>
              </a:rPr>
              <a:t> On Location (John </a:t>
            </a:r>
            <a:r>
              <a:rPr lang="fr-FR" sz="2400" b="1" dirty="0" err="1">
                <a:solidFill>
                  <a:srgbClr val="FFFF00"/>
                </a:solidFill>
              </a:rPr>
              <a:t>Lavery</a:t>
            </a:r>
            <a:r>
              <a:rPr lang="fr-FR" sz="2400" b="1" dirty="0">
                <a:solidFill>
                  <a:srgbClr val="FFFF00"/>
                </a:solidFill>
              </a:rPr>
              <a:t>), escalier de la galerie de la National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 of Ireland</a:t>
            </a:r>
          </a:p>
        </p:txBody>
      </p:sp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B6FAC5-BBC5-1488-7BAA-85BC5C296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intérieur, cadre photo, Arts visuels&#10;&#10;Description générée automatiquement">
            <a:extLst>
              <a:ext uri="{FF2B5EF4-FFF2-40B4-BE49-F238E27FC236}">
                <a16:creationId xmlns:a16="http://schemas.microsoft.com/office/drawing/2014/main" id="{F275505A-6A47-CDF2-21BD-5E2DBF90A3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467" y="279000"/>
            <a:ext cx="852425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4A7E33-0CB7-5B0E-A5DC-CE0AD1A52B25}"/>
              </a:ext>
            </a:extLst>
          </p:cNvPr>
          <p:cNvSpPr txBox="1"/>
          <p:nvPr/>
        </p:nvSpPr>
        <p:spPr>
          <a:xfrm>
            <a:off x="423604" y="2431228"/>
            <a:ext cx="2269863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L'ouverture des galeries Modern </a:t>
            </a:r>
            <a:r>
              <a:rPr lang="fr-FR" sz="2400" b="1" dirty="0" err="1">
                <a:solidFill>
                  <a:srgbClr val="FFFF00"/>
                </a:solidFill>
              </a:rPr>
              <a:t>Foreign</a:t>
            </a:r>
            <a:r>
              <a:rPr lang="fr-FR" sz="2400" b="1" dirty="0">
                <a:solidFill>
                  <a:srgbClr val="FFFF00"/>
                </a:solidFill>
              </a:rPr>
              <a:t> et Sargent à la Tate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, le 26 juin 1926</a:t>
            </a:r>
          </a:p>
        </p:txBody>
      </p:sp>
    </p:spTree>
    <p:extLst>
      <p:ext uri="{BB962C8B-B14F-4D97-AF65-F5344CB8AC3E}">
        <p14:creationId xmlns:p14="http://schemas.microsoft.com/office/powerpoint/2010/main" val="295386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A34321DE-3FAB-2E4A-43DA-4DC56DC619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1097342"/>
            <a:ext cx="6912000" cy="5184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E23C48-9924-99E4-2A52-FAECB38B23B9}"/>
              </a:ext>
            </a:extLst>
          </p:cNvPr>
          <p:cNvSpPr txBox="1"/>
          <p:nvPr/>
        </p:nvSpPr>
        <p:spPr>
          <a:xfrm>
            <a:off x="2924288" y="5819677"/>
            <a:ext cx="7295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Lavery</a:t>
            </a:r>
            <a:r>
              <a:rPr lang="fr-FR" sz="2400" b="1" dirty="0">
                <a:solidFill>
                  <a:schemeClr val="bg1"/>
                </a:solidFill>
              </a:rPr>
              <a:t> sur place à la Royal Scottish </a:t>
            </a:r>
            <a:r>
              <a:rPr lang="fr-FR" sz="2400" b="1" dirty="0" err="1">
                <a:solidFill>
                  <a:schemeClr val="bg1"/>
                </a:solidFill>
              </a:rPr>
              <a:t>Academy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64B6E6-1FE8-A65E-FCA6-8BD0A154728C}"/>
              </a:ext>
            </a:extLst>
          </p:cNvPr>
          <p:cNvSpPr txBox="1"/>
          <p:nvPr/>
        </p:nvSpPr>
        <p:spPr>
          <a:xfrm>
            <a:off x="1688951" y="52170"/>
            <a:ext cx="1057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Proposé Par Daniel ,Le Peintre Sir John </a:t>
            </a:r>
            <a:r>
              <a:rPr lang="fr-FR" sz="2800" b="1" dirty="0" err="1"/>
              <a:t>Lavery</a:t>
            </a:r>
            <a:r>
              <a:rPr lang="fr-FR" sz="2800" b="1" dirty="0"/>
              <a:t>  -Irlande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C2105A9-EE51-5624-EEA5-896390F981EB}"/>
              </a:ext>
            </a:extLst>
          </p:cNvPr>
          <p:cNvSpPr txBox="1"/>
          <p:nvPr/>
        </p:nvSpPr>
        <p:spPr>
          <a:xfrm>
            <a:off x="3307766" y="469081"/>
            <a:ext cx="691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endParaRPr lang="fr-FR" sz="28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B0AF370-A734-15A8-2E56-AE6E5601C618}"/>
              </a:ext>
            </a:extLst>
          </p:cNvPr>
          <p:cNvSpPr txBox="1"/>
          <p:nvPr/>
        </p:nvSpPr>
        <p:spPr>
          <a:xfrm>
            <a:off x="3182473" y="6281342"/>
            <a:ext cx="7037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273</Words>
  <Application>Microsoft Office PowerPoint</Application>
  <PresentationFormat>Grand écran</PresentationFormat>
  <Paragraphs>80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2024-11-01T08:30:48Z</dcterms:created>
  <dcterms:modified xsi:type="dcterms:W3CDTF">2024-11-26T05:32:49Z</dcterms:modified>
</cp:coreProperties>
</file>