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31" r:id="rId2"/>
    <p:sldId id="262" r:id="rId3"/>
    <p:sldId id="272" r:id="rId4"/>
    <p:sldId id="335" r:id="rId5"/>
    <p:sldId id="337" r:id="rId6"/>
    <p:sldId id="260" r:id="rId7"/>
    <p:sldId id="268" r:id="rId8"/>
    <p:sldId id="333" r:id="rId9"/>
    <p:sldId id="257" r:id="rId10"/>
    <p:sldId id="271" r:id="rId11"/>
    <p:sldId id="261" r:id="rId12"/>
    <p:sldId id="292" r:id="rId13"/>
    <p:sldId id="269" r:id="rId14"/>
    <p:sldId id="267" r:id="rId15"/>
    <p:sldId id="294" r:id="rId16"/>
    <p:sldId id="276" r:id="rId17"/>
    <p:sldId id="353" r:id="rId18"/>
    <p:sldId id="354" r:id="rId19"/>
    <p:sldId id="336" r:id="rId20"/>
    <p:sldId id="339" r:id="rId21"/>
    <p:sldId id="357" r:id="rId22"/>
    <p:sldId id="356" r:id="rId23"/>
    <p:sldId id="349" r:id="rId24"/>
    <p:sldId id="343" r:id="rId25"/>
    <p:sldId id="355" r:id="rId26"/>
    <p:sldId id="345" r:id="rId27"/>
    <p:sldId id="346" r:id="rId28"/>
    <p:sldId id="347" r:id="rId29"/>
    <p:sldId id="344" r:id="rId30"/>
    <p:sldId id="351" r:id="rId31"/>
    <p:sldId id="338" r:id="rId32"/>
    <p:sldId id="350" r:id="rId33"/>
    <p:sldId id="288" r:id="rId34"/>
    <p:sldId id="293" r:id="rId35"/>
    <p:sldId id="332" r:id="rId36"/>
    <p:sldId id="286" r:id="rId37"/>
    <p:sldId id="285" r:id="rId38"/>
    <p:sldId id="313" r:id="rId39"/>
    <p:sldId id="320" r:id="rId40"/>
    <p:sldId id="287" r:id="rId41"/>
    <p:sldId id="289" r:id="rId42"/>
    <p:sldId id="291" r:id="rId43"/>
    <p:sldId id="265" r:id="rId44"/>
    <p:sldId id="322" r:id="rId45"/>
    <p:sldId id="296" r:id="rId46"/>
    <p:sldId id="298" r:id="rId47"/>
    <p:sldId id="308" r:id="rId48"/>
    <p:sldId id="299" r:id="rId49"/>
    <p:sldId id="321" r:id="rId50"/>
    <p:sldId id="290" r:id="rId51"/>
    <p:sldId id="306" r:id="rId52"/>
    <p:sldId id="300" r:id="rId53"/>
    <p:sldId id="301" r:id="rId54"/>
    <p:sldId id="312" r:id="rId55"/>
    <p:sldId id="284" r:id="rId56"/>
    <p:sldId id="314" r:id="rId57"/>
    <p:sldId id="311" r:id="rId58"/>
    <p:sldId id="304" r:id="rId59"/>
    <p:sldId id="302" r:id="rId60"/>
    <p:sldId id="281" r:id="rId61"/>
    <p:sldId id="316" r:id="rId62"/>
    <p:sldId id="325" r:id="rId63"/>
    <p:sldId id="323" r:id="rId64"/>
    <p:sldId id="317" r:id="rId65"/>
    <p:sldId id="303" r:id="rId66"/>
    <p:sldId id="310" r:id="rId67"/>
    <p:sldId id="305" r:id="rId68"/>
    <p:sldId id="307" r:id="rId69"/>
    <p:sldId id="324" r:id="rId70"/>
    <p:sldId id="318" r:id="rId71"/>
    <p:sldId id="319" r:id="rId72"/>
    <p:sldId id="309" r:id="rId73"/>
    <p:sldId id="340" r:id="rId74"/>
    <p:sldId id="330" r:id="rId7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688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3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14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6D0F9-459B-4FEE-AD5B-83C729BEBADC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1EAF-B798-462F-B721-3024533EAC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4023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random/>
      </p:transition>
    </mc:Choice>
    <mc:Fallback xmlns="">
      <p:transition spd="slow" advTm="12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6D0F9-459B-4FEE-AD5B-83C729BEBADC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1EAF-B798-462F-B721-3024533EAC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1680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random/>
      </p:transition>
    </mc:Choice>
    <mc:Fallback xmlns="">
      <p:transition spd="slow" advTm="12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6D0F9-459B-4FEE-AD5B-83C729BEBADC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1EAF-B798-462F-B721-3024533EAC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8361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random/>
      </p:transition>
    </mc:Choice>
    <mc:Fallback xmlns="">
      <p:transition spd="slow" advTm="12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6D0F9-459B-4FEE-AD5B-83C729BEBADC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1EAF-B798-462F-B721-3024533EAC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7383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random/>
      </p:transition>
    </mc:Choice>
    <mc:Fallback xmlns="">
      <p:transition spd="slow" advTm="12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6D0F9-459B-4FEE-AD5B-83C729BEBADC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1EAF-B798-462F-B721-3024533EAC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073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random/>
      </p:transition>
    </mc:Choice>
    <mc:Fallback xmlns="">
      <p:transition spd="slow" advTm="12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6D0F9-459B-4FEE-AD5B-83C729BEBADC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1EAF-B798-462F-B721-3024533EAC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9090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random/>
      </p:transition>
    </mc:Choice>
    <mc:Fallback xmlns="">
      <p:transition spd="slow" advTm="12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6D0F9-459B-4FEE-AD5B-83C729BEBADC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1EAF-B798-462F-B721-3024533EAC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629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random/>
      </p:transition>
    </mc:Choice>
    <mc:Fallback xmlns="">
      <p:transition spd="slow" advTm="12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6D0F9-459B-4FEE-AD5B-83C729BEBADC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1EAF-B798-462F-B721-3024533EAC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132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random/>
      </p:transition>
    </mc:Choice>
    <mc:Fallback xmlns="">
      <p:transition spd="slow" advTm="12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6D0F9-459B-4FEE-AD5B-83C729BEBADC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1EAF-B798-462F-B721-3024533EAC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9264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random/>
      </p:transition>
    </mc:Choice>
    <mc:Fallback xmlns="">
      <p:transition spd="slow" advTm="12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6D0F9-459B-4FEE-AD5B-83C729BEBADC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1EAF-B798-462F-B721-3024533EAC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2752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random/>
      </p:transition>
    </mc:Choice>
    <mc:Fallback xmlns="">
      <p:transition spd="slow" advTm="12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6D0F9-459B-4FEE-AD5B-83C729BEBADC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21EAF-B798-462F-B721-3024533EAC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506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random/>
      </p:transition>
    </mc:Choice>
    <mc:Fallback xmlns="">
      <p:transition spd="slow" advTm="12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6D0F9-459B-4FEE-AD5B-83C729BEBADC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821EAF-B798-462F-B721-3024533EAC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917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12000">
        <p:random/>
      </p:transition>
    </mc:Choice>
    <mc:Fallback xmlns="">
      <p:transition spd="slow" advTm="12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villaperrusson.fr/decouvrir/les-incontournables/#collapse_block_70a84c2321032a8a5bc9be399be5b20c_0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g"/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90945" y="5127359"/>
            <a:ext cx="831272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tuilerie </a:t>
            </a:r>
            <a:r>
              <a:rPr lang="fr-FR" sz="32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Perrusson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située sur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commune</a:t>
            </a:r>
          </a:p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d'Écuisses département de Saône-et-Loire </a:t>
            </a:r>
          </a:p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  et en région Bourgogne </a:t>
            </a:r>
          </a:p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36618" y="227553"/>
            <a:ext cx="574617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Fondée en 1860 par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Jean-Marie </a:t>
            </a:r>
            <a:r>
              <a:rPr lang="fr-FR" sz="32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Perrusson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et active jusqu'en 1960 , </a:t>
            </a:r>
          </a:p>
        </p:txBody>
      </p:sp>
    </p:spTree>
    <p:extLst>
      <p:ext uri="{BB962C8B-B14F-4D97-AF65-F5344CB8AC3E}">
        <p14:creationId xmlns:p14="http://schemas.microsoft.com/office/powerpoint/2010/main" val="2813009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00">
        <p:random/>
        <p:sndAc>
          <p:stSnd loop="1">
            <p:snd r:embed="rId2" name="Chocolat(1)_001.wav"/>
          </p:stSnd>
        </p:sndAc>
      </p:transition>
    </mc:Choice>
    <mc:Fallback xmlns="">
      <p:transition spd="slow" advTm="11000">
        <p:random/>
        <p:sndAc>
          <p:stSnd loop="1">
            <p:snd r:embed="rId4" name="Chocolat(1)_00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70055" y="5388659"/>
            <a:ext cx="7758854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Construite entre 1869 et 1895 la villa est le symbole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de la réussite des </a:t>
            </a:r>
            <a:r>
              <a:rPr lang="fr-FR" sz="2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Perrussons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 , entrepreneurs de tuiles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Carreaux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et céramiques architecturales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745301" y="345270"/>
            <a:ext cx="388920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la villa </a:t>
            </a:r>
            <a:r>
              <a:rPr lang="fr-FR" sz="40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Perrusson</a:t>
            </a:r>
            <a:r>
              <a:rPr lang="fr-F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endParaRPr lang="fr-FR" sz="4000" dirty="0">
              <a:solidFill>
                <a:srgbClr val="00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689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00">
        <p:random/>
      </p:transition>
    </mc:Choice>
    <mc:Fallback xmlns="">
      <p:transition spd="slow" advTm="11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-394855" y="5328697"/>
            <a:ext cx="9933709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Elle est composée de deux pavillons accolés ornés de décorations céramiques polychromes , son architecture et ses éléments de</a:t>
            </a:r>
          </a:p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écors en font un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élément patrimonial unique en Bourgogne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Harlow Solid Italic" panose="04030604020F02020D02" pitchFamily="82" charset="0"/>
              </a:rPr>
              <a:t>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094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random/>
      </p:transition>
    </mc:Choice>
    <mc:Fallback xmlns="">
      <p:transition spd="slow" advTm="1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58" r="8042"/>
          <a:stretch/>
        </p:blipFill>
        <p:spPr>
          <a:xfrm>
            <a:off x="744509" y="148000"/>
            <a:ext cx="4160000" cy="489411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3044" y="948100"/>
            <a:ext cx="2857500" cy="28575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13162" y="4969382"/>
            <a:ext cx="849976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Harlow Solid Italic" panose="04030604020F02020D02" pitchFamily="82" charset="0"/>
              </a:rPr>
              <a:t>spécialisée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Harlow Solid Italic" panose="04030604020F02020D02" pitchFamily="82" charset="0"/>
              </a:rPr>
              <a:t>dans la fabrication de briques, carreaux en terre, carrelages en grès cérame vitrifiés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Harlow Solid Italic" panose="04030604020F02020D02" pitchFamily="82" charset="0"/>
              </a:rPr>
              <a:t>et surtout d'ornements en céramique. Les bâtiments industriels ont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Harlow Solid Italic" panose="04030604020F02020D02" pitchFamily="82" charset="0"/>
              </a:rPr>
              <a:t>disparus sauf l’entrée principale de l’usine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402642" y="288967"/>
            <a:ext cx="36102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Jean-Marie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Perrusson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 </a:t>
            </a:r>
            <a:endParaRPr lang="fr-FR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1608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random/>
      </p:transition>
    </mc:Choice>
    <mc:Fallback xmlns="">
      <p:transition spd="slow" advTm="1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224065" y="5545742"/>
            <a:ext cx="72736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visite du jardinet et des extérieurs est gratuite , l’intérieurs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uniquement en visites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guidées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09241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4702615"/>
            <a:ext cx="9029700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villa </a:t>
            </a:r>
            <a:r>
              <a:rPr lang="fr-FR" sz="32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Perrusson</a:t>
            </a:r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se trouve à 10 km de chez moi </a:t>
            </a:r>
          </a:p>
          <a:p>
            <a:pPr algn="ctr"/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aujourd’hui  je découvre ce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bijou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patrimonial  symbole de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réussite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</a:t>
            </a:r>
            <a:r>
              <a:rPr lang="fr-FR" sz="32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Perrusson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si proche mais qui était inconnue pour moi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2893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random/>
      </p:transition>
    </mc:Choice>
    <mc:Fallback xmlns="">
      <p:transition spd="slow" advTm="1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68371" y="5606626"/>
            <a:ext cx="811632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La villa et son miroir d’eau dans le bassin du parc</a:t>
            </a:r>
          </a:p>
        </p:txBody>
      </p:sp>
    </p:spTree>
    <p:extLst>
      <p:ext uri="{BB962C8B-B14F-4D97-AF65-F5344CB8AC3E}">
        <p14:creationId xmlns:p14="http://schemas.microsoft.com/office/powerpoint/2010/main" val="3946699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77104" y="5107862"/>
            <a:ext cx="797686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Je partage cette magnifique découverte</a:t>
            </a:r>
          </a:p>
          <a:p>
            <a:pPr algn="ctr"/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 sol au plafonds toutes les décorations et les</a:t>
            </a:r>
          </a:p>
          <a:p>
            <a:pPr algn="ctr"/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meubles sont de l’époque d</a:t>
            </a:r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e la famille </a:t>
            </a:r>
            <a:r>
              <a:rPr lang="fr-FR" sz="32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Perrusson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6873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random/>
      </p:transition>
    </mc:Choice>
    <mc:Fallback xmlns="">
      <p:transition spd="slow" advTm="1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49382" y="5270718"/>
            <a:ext cx="88946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la visite libre on entre dans la maison pour voir seulement une exposition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photos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rénovation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7030A0"/>
                </a:solidFill>
                <a:latin typeface="Harlow Solid Italic" panose="04030604020F02020D02" pitchFamily="82" charset="0"/>
              </a:rPr>
              <a:t>Réservez la visite guidée si vous souhaitez voir l'intérieur de la maison</a:t>
            </a:r>
          </a:p>
        </p:txBody>
      </p:sp>
    </p:spTree>
    <p:extLst>
      <p:ext uri="{BB962C8B-B14F-4D97-AF65-F5344CB8AC3E}">
        <p14:creationId xmlns:p14="http://schemas.microsoft.com/office/powerpoint/2010/main" val="1202605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00">
        <p:random/>
      </p:transition>
    </mc:Choice>
    <mc:Fallback xmlns="">
      <p:transition spd="slow" advTm="11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24778" y="5700144"/>
            <a:ext cx="682430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La décoration du balcon couvert est magnifique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3377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76746" y="5779235"/>
            <a:ext cx="782435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Découvrir et admirer les façades et les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tuiles colorées de la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toiture qui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sont splendides.</a:t>
            </a:r>
          </a:p>
        </p:txBody>
      </p:sp>
      <p:sp>
        <p:nvSpPr>
          <p:cNvPr id="3" name="Rectangle 2"/>
          <p:cNvSpPr/>
          <p:nvPr/>
        </p:nvSpPr>
        <p:spPr>
          <a:xfrm>
            <a:off x="4888923" y="390299"/>
            <a:ext cx="24048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lanternon </a:t>
            </a:r>
          </a:p>
        </p:txBody>
      </p:sp>
      <p:cxnSp>
        <p:nvCxnSpPr>
          <p:cNvPr id="7" name="Connecteur droit avec flèche 6"/>
          <p:cNvCxnSpPr/>
          <p:nvPr/>
        </p:nvCxnSpPr>
        <p:spPr>
          <a:xfrm flipH="1">
            <a:off x="3782291" y="997527"/>
            <a:ext cx="1808018" cy="81049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0980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048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9166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33"/>
          <a:stretch/>
        </p:blipFill>
        <p:spPr>
          <a:xfrm>
            <a:off x="4687539" y="0"/>
            <a:ext cx="4456462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357128" y="251752"/>
            <a:ext cx="644920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maison-catalogue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qui représentait le savoir 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faire de la tuilerie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Perrusson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091866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70"/>
          <a:stretch/>
        </p:blipFill>
        <p:spPr>
          <a:xfrm>
            <a:off x="0" y="0"/>
            <a:ext cx="4724675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675" y="0"/>
            <a:ext cx="4419325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08001" y="418006"/>
            <a:ext cx="56813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Décorations sous forme de médaillons </a:t>
            </a:r>
            <a:r>
              <a:rPr lang="fr-FR" sz="2800" b="1" dirty="0" smtClean="0">
                <a:latin typeface="Harlow Solid Italic" panose="04030604020F02020D02" pitchFamily="82" charset="0"/>
              </a:rPr>
              <a:t>s</a:t>
            </a:r>
            <a:endParaRPr lang="fr-FR" sz="2800" b="1" dirty="0"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7318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7054" y="0"/>
            <a:ext cx="4406946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5"/>
          <a:stretch/>
        </p:blipFill>
        <p:spPr>
          <a:xfrm>
            <a:off x="0" y="0"/>
            <a:ext cx="4737054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808001" y="418006"/>
            <a:ext cx="56813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Décorations sous forme de médaillons </a:t>
            </a:r>
            <a:r>
              <a:rPr lang="fr-FR" sz="2800" b="1" dirty="0" smtClean="0">
                <a:latin typeface="Harlow Solid Italic" panose="04030604020F02020D02" pitchFamily="82" charset="0"/>
              </a:rPr>
              <a:t>s</a:t>
            </a:r>
            <a:endParaRPr lang="fr-FR" sz="2800" b="1" dirty="0">
              <a:latin typeface="Harlow Solid Italic" panose="04030604020F02020D02" pitchFamily="82" charset="0"/>
            </a:endParaRPr>
          </a:p>
        </p:txBody>
      </p:sp>
      <p:cxnSp>
        <p:nvCxnSpPr>
          <p:cNvPr id="6" name="Connecteur droit avec flèche 5"/>
          <p:cNvCxnSpPr/>
          <p:nvPr/>
        </p:nvCxnSpPr>
        <p:spPr>
          <a:xfrm>
            <a:off x="4187536" y="941226"/>
            <a:ext cx="1049482" cy="239425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3852155" y="3244334"/>
            <a:ext cx="14396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hlinkClick r:id="rId4"/>
              </a:rPr>
              <a:t>Le lanternon 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512029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24508" y="5409198"/>
            <a:ext cx="7271541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Son parc paysager réhabilité abrite une orangeraie</a:t>
            </a:r>
          </a:p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t un bassin à l’image des jardins à l’anglaise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0703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2736" y="5121947"/>
            <a:ext cx="90712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l’artiste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céramiste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Pablo Castillo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décore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jardin de créations de sculptures d’enfants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ouvriers  personnages 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la grande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époque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7397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random/>
      </p:transition>
    </mc:Choice>
    <mc:Fallback xmlns="">
      <p:transition spd="slow" advTm="9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156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147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23" r="12258"/>
          <a:stretch/>
        </p:blipFill>
        <p:spPr>
          <a:xfrm>
            <a:off x="1" y="0"/>
            <a:ext cx="91855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20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857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417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719248" y="272895"/>
            <a:ext cx="20835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</a:rPr>
              <a:t>L'orangerie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291935" y="857670"/>
            <a:ext cx="76373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aussi un marqueur de la position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sociale</a:t>
            </a: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bourgeoise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propriétaires.</a:t>
            </a:r>
          </a:p>
        </p:txBody>
      </p:sp>
    </p:spTree>
    <p:extLst>
      <p:ext uri="{BB962C8B-B14F-4D97-AF65-F5344CB8AC3E}">
        <p14:creationId xmlns:p14="http://schemas.microsoft.com/office/powerpoint/2010/main" val="2961072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94904" y="5364218"/>
            <a:ext cx="815166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L’orangerie du jardin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Perrusson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petit bâtiment destiné à accueillir durant l’hiver les arbustes et les plantes en bacs afin de les protéger du froid.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793011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671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71500" y="5471544"/>
            <a:ext cx="8001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au même titre que la villa, sa façade est un catalogue à ciel ouvert des productions de l’entreprise.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896491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61110" y="5714090"/>
            <a:ext cx="88010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y trouve une frise de carreaux de faïence, des décors floraux et un impressionnant mélange de briques.</a:t>
            </a:r>
          </a:p>
        </p:txBody>
      </p:sp>
    </p:spTree>
    <p:extLst>
      <p:ext uri="{BB962C8B-B14F-4D97-AF65-F5344CB8AC3E}">
        <p14:creationId xmlns:p14="http://schemas.microsoft.com/office/powerpoint/2010/main" val="1939851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random/>
      </p:transition>
    </mc:Choice>
    <mc:Fallback xmlns="">
      <p:transition spd="slow" advTm="9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8881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8881" y="0"/>
            <a:ext cx="49351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742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3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24691" y="5277672"/>
            <a:ext cx="88946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 cette villa est inscrite monument historique, ce n'est pas pour rien. Elle est entourée de plusieurs corps de bâtiments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une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orangerie, un poulailler-pigeonnier, une serre et des écuries.</a:t>
            </a:r>
          </a:p>
        </p:txBody>
      </p:sp>
    </p:spTree>
    <p:extLst>
      <p:ext uri="{BB962C8B-B14F-4D97-AF65-F5344CB8AC3E}">
        <p14:creationId xmlns:p14="http://schemas.microsoft.com/office/powerpoint/2010/main" val="26558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909"/>
          <a:stretch/>
        </p:blipFill>
        <p:spPr>
          <a:xfrm>
            <a:off x="0" y="0"/>
            <a:ext cx="9171709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47254" y="5364171"/>
            <a:ext cx="8077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paysagistes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s’inspirer des photographies de la famille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Perrusson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lui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ont redonner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son air d’antan.</a:t>
            </a:r>
          </a:p>
        </p:txBody>
      </p:sp>
    </p:spTree>
    <p:extLst>
      <p:ext uri="{BB962C8B-B14F-4D97-AF65-F5344CB8AC3E}">
        <p14:creationId xmlns:p14="http://schemas.microsoft.com/office/powerpoint/2010/main" val="4194091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64"/>
          <a:stretch/>
        </p:blipFill>
        <p:spPr>
          <a:xfrm>
            <a:off x="4737054" y="0"/>
            <a:ext cx="4416136" cy="685800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36" b="10000"/>
          <a:stretch/>
        </p:blipFill>
        <p:spPr>
          <a:xfrm>
            <a:off x="0" y="0"/>
            <a:ext cx="4737054" cy="6871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799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4836" cy="694954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94477" y="6001481"/>
            <a:ext cx="76658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Après l’extérieur visite de l’intérieur de la villa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43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-135082" y="5724344"/>
            <a:ext cx="779318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sol au plafonds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mobiliers est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l’époque</a:t>
            </a:r>
          </a:p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la famille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Perrusson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599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19757" y="5987534"/>
            <a:ext cx="49135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vestibule et le hall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pavillon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4646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563048" y="5866399"/>
            <a:ext cx="302037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Bonne découverte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7133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5862" y="5450761"/>
            <a:ext cx="8603673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Bonne visite et découverte de l’intérieur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de cette villa  avec le mobilier de l’époque d</a:t>
            </a:r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e la famille </a:t>
            </a:r>
            <a:r>
              <a:rPr lang="fr-FR" sz="32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Perrusson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9522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591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29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259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444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99061" y="5907962"/>
            <a:ext cx="298190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Magnifique plafond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676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780" y="0"/>
            <a:ext cx="448122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46669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384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965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149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60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134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07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1664" y="0"/>
            <a:ext cx="4452336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916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051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618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4291" y="0"/>
            <a:ext cx="459971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5442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615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640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2336" y="0"/>
            <a:ext cx="469166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4523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479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63"/>
          <a:stretch/>
        </p:blipFill>
        <p:spPr>
          <a:xfrm>
            <a:off x="0" y="0"/>
            <a:ext cx="9144000" cy="690024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70126" y="5502717"/>
            <a:ext cx="6271269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 des nombreux  plafonds aux décorations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plus belle les unes que les autres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0510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944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1"/>
          <a:stretch/>
        </p:blipFill>
        <p:spPr>
          <a:xfrm>
            <a:off x="0" y="-33575"/>
            <a:ext cx="9144000" cy="690196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36383" y="6126171"/>
            <a:ext cx="605806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cuisine de la famille comme à l’époque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0287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01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316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64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697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14"/>
          <a:stretch/>
        </p:blipFill>
        <p:spPr>
          <a:xfrm>
            <a:off x="0" y="0"/>
            <a:ext cx="3791894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55" r="34235"/>
          <a:stretch/>
        </p:blipFill>
        <p:spPr>
          <a:xfrm>
            <a:off x="3782290" y="0"/>
            <a:ext cx="5361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182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564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118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19757" y="5987534"/>
            <a:ext cx="49135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vestibule et le hall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pavillon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2105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57464" y="6146953"/>
            <a:ext cx="688361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Les carrelages de cette villa sont de toute beauté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1729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39"/>
          <a:stretch/>
        </p:blipFill>
        <p:spPr>
          <a:xfrm>
            <a:off x="4556327" y="0"/>
            <a:ext cx="4587673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09"/>
          <a:stretch/>
        </p:blipFill>
        <p:spPr>
          <a:xfrm>
            <a:off x="0" y="0"/>
            <a:ext cx="46047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75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89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06"/>
          <a:stretch/>
        </p:blipFill>
        <p:spPr>
          <a:xfrm>
            <a:off x="4741181" y="0"/>
            <a:ext cx="4475555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411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98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146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203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79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169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858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8545" y="4408392"/>
            <a:ext cx="881841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superbe découverte illustrant l'époque de la céramique dans la région. Comme l'a dit notre excellente guide 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il s'agit d'une "maison-catalogue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"!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guide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qui nous a parfaitement raconté l'histoire de la famille et de la villa maitrisant parfaitement le sujet.</a:t>
            </a:r>
          </a:p>
        </p:txBody>
      </p:sp>
    </p:spTree>
    <p:extLst>
      <p:ext uri="{BB962C8B-B14F-4D97-AF65-F5344CB8AC3E}">
        <p14:creationId xmlns:p14="http://schemas.microsoft.com/office/powerpoint/2010/main" val="3152533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0">
        <p:random/>
      </p:transition>
    </mc:Choice>
    <mc:Fallback xmlns="">
      <p:transition spd="slow" advTm="1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84463" y="113522"/>
            <a:ext cx="855171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Située sur la commune d'Ecuisses,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la villa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Perrusson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un site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incontournable qui nous transport dans le temps.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Classé aux monument historiques en 2001, le site est emblématique de la céramique 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symbole de l'activité industrielle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rives du canal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Centre 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elle vaut le détour  </a:t>
            </a:r>
          </a:p>
        </p:txBody>
      </p:sp>
      <p:sp>
        <p:nvSpPr>
          <p:cNvPr id="3" name="Rectangle 2"/>
          <p:cNvSpPr/>
          <p:nvPr/>
        </p:nvSpPr>
        <p:spPr>
          <a:xfrm>
            <a:off x="4154980" y="6388013"/>
            <a:ext cx="438774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Création </a:t>
            </a:r>
            <a:r>
              <a:rPr lang="fr-FR" sz="2400" b="1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PapyRi</a:t>
            </a:r>
            <a:r>
              <a:rPr lang="fr-F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: Novembre 2024</a:t>
            </a:r>
            <a:endParaRPr lang="fr-FR" sz="2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4853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000">
        <p:random/>
      </p:transition>
    </mc:Choice>
    <mc:Fallback xmlns="">
      <p:transition spd="slow" advTm="15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573</TotalTime>
  <Words>639</Words>
  <Application>Microsoft Office PowerPoint</Application>
  <PresentationFormat>Affichage à l'écran (4:3)</PresentationFormat>
  <Paragraphs>55</Paragraphs>
  <Slides>74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74</vt:i4>
      </vt:variant>
    </vt:vector>
  </HeadingPairs>
  <TitlesOfParts>
    <vt:vector size="79" baseType="lpstr">
      <vt:lpstr>Arial</vt:lpstr>
      <vt:lpstr>Calibri</vt:lpstr>
      <vt:lpstr>Calibri Light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77</cp:revision>
  <dcterms:created xsi:type="dcterms:W3CDTF">2024-11-11T06:38:41Z</dcterms:created>
  <dcterms:modified xsi:type="dcterms:W3CDTF">2024-11-24T16:58:49Z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