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9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7" r:id="rId22"/>
    <p:sldId id="259" r:id="rId23"/>
    <p:sldId id="258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14" autoAdjust="0"/>
    <p:restoredTop sz="94660"/>
  </p:normalViewPr>
  <p:slideViewPr>
    <p:cSldViewPr snapToGrid="0">
      <p:cViewPr varScale="1">
        <p:scale>
          <a:sx n="89" d="100"/>
          <a:sy n="89" d="100"/>
        </p:scale>
        <p:origin x="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41DB1-A80E-4290-9107-394EB79C20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8DB2EB6-0D7E-2380-9DDC-7A98164550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B0C723-7CB6-AD4E-6A2D-84D65561C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94F91C-1BD4-38DB-8B93-3496BA1B7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DF89FA-3804-6520-AD06-CADD7E38C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99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E97D84-CD62-99EB-29C0-9F795E06B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C10B1B-AFF9-87FC-8F6B-3B382746E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282C70-BD00-DFF7-4EF8-0526EB9A5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D1E608-BB46-CD96-DE18-A61FB5D43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DE31F5-424A-39F1-BF23-F84EF1882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14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787CE4-3985-42C2-6C4C-980900FC7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065B00-0C60-CA54-B850-6BDAA3C8C7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873DCC-4E64-BD51-85C6-11CBBAB7B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E41DEB-4603-3F7A-E558-261595B40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6BE6EA-9230-BDC4-CB4C-331E3CDF5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69347-102A-340A-6D86-ED4C8420E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139859-AC96-218A-376B-8FFFF401CF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470FC9-260B-7DF7-8C8C-C2120C90B7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6914C0-B3AA-447C-902F-3B5ED7062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D60B39-6ABF-AB14-93D2-333A8542A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7C6609-2132-CA50-5891-4CD1E703A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0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0C2BA-0D15-AC73-3678-6B1F978DB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AE48E1-DFF6-922E-CFAF-8F1B416DD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1728A9-1701-2CED-E385-4057E46E2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D25EF67-5527-2E1E-E9CB-26F24572A3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6B03BA6-0247-1672-9392-E103A6D31A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961C209-3CCC-F354-6322-6AFCCD916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13FF35E-62F2-182D-6E44-C34F7A0E2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3CF0247-B1C9-44DD-A4A7-F2AC7B6E6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71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5F5C6-E046-3A8F-3D12-B112CE5C6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3DCEF22-0272-B24D-1EF8-6FC889688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533AE6F-FAB5-785C-1FE0-7FD461A6F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9E72D6D-60D4-F47E-1AE1-0AB1E28ED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7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CA5C5B1-04F9-BBD7-64DC-2A913D74B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E48D1EA-D5C1-77AB-D9E0-FC8DB959A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72C86A-E6BF-E6B9-C9C6-F09FF3666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37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7BBBC-1564-5B97-8DD1-EBBCB6426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1B84E9-E85E-8145-30B2-1287C53FA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8BDDFF-9BC9-60F9-1CCF-0789280B0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24E5F6-A8DD-4680-15EF-6D58C4212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74E5A5-FE59-DB21-43E2-BE295054D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D36754-98C2-DE74-73B7-8B775046A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5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D1B777-59CA-A93C-D16D-70A4AB68A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AE80A51-B84F-B720-3827-4E008B24FA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0D3E6D-F769-28A7-3DEC-AAF139DD5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BF57F1-3036-1B61-815E-5E9D5651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F148D9-B1CA-B4E2-0283-A29B0E9D1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4B65F4-EE7B-7D00-1EAE-FE07FDE1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694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F905F2-54A7-85C2-AF2B-DFEAD888E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59D8DFB-74B5-F44A-D3AC-35D110F30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AB7012-7557-05FB-1503-3CAC236DB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1E56D1-078C-95B8-8AD8-6E34B6F67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83B32C-1FB0-2BAF-CDFE-46F3DAE4E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61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9F7359-6815-61CE-9220-8106EABE25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AB78BA-F6EC-8AE2-7F5F-40DD022C4F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B9A083-1E67-3066-9E48-944BB492B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ED8972-D8E7-2802-4AFA-F9CFB5FDB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788D8A-B62F-D8D3-7275-D8AAFC206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83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E8BE568-C74F-AD27-A518-D2B6B299D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64F0BE-4822-BBD4-62C0-B3D3FCD829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BE03FE-EE0E-A04B-A610-FB6CEA41C7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7F6679-D20D-46A9-8B8E-93AB09A0938B}" type="datetimeFigureOut">
              <a:rPr lang="fr-FR" smtClean="0"/>
              <a:t>14/10/2024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509788-7884-39C9-4372-B32BBE6060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75993B-2A55-9F23-E221-1A49F04FB7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42A0B-6B08-4E5F-B861-9A97053CCC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54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montagne&#10;&#10;Description générée automatiquement">
            <a:extLst>
              <a:ext uri="{FF2B5EF4-FFF2-40B4-BE49-F238E27FC236}">
                <a16:creationId xmlns:a16="http://schemas.microsoft.com/office/drawing/2014/main" id="{3FE3D026-88AC-9DE6-5FB4-54AC797D00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81" y="819000"/>
            <a:ext cx="11402038" cy="52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9D2D2-C2EA-1088-D40E-6AB831A70D7D}"/>
              </a:ext>
            </a:extLst>
          </p:cNvPr>
          <p:cNvSpPr txBox="1"/>
          <p:nvPr/>
        </p:nvSpPr>
        <p:spPr>
          <a:xfrm>
            <a:off x="4285130" y="5808167"/>
            <a:ext cx="6626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Lucerne suisse panorama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F5F80F2-632F-869E-61C2-879038066895}"/>
              </a:ext>
            </a:extLst>
          </p:cNvPr>
          <p:cNvSpPr txBox="1"/>
          <p:nvPr/>
        </p:nvSpPr>
        <p:spPr>
          <a:xfrm>
            <a:off x="4604274" y="588168"/>
            <a:ext cx="6486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Lucerne - Suisse</a:t>
            </a:r>
          </a:p>
        </p:txBody>
      </p:sp>
    </p:spTree>
    <p:extLst>
      <p:ext uri="{BB962C8B-B14F-4D97-AF65-F5344CB8AC3E}">
        <p14:creationId xmlns:p14="http://schemas.microsoft.com/office/powerpoint/2010/main" val="332704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  <p:sndAc>
          <p:stSnd loop="1">
            <p:snd r:embed="rId2" name="Mon Pays.wav"/>
          </p:stSnd>
        </p:sndAc>
      </p:transition>
    </mc:Choice>
    <mc:Fallback>
      <p:transition spd="slow" advClick="0" advTm="8000">
        <p:fade/>
        <p:sndAc>
          <p:stSnd loop="1">
            <p:snd r:embed="rId2" name="Mon Pay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26F36B-55AB-9EC1-6922-6F1FAAF0C22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/>
              <a:t>Lucerne /</a:t>
            </a:r>
            <a:r>
              <a:rPr lang="fr-FR" sz="3600" b="1" dirty="0" err="1"/>
              <a:t>lysɛʁn</a:t>
            </a:r>
            <a:r>
              <a:rPr lang="fr-FR" sz="3600" b="1" dirty="0"/>
              <a:t>/ Écouter3 (en allemand : Luzern /</a:t>
            </a:r>
            <a:r>
              <a:rPr lang="fr-FR" sz="3600" b="1" dirty="0" err="1"/>
              <a:t>luˈtsɛʁn</a:t>
            </a:r>
            <a:r>
              <a:rPr lang="fr-FR" sz="3600" b="1" dirty="0"/>
              <a:t>/4 Écouter ; en alémanique : </a:t>
            </a:r>
            <a:r>
              <a:rPr lang="fr-FR" sz="3600" b="1" dirty="0" err="1"/>
              <a:t>Lozärn</a:t>
            </a:r>
            <a:r>
              <a:rPr lang="fr-FR" sz="3600" b="1" dirty="0"/>
              <a:t> /</a:t>
            </a:r>
            <a:r>
              <a:rPr lang="fr-FR" sz="3600" b="1" dirty="0" err="1"/>
              <a:t>loˈtsæːrn</a:t>
            </a:r>
            <a:r>
              <a:rPr lang="fr-FR" sz="3600" b="1" dirty="0"/>
              <a:t>/4) est la septième ville de Suisse5 et le chef-lieu du canton de Lucerne.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Lucerne est le centre social et culturel de la Suisse centrale. Le Carnaval de Lucerne et le Festival de Lucerne sont des événements dont le rayonnement ne se cantonne pas à la région.</a:t>
            </a:r>
          </a:p>
          <a:p>
            <a:pPr algn="ctr"/>
            <a:endParaRPr lang="fr-FR" sz="3600" b="1" dirty="0"/>
          </a:p>
          <a:p>
            <a:pPr algn="ctr"/>
            <a:r>
              <a:rPr lang="fr-FR" sz="3600" b="1" dirty="0"/>
              <a:t>Elle possède deux ponts couverts, en bois, dont le </a:t>
            </a:r>
            <a:r>
              <a:rPr lang="fr-FR" sz="3600" b="1" dirty="0" err="1"/>
              <a:t>Kapellbrücke</a:t>
            </a:r>
            <a:r>
              <a:rPr lang="fr-FR" sz="3600" b="1" dirty="0"/>
              <a:t>, devenu indissociable de l'image de la cité.</a:t>
            </a:r>
          </a:p>
        </p:txBody>
      </p:sp>
    </p:spTree>
    <p:extLst>
      <p:ext uri="{BB962C8B-B14F-4D97-AF65-F5344CB8AC3E}">
        <p14:creationId xmlns:p14="http://schemas.microsoft.com/office/powerpoint/2010/main" val="2466432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7B594B49-9B6E-A312-654D-56CDFB5B1F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342" y="501000"/>
            <a:ext cx="4392000" cy="58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60D1C5-CD76-FFAE-3CF6-A7BAE4551378}"/>
              </a:ext>
            </a:extLst>
          </p:cNvPr>
          <p:cNvSpPr txBox="1"/>
          <p:nvPr/>
        </p:nvSpPr>
        <p:spPr>
          <a:xfrm>
            <a:off x="4552277" y="1639068"/>
            <a:ext cx="3087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Kiki à Lucerne</a:t>
            </a:r>
          </a:p>
        </p:txBody>
      </p:sp>
    </p:spTree>
    <p:extLst>
      <p:ext uri="{BB962C8B-B14F-4D97-AF65-F5344CB8AC3E}">
        <p14:creationId xmlns:p14="http://schemas.microsoft.com/office/powerpoint/2010/main" val="371362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ortue&#10;&#10;Description générée automatiquement avec une confiance moyenne">
            <a:extLst>
              <a:ext uri="{FF2B5EF4-FFF2-40B4-BE49-F238E27FC236}">
                <a16:creationId xmlns:a16="http://schemas.microsoft.com/office/drawing/2014/main" id="{150C245D-B678-A575-204E-2B717911DD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90" y="189000"/>
            <a:ext cx="584441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30D5FE-72D9-CB9B-4A70-B4A3B0FB9C9A}"/>
              </a:ext>
            </a:extLst>
          </p:cNvPr>
          <p:cNvSpPr txBox="1"/>
          <p:nvPr/>
        </p:nvSpPr>
        <p:spPr>
          <a:xfrm>
            <a:off x="1527585" y="6396335"/>
            <a:ext cx="10564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Sceau de Lucerne. Sceau extrait du traité de Fribourg signé en 1516.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77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64CDF9AF-97C7-714B-917A-DBD5ABDE1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7A8EE9-80C0-197C-777C-8A6D2E6B2FD4}"/>
              </a:ext>
            </a:extLst>
          </p:cNvPr>
          <p:cNvSpPr txBox="1"/>
          <p:nvPr/>
        </p:nvSpPr>
        <p:spPr>
          <a:xfrm>
            <a:off x="4787153" y="6207335"/>
            <a:ext cx="7799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de la Chapelle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73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E4EA0F34-D1B7-5CA7-ADD3-4091ACF2C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A08E3F-D2DE-49D6-12BF-C800C59A10D6}"/>
              </a:ext>
            </a:extLst>
          </p:cNvPr>
          <p:cNvSpPr txBox="1"/>
          <p:nvPr/>
        </p:nvSpPr>
        <p:spPr>
          <a:xfrm>
            <a:off x="2605143" y="6207335"/>
            <a:ext cx="6981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Lucerne - Spreuerbrücke (Altstadt)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39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it&#10;&#10;Description générée automatiquement">
            <a:extLst>
              <a:ext uri="{FF2B5EF4-FFF2-40B4-BE49-F238E27FC236}">
                <a16:creationId xmlns:a16="http://schemas.microsoft.com/office/drawing/2014/main" id="{063946A2-AB0C-8DAA-2BB8-58FDA2E854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89000"/>
            <a:ext cx="115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880AC6-514F-50E2-65CB-8AF3BC855BCF}"/>
              </a:ext>
            </a:extLst>
          </p:cNvPr>
          <p:cNvSpPr txBox="1"/>
          <p:nvPr/>
        </p:nvSpPr>
        <p:spPr>
          <a:xfrm>
            <a:off x="2269864" y="5838003"/>
            <a:ext cx="9165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Pont de la Chapelle, ou </a:t>
            </a:r>
            <a:r>
              <a:rPr lang="fr-FR" sz="2400" b="1" dirty="0" err="1">
                <a:solidFill>
                  <a:schemeClr val="bg1"/>
                </a:solidFill>
              </a:rPr>
              <a:t>Kapellbrücke</a:t>
            </a:r>
            <a:r>
              <a:rPr lang="fr-FR" sz="2400" b="1" dirty="0">
                <a:solidFill>
                  <a:schemeClr val="bg1"/>
                </a:solidFill>
              </a:rPr>
              <a:t> la nuit à Lucerne. </a:t>
            </a:r>
          </a:p>
        </p:txBody>
      </p:sp>
    </p:spTree>
    <p:extLst>
      <p:ext uri="{BB962C8B-B14F-4D97-AF65-F5344CB8AC3E}">
        <p14:creationId xmlns:p14="http://schemas.microsoft.com/office/powerpoint/2010/main" val="57287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A76A3672-6E73-EA86-1A28-19180386D4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502" y="189000"/>
            <a:ext cx="4628574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0B183-6A9B-4322-9401-8B6CC1793AEE}"/>
              </a:ext>
            </a:extLst>
          </p:cNvPr>
          <p:cNvSpPr txBox="1"/>
          <p:nvPr/>
        </p:nvSpPr>
        <p:spPr>
          <a:xfrm>
            <a:off x="8477026" y="2302615"/>
            <a:ext cx="33348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façade de l'église des Jésuites de Lucerne.</a:t>
            </a:r>
          </a:p>
        </p:txBody>
      </p:sp>
    </p:spTree>
    <p:extLst>
      <p:ext uri="{BB962C8B-B14F-4D97-AF65-F5344CB8AC3E}">
        <p14:creationId xmlns:p14="http://schemas.microsoft.com/office/powerpoint/2010/main" val="24746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thédrale, Lieux sacrés, coffre&#10;&#10;Description générée automatiquement">
            <a:extLst>
              <a:ext uri="{FF2B5EF4-FFF2-40B4-BE49-F238E27FC236}">
                <a16:creationId xmlns:a16="http://schemas.microsoft.com/office/drawing/2014/main" id="{3E247025-4A2C-5137-3EFE-EC7643EFD1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000" y="189000"/>
            <a:ext cx="10368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68917D-5098-2075-549A-50ACE6147E9E}"/>
              </a:ext>
            </a:extLst>
          </p:cNvPr>
          <p:cNvSpPr txBox="1"/>
          <p:nvPr/>
        </p:nvSpPr>
        <p:spPr>
          <a:xfrm>
            <a:off x="3485477" y="6396335"/>
            <a:ext cx="7368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Saint-Paul de Lucerne, Suisse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784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texte&#10;&#10;Description générée automatiquement">
            <a:extLst>
              <a:ext uri="{FF2B5EF4-FFF2-40B4-BE49-F238E27FC236}">
                <a16:creationId xmlns:a16="http://schemas.microsoft.com/office/drawing/2014/main" id="{F819CA74-84A2-9607-226C-16932C058C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89000"/>
            <a:ext cx="1152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CBBD90-06F7-E652-EB73-C3CB4F006E6A}"/>
              </a:ext>
            </a:extLst>
          </p:cNvPr>
          <p:cNvSpPr txBox="1"/>
          <p:nvPr/>
        </p:nvSpPr>
        <p:spPr>
          <a:xfrm>
            <a:off x="3528509" y="6207335"/>
            <a:ext cx="7949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des congrès de Lucerne.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33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plante&#10;&#10;Description générée automatiquement">
            <a:extLst>
              <a:ext uri="{FF2B5EF4-FFF2-40B4-BE49-F238E27FC236}">
                <a16:creationId xmlns:a16="http://schemas.microsoft.com/office/drawing/2014/main" id="{36A42880-DE0C-45EA-737D-FAEF36CCE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" y="3650630"/>
            <a:ext cx="4464000" cy="297135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3D0705-15F2-A72A-9600-3A8C95FB4A61}"/>
              </a:ext>
            </a:extLst>
          </p:cNvPr>
          <p:cNvSpPr txBox="1"/>
          <p:nvPr/>
        </p:nvSpPr>
        <p:spPr>
          <a:xfrm>
            <a:off x="515943" y="2342725"/>
            <a:ext cx="4216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Monument du Lion de Lucerne est toujours très fréquenté par les touristes,</a:t>
            </a:r>
            <a:endParaRPr lang="fr-FR" sz="2400" b="1" dirty="0"/>
          </a:p>
        </p:txBody>
      </p:sp>
      <p:pic>
        <p:nvPicPr>
          <p:cNvPr id="6" name="Image 5" descr="Une image contenant habits, bâtiment, plein air, costume&#10;&#10;Description générée automatiquement">
            <a:extLst>
              <a:ext uri="{FF2B5EF4-FFF2-40B4-BE49-F238E27FC236}">
                <a16:creationId xmlns:a16="http://schemas.microsoft.com/office/drawing/2014/main" id="{FB92BE85-2A95-6D3F-B2B9-D74A472FA4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4105" y="204429"/>
            <a:ext cx="4118954" cy="453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CFF86BF-2D1A-B128-4967-F6421672E95D}"/>
              </a:ext>
            </a:extLst>
          </p:cNvPr>
          <p:cNvSpPr txBox="1"/>
          <p:nvPr/>
        </p:nvSpPr>
        <p:spPr>
          <a:xfrm>
            <a:off x="8122024" y="4819426"/>
            <a:ext cx="446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Carnaval de Lucerne - une fanfare défile exactement là où elle a envie de défiler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30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able&#10;&#10;Description générée automatiquement">
            <a:extLst>
              <a:ext uri="{FF2B5EF4-FFF2-40B4-BE49-F238E27FC236}">
                <a16:creationId xmlns:a16="http://schemas.microsoft.com/office/drawing/2014/main" id="{54DFDD92-0B97-F941-CB45-7697208605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03" y="264300"/>
            <a:ext cx="4932000" cy="31647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477325-FFFA-1281-F04C-176F2715CE72}"/>
              </a:ext>
            </a:extLst>
          </p:cNvPr>
          <p:cNvSpPr txBox="1"/>
          <p:nvPr/>
        </p:nvSpPr>
        <p:spPr>
          <a:xfrm>
            <a:off x="250560" y="3429000"/>
            <a:ext cx="5027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 café sur l'une des nombreuses petites places de la vieille ville de Lucerne</a:t>
            </a:r>
            <a:endParaRPr lang="fr-FR" sz="2400" b="1" dirty="0"/>
          </a:p>
        </p:txBody>
      </p:sp>
      <p:pic>
        <p:nvPicPr>
          <p:cNvPr id="6" name="Image 5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85F69B7D-20F3-E184-1A92-FC6C7B1BAF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7675" y="3522920"/>
            <a:ext cx="5472000" cy="307959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9D34ECD-898E-AFE5-387F-0E4F6A15890E}"/>
              </a:ext>
            </a:extLst>
          </p:cNvPr>
          <p:cNvSpPr txBox="1"/>
          <p:nvPr/>
        </p:nvSpPr>
        <p:spPr>
          <a:xfrm>
            <a:off x="6561852" y="2967335"/>
            <a:ext cx="5927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ville de Lucerne (Luzern) en Suisse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9058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Description générée automatiquement">
            <a:extLst>
              <a:ext uri="{FF2B5EF4-FFF2-40B4-BE49-F238E27FC236}">
                <a16:creationId xmlns:a16="http://schemas.microsoft.com/office/drawing/2014/main" id="{B526B1D1-C151-FB05-879B-7552AC6DB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06" y="1251000"/>
            <a:ext cx="3267000" cy="435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645417-DD36-89C2-2AE0-295C2C5F138B}"/>
              </a:ext>
            </a:extLst>
          </p:cNvPr>
          <p:cNvSpPr txBox="1"/>
          <p:nvPr/>
        </p:nvSpPr>
        <p:spPr>
          <a:xfrm>
            <a:off x="438706" y="5720693"/>
            <a:ext cx="55509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Pont de la Chapelle et Château d'eau de Lucerne/ Suisse</a:t>
            </a:r>
          </a:p>
        </p:txBody>
      </p:sp>
      <p:pic>
        <p:nvPicPr>
          <p:cNvPr id="6" name="Image 5" descr="Une image contenant plein air, nature, montagne, paysage&#10;&#10;Description générée automatiquement">
            <a:extLst>
              <a:ext uri="{FF2B5EF4-FFF2-40B4-BE49-F238E27FC236}">
                <a16:creationId xmlns:a16="http://schemas.microsoft.com/office/drawing/2014/main" id="{7EC57A9A-5B6B-64C1-A8C2-B990A8E05D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3294" y="1463040"/>
            <a:ext cx="4680000" cy="351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234F78C-06BA-4B60-1F45-BC83372F52DE}"/>
              </a:ext>
            </a:extLst>
          </p:cNvPr>
          <p:cNvSpPr txBox="1"/>
          <p:nvPr/>
        </p:nvSpPr>
        <p:spPr>
          <a:xfrm>
            <a:off x="7992932" y="1020167"/>
            <a:ext cx="4744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Lucerne, en Suisse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5317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nature, plein air, Chaîne de montagnes, montagne&#10;&#10;Description générée automatiquement">
            <a:extLst>
              <a:ext uri="{FF2B5EF4-FFF2-40B4-BE49-F238E27FC236}">
                <a16:creationId xmlns:a16="http://schemas.microsoft.com/office/drawing/2014/main" id="{0DAD3CEB-C144-AC37-6165-4690F3B84E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87" y="1316413"/>
            <a:ext cx="11520000" cy="4114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925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Station de montagne&#10;&#10;Description générée automatiquement">
            <a:extLst>
              <a:ext uri="{FF2B5EF4-FFF2-40B4-BE49-F238E27FC236}">
                <a16:creationId xmlns:a16="http://schemas.microsoft.com/office/drawing/2014/main" id="{E8BDFE46-1D38-8062-7B38-A96F20E910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75" y="1273386"/>
            <a:ext cx="11232000" cy="401143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79655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paysage&#10;&#10;Description générée automatiquement">
            <a:extLst>
              <a:ext uri="{FF2B5EF4-FFF2-40B4-BE49-F238E27FC236}">
                <a16:creationId xmlns:a16="http://schemas.microsoft.com/office/drawing/2014/main" id="{5F70CAD4-5F31-DDA0-737F-83EA7812A5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83" y="3291840"/>
            <a:ext cx="4464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22F1AF1F-D15C-C93A-8EF3-07019E9F90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9191" y="185888"/>
            <a:ext cx="4464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7CA50F6-1693-66FC-4147-36A57D369ACF}"/>
              </a:ext>
            </a:extLst>
          </p:cNvPr>
          <p:cNvSpPr txBox="1"/>
          <p:nvPr/>
        </p:nvSpPr>
        <p:spPr>
          <a:xfrm>
            <a:off x="433893" y="2140772"/>
            <a:ext cx="687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Visiter Lucerne et son centre-historique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5263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B3747A50-7F2B-1FB9-78AB-CF275C0511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12" y="301214"/>
            <a:ext cx="4320000" cy="32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954A7751-4ABA-52C2-48DE-FAC717C43B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888" y="3429000"/>
            <a:ext cx="4284000" cy="3213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823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046D5341-57A2-4778-0984-4FCED0949A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48" y="3130475"/>
            <a:ext cx="4560000" cy="34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51E391-DBEB-9B63-040B-D375FF1C6FF3}"/>
              </a:ext>
            </a:extLst>
          </p:cNvPr>
          <p:cNvSpPr txBox="1"/>
          <p:nvPr/>
        </p:nvSpPr>
        <p:spPr>
          <a:xfrm>
            <a:off x="168538" y="2668810"/>
            <a:ext cx="5479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 Pont de la Chapelle de Lucerne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D33C0785-B9A7-78A6-DB52-C7612366CB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554" y="298526"/>
            <a:ext cx="4572000" cy="3429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517BEC-9E51-09C2-5C5D-9B8F7DF90C8D}"/>
              </a:ext>
            </a:extLst>
          </p:cNvPr>
          <p:cNvSpPr txBox="1"/>
          <p:nvPr/>
        </p:nvSpPr>
        <p:spPr>
          <a:xfrm>
            <a:off x="8014447" y="3870979"/>
            <a:ext cx="456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Pont de la Chapelle de Lucerne est l’emblème de Lucerne et un symbole de la Suisse au même titre que le Cervin.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34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aussures&#10;&#10;Description générée automatiquement">
            <a:extLst>
              <a:ext uri="{FF2B5EF4-FFF2-40B4-BE49-F238E27FC236}">
                <a16:creationId xmlns:a16="http://schemas.microsoft.com/office/drawing/2014/main" id="{B87D4A37-66FE-B026-D9F5-372FADD45F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910" y="1251000"/>
            <a:ext cx="3267000" cy="43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eau, voie navigable&#10;&#10;Description générée automatiquement">
            <a:extLst>
              <a:ext uri="{FF2B5EF4-FFF2-40B4-BE49-F238E27FC236}">
                <a16:creationId xmlns:a16="http://schemas.microsoft.com/office/drawing/2014/main" id="{0E4ED0FD-2AE3-17FD-E958-66BA072D6E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9090" y="1287000"/>
            <a:ext cx="3240000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500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3DC5D896-7888-F85E-A2C6-8ABD4C9A74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70" y="3184263"/>
            <a:ext cx="4500000" cy="337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643E507D-5616-05CE-F112-9D121CB988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3130" y="268941"/>
            <a:ext cx="4392000" cy="329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38FE559-98F8-1B82-FDFE-7777ECDC9F5A}"/>
              </a:ext>
            </a:extLst>
          </p:cNvPr>
          <p:cNvSpPr txBox="1"/>
          <p:nvPr/>
        </p:nvSpPr>
        <p:spPr>
          <a:xfrm>
            <a:off x="7648687" y="3743661"/>
            <a:ext cx="43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Eglise Saint Léger de Lucerne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71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sol&#10;&#10;Description générée automatiquement">
            <a:extLst>
              <a:ext uri="{FF2B5EF4-FFF2-40B4-BE49-F238E27FC236}">
                <a16:creationId xmlns:a16="http://schemas.microsoft.com/office/drawing/2014/main" id="{514EF162-5AF5-179A-735F-31E8CC683B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784" y="656216"/>
            <a:ext cx="3240000" cy="43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EFE3FA6C-D5DA-9558-B7F4-FE2E5F5EEE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125" y="1775011"/>
            <a:ext cx="3348000" cy="44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749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BB1CB16D-5DE3-4684-35A4-5C4FC3C995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635" y="1257607"/>
            <a:ext cx="3483000" cy="464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8FDDB-52A5-DFF6-7CD9-FACCD3FF0979}"/>
              </a:ext>
            </a:extLst>
          </p:cNvPr>
          <p:cNvSpPr txBox="1"/>
          <p:nvPr/>
        </p:nvSpPr>
        <p:spPr>
          <a:xfrm>
            <a:off x="580913" y="5901607"/>
            <a:ext cx="4410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Lucerne et le Château </a:t>
            </a:r>
            <a:r>
              <a:rPr lang="fr-FR" sz="2400" b="1" dirty="0" err="1">
                <a:solidFill>
                  <a:schemeClr val="bg1"/>
                </a:solidFill>
              </a:rPr>
              <a:t>Gütsch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DDF9EC9B-00D3-CD8D-AFA9-CA048F8156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192" y="2033216"/>
            <a:ext cx="4356000" cy="326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818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iste, plante&#10;&#10;Description générée automatiquement">
            <a:extLst>
              <a:ext uri="{FF2B5EF4-FFF2-40B4-BE49-F238E27FC236}">
                <a16:creationId xmlns:a16="http://schemas.microsoft.com/office/drawing/2014/main" id="{F672C0AE-F157-639B-7073-7C338C4A90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4584" y="1179000"/>
            <a:ext cx="3375000" cy="45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F841BA-4F97-A796-E943-FA0FF2BC5441}"/>
              </a:ext>
            </a:extLst>
          </p:cNvPr>
          <p:cNvSpPr txBox="1"/>
          <p:nvPr/>
        </p:nvSpPr>
        <p:spPr>
          <a:xfrm>
            <a:off x="7132321" y="5679000"/>
            <a:ext cx="5769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vue sur Lucerne est magnifique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plante, sol&#10;&#10;Description générée automatiquement">
            <a:extLst>
              <a:ext uri="{FF2B5EF4-FFF2-40B4-BE49-F238E27FC236}">
                <a16:creationId xmlns:a16="http://schemas.microsoft.com/office/drawing/2014/main" id="{3DFEEBC1-919E-9EDD-719D-DB1573E3A2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834" y="1809000"/>
            <a:ext cx="4320000" cy="32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189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arbre&#10;&#10;Description générée automatiquement">
            <a:extLst>
              <a:ext uri="{FF2B5EF4-FFF2-40B4-BE49-F238E27FC236}">
                <a16:creationId xmlns:a16="http://schemas.microsoft.com/office/drawing/2014/main" id="{DC795228-9824-CE8B-3B60-6D0588A933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42" y="3055172"/>
            <a:ext cx="4536000" cy="340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ature, montagne, arbre&#10;&#10;Description générée automatiquement">
            <a:extLst>
              <a:ext uri="{FF2B5EF4-FFF2-40B4-BE49-F238E27FC236}">
                <a16:creationId xmlns:a16="http://schemas.microsoft.com/office/drawing/2014/main" id="{A649EE34-3E8C-4A7C-BB43-4820740970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7158" y="376517"/>
            <a:ext cx="4656000" cy="34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811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ol, plafond&#10;&#10;Description générée automatiquement">
            <a:extLst>
              <a:ext uri="{FF2B5EF4-FFF2-40B4-BE49-F238E27FC236}">
                <a16:creationId xmlns:a16="http://schemas.microsoft.com/office/drawing/2014/main" id="{1D266E07-F25D-4670-719B-EF50F473DD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32" y="527125"/>
            <a:ext cx="4356000" cy="3267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2D8BED-C004-CD24-BCC3-503C0B8FEFDD}"/>
              </a:ext>
            </a:extLst>
          </p:cNvPr>
          <p:cNvSpPr txBox="1"/>
          <p:nvPr/>
        </p:nvSpPr>
        <p:spPr>
          <a:xfrm>
            <a:off x="129092" y="3794125"/>
            <a:ext cx="5572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une cavité rocheuse. Puis, on suit un chemin qui nous explique la formation du grès à Lucerne.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tunnel, Abri antiaérien, plein air, grotte&#10;&#10;Description générée automatiquement">
            <a:extLst>
              <a:ext uri="{FF2B5EF4-FFF2-40B4-BE49-F238E27FC236}">
                <a16:creationId xmlns:a16="http://schemas.microsoft.com/office/drawing/2014/main" id="{02FAD0C6-55D2-EEF6-7E51-3136F046BE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068" y="1861073"/>
            <a:ext cx="3402000" cy="453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19FE792-8E8E-FE3D-25A5-770532A74BE9}"/>
              </a:ext>
            </a:extLst>
          </p:cNvPr>
          <p:cNvSpPr txBox="1"/>
          <p:nvPr/>
        </p:nvSpPr>
        <p:spPr>
          <a:xfrm>
            <a:off x="6734288" y="221633"/>
            <a:ext cx="56371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parc alpin avec des explication sur les roches, la faune et la flore. Une fois arrivé, au sommet, vous aurez une magnifique vue sur Lucerne et les Alpes. </a:t>
            </a:r>
          </a:p>
        </p:txBody>
      </p:sp>
    </p:spTree>
    <p:extLst>
      <p:ext uri="{BB962C8B-B14F-4D97-AF65-F5344CB8AC3E}">
        <p14:creationId xmlns:p14="http://schemas.microsoft.com/office/powerpoint/2010/main" val="181334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72E6D224-1995-32CA-BBF1-9F1DDB0BF9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821" y="365760"/>
            <a:ext cx="4392000" cy="329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71AC47FD-2060-7057-DD9F-2534703930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6179" y="1775011"/>
            <a:ext cx="3564000" cy="47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926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intérieur, rampe, mur&#10;&#10;Description générée automatiquement">
            <a:extLst>
              <a:ext uri="{FF2B5EF4-FFF2-40B4-BE49-F238E27FC236}">
                <a16:creationId xmlns:a16="http://schemas.microsoft.com/office/drawing/2014/main" id="{7587D995-6414-081B-4FE1-EF23F719C6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562" y="2065468"/>
            <a:ext cx="3348000" cy="44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92F3A2-08D6-14A7-F4DD-9852D6BF7388}"/>
              </a:ext>
            </a:extLst>
          </p:cNvPr>
          <p:cNvSpPr txBox="1"/>
          <p:nvPr/>
        </p:nvSpPr>
        <p:spPr>
          <a:xfrm>
            <a:off x="94931" y="1603803"/>
            <a:ext cx="5316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suisse des transports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82D41185-2AC8-C258-1CDA-5A2BACAE91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8438" y="344244"/>
            <a:ext cx="4356000" cy="3267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2C50C5-1EEB-14D2-6B6C-1E887A90D1F7}"/>
              </a:ext>
            </a:extLst>
          </p:cNvPr>
          <p:cNvSpPr txBox="1"/>
          <p:nvPr/>
        </p:nvSpPr>
        <p:spPr>
          <a:xfrm>
            <a:off x="7680960" y="3611244"/>
            <a:ext cx="4851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Lac des Quatre Cantons. 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92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B616BF4E-43C0-38CB-AEDD-FA404F0AFD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47" y="333487"/>
            <a:ext cx="4416000" cy="331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1CBC47-96F4-6C91-72E9-5F9010558B5C}"/>
              </a:ext>
            </a:extLst>
          </p:cNvPr>
          <p:cNvSpPr txBox="1"/>
          <p:nvPr/>
        </p:nvSpPr>
        <p:spPr>
          <a:xfrm>
            <a:off x="225007" y="3645487"/>
            <a:ext cx="4754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balade en bateau sur le lac nous a emmené dans le village de Weggis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vaisselle, nourriture, tasse, Saladier&#10;&#10;Description générée automatiquement">
            <a:extLst>
              <a:ext uri="{FF2B5EF4-FFF2-40B4-BE49-F238E27FC236}">
                <a16:creationId xmlns:a16="http://schemas.microsoft.com/office/drawing/2014/main" id="{91864C23-66E3-C477-2AA8-46254399BE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553" y="3153816"/>
            <a:ext cx="4512000" cy="33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11411A8-9ECA-AA47-E466-3134F50A2106}"/>
              </a:ext>
            </a:extLst>
          </p:cNvPr>
          <p:cNvSpPr txBox="1"/>
          <p:nvPr/>
        </p:nvSpPr>
        <p:spPr>
          <a:xfrm>
            <a:off x="6511962" y="2548730"/>
            <a:ext cx="6059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spécialités en Suisse - La fondue </a:t>
            </a:r>
          </a:p>
        </p:txBody>
      </p:sp>
    </p:spTree>
    <p:extLst>
      <p:ext uri="{BB962C8B-B14F-4D97-AF65-F5344CB8AC3E}">
        <p14:creationId xmlns:p14="http://schemas.microsoft.com/office/powerpoint/2010/main" val="343004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izza, Restauration rapide, table&#10;&#10;Description générée automatiquement">
            <a:extLst>
              <a:ext uri="{FF2B5EF4-FFF2-40B4-BE49-F238E27FC236}">
                <a16:creationId xmlns:a16="http://schemas.microsoft.com/office/drawing/2014/main" id="{6AB759D6-3AEB-45E4-927D-FB555D6A4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74" y="333487"/>
            <a:ext cx="4320000" cy="324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7DB8B4-7DA3-9ADB-8D05-AD1E74D93234}"/>
              </a:ext>
            </a:extLst>
          </p:cNvPr>
          <p:cNvSpPr txBox="1"/>
          <p:nvPr/>
        </p:nvSpPr>
        <p:spPr>
          <a:xfrm>
            <a:off x="290456" y="3573487"/>
            <a:ext cx="4593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le meilleur schnitzel (escalope à la viennoise)</a:t>
            </a:r>
            <a:endParaRPr lang="fr-FR" sz="2400" b="1" dirty="0"/>
          </a:p>
        </p:txBody>
      </p:sp>
      <p:pic>
        <p:nvPicPr>
          <p:cNvPr id="6" name="Image 5" descr="Une image contenant nourriture, Restauration rapide, Cuisine, personne&#10;&#10;Description générée automatiquement">
            <a:extLst>
              <a:ext uri="{FF2B5EF4-FFF2-40B4-BE49-F238E27FC236}">
                <a16:creationId xmlns:a16="http://schemas.microsoft.com/office/drawing/2014/main" id="{D6C33746-89E6-CC65-D409-A8A37CDCAF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5826" y="2208484"/>
            <a:ext cx="3294000" cy="4392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137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arbre&#10;&#10;Description générée automatiquement">
            <a:extLst>
              <a:ext uri="{FF2B5EF4-FFF2-40B4-BE49-F238E27FC236}">
                <a16:creationId xmlns:a16="http://schemas.microsoft.com/office/drawing/2014/main" id="{D949618E-E71B-7C48-A82B-350E82E3FA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7" y="1557147"/>
            <a:ext cx="7344000" cy="374370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FC5966-09BC-B968-1BD2-06C01CDC6ED9}"/>
              </a:ext>
            </a:extLst>
          </p:cNvPr>
          <p:cNvSpPr txBox="1"/>
          <p:nvPr/>
        </p:nvSpPr>
        <p:spPr>
          <a:xfrm>
            <a:off x="2560320" y="5300853"/>
            <a:ext cx="5561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Lucerne /Suisse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A74ADC8-1C93-6BFF-6F2F-6AEB4D1CB060}"/>
              </a:ext>
            </a:extLst>
          </p:cNvPr>
          <p:cNvSpPr txBox="1"/>
          <p:nvPr/>
        </p:nvSpPr>
        <p:spPr>
          <a:xfrm>
            <a:off x="1493576" y="479929"/>
            <a:ext cx="5333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Ville De Lucerne - Suisse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368A846-F8FB-D2B6-48A9-780E79A7E416}"/>
              </a:ext>
            </a:extLst>
          </p:cNvPr>
          <p:cNvSpPr txBox="1"/>
          <p:nvPr/>
        </p:nvSpPr>
        <p:spPr>
          <a:xfrm>
            <a:off x="7853082" y="2528047"/>
            <a:ext cx="420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30E8673-976F-896C-08F6-1EE1A942732B}"/>
              </a:ext>
            </a:extLst>
          </p:cNvPr>
          <p:cNvSpPr txBox="1"/>
          <p:nvPr/>
        </p:nvSpPr>
        <p:spPr>
          <a:xfrm>
            <a:off x="9208546" y="3112822"/>
            <a:ext cx="1882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EE3DB67-EA08-AABC-68AD-D08351612BEA}"/>
              </a:ext>
            </a:extLst>
          </p:cNvPr>
          <p:cNvSpPr txBox="1"/>
          <p:nvPr/>
        </p:nvSpPr>
        <p:spPr>
          <a:xfrm>
            <a:off x="9337637" y="3989984"/>
            <a:ext cx="3865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1059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fade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412</Words>
  <Application>Microsoft Office PowerPoint</Application>
  <PresentationFormat>Grand écran</PresentationFormat>
  <Paragraphs>41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2024-10-13T09:26:49Z</dcterms:created>
  <dcterms:modified xsi:type="dcterms:W3CDTF">2024-10-14T09:30:16Z</dcterms:modified>
</cp:coreProperties>
</file>