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73" r:id="rId3"/>
    <p:sldId id="282" r:id="rId4"/>
    <p:sldId id="281" r:id="rId5"/>
    <p:sldId id="277" r:id="rId6"/>
    <p:sldId id="278" r:id="rId7"/>
    <p:sldId id="280" r:id="rId8"/>
    <p:sldId id="279" r:id="rId9"/>
    <p:sldId id="276" r:id="rId10"/>
    <p:sldId id="275" r:id="rId11"/>
    <p:sldId id="274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8" r:id="rId26"/>
    <p:sldId id="257" r:id="rId27"/>
    <p:sldId id="284" r:id="rId28"/>
    <p:sldId id="285" r:id="rId29"/>
    <p:sldId id="287" r:id="rId30"/>
    <p:sldId id="288" r:id="rId31"/>
    <p:sldId id="289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896" autoAdjust="0"/>
    <p:restoredTop sz="94660"/>
  </p:normalViewPr>
  <p:slideViewPr>
    <p:cSldViewPr snapToGrid="0">
      <p:cViewPr varScale="1">
        <p:scale>
          <a:sx n="84" d="100"/>
          <a:sy n="84" d="100"/>
        </p:scale>
        <p:origin x="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4B21D-CB5B-6374-9668-43A45DDADD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A0DADF-2B8D-9E7E-C837-AE9DBDC9E6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0C384C-8A75-60F8-B7CF-EBAF7734E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08/11/2024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7D8439-A488-74EA-AD18-E7B85AD09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AB95C4-7002-A48C-A039-B16F275EE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212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0F0E4-4B09-5A40-F2CE-96A251607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137FB9-90F4-D160-60E1-45E514EE4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FA5EBD-6146-E7D5-D4A4-D890CC0C0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08/11/2024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4317AB-ADB4-4727-917A-D4A0061D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C3C0E2-C996-3BB1-6307-EEDF8CB19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094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85EC1D-682F-1C29-8029-C9D2A6F13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CDFEE0-7EDF-908D-9B9A-6A2EB4041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53CFBF-5505-A743-1C64-307BE6353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08/11/2024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705701-ED8E-EE53-3699-7578C8356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48FC68-6DF7-C1A1-346F-27B9040C2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083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224BB-C540-36EB-0CB1-D9A7E81E4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3FC136-A26E-B512-5A4C-41A97D039D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9BE3BC-C495-E8FB-1CC4-9F5975C93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1D66FB-D79A-BAD4-7564-FBDF07C37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08/11/2024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C61004-755A-7C6E-8C08-CC0CC3E78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29BEFB-DA53-3B35-0CBA-09B4C14A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757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84324-0BA5-7866-66EF-B8969478B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3D4B11-7215-EAEC-BA36-060D42F6A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16220C-904C-8E32-4916-000D63AAE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4AE94B-2E61-0F8D-F017-CCA0B5FD54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DCE611D-41F3-7DBD-9B04-867E1F43EC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7FDE66-93DA-81D8-E38F-6D0A73DD8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08/11/2024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7FB8BAE-DB97-5759-90A7-DD324E6B8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635DE81-E431-3A93-F87B-E08DF5BE0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94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1F330-A073-6274-613F-EBE73C3A6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602B525-251D-DA26-5548-20A913140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08/11/2024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5B17A11-E1D9-9AC4-C67C-367C7BA8B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BFDB8E-B3BA-4DD6-A39F-857F26B3C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50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F52D20-8406-4C15-CBEB-F8E04C4E4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08/11/2024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8B2DD3-E489-4BA6-B9D5-910777C41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DE0EBB-638D-299B-00A7-2F1101E61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010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0362B-A37D-5C35-5756-F4DA247B7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DCAA77-AE8E-610E-2CF3-54937DF9D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ED018F-ECB8-02EB-17F1-FAB93377E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E4D1A7-6AD4-469B-265A-3A719CDBA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08/11/2024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1252C4-86B6-7483-4CFE-15BFF1E7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F4A8D4-2871-8DA2-FDEB-8592C11E6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393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12574-D99F-96CE-02F9-6C22C131F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05C9D38-0DD5-1AF2-999C-BE3CDDDA98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0B392E-6AA5-92DE-6227-B87C8BDF7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BA0B71-89F4-9187-A33F-749A85F80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08/11/2024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3A32E1-A8A4-9975-DFC0-B9C083E94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26E802-7D63-8EE3-23F9-6A0ACAF86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308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5825C-B4D2-DA2B-ECC1-BE5A133C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7039885-1565-80A9-FE3A-4F1B83EA8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184FCF-D1E7-B112-2EC8-9D540ADC6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08/11/2024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93689E-E1B7-4903-D7DE-ED65563AE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CBF531-9C75-7C51-0841-19FF7D813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418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BD29CB8-5CD8-7C31-4B71-EDAF338953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5BD7C88-90DD-1058-AE36-2A0C16947B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C41CA1-8325-9F8D-F506-AFC73400F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08/11/2024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408980-EC78-4AD3-3A98-101A4AAD4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928B46-8FFE-A78D-DB13-A912DB743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92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9D0E34F-C5F6-038C-CA00-57138C184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5E10CE-7099-041B-21C3-16C30DE8C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FFACA7-DDD9-CC56-DAA0-2917CC69B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16E7BB-E493-4736-978C-50A3EC29FAEF}" type="datetimeFigureOut">
              <a:rPr lang="fr-FR" smtClean="0"/>
              <a:t>08/11/2024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8B11F4-AE42-8ABD-3D9B-5391E2B12B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8BC91E-2A04-B6DD-67E0-0E5C34AD92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90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FB524-E780-338A-3189-48BACF7B4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erbe&#10;&#10;Description générée automatiquement">
            <a:extLst>
              <a:ext uri="{FF2B5EF4-FFF2-40B4-BE49-F238E27FC236}">
                <a16:creationId xmlns:a16="http://schemas.microsoft.com/office/drawing/2014/main" id="{73FACF09-CDF3-DB6D-8FDE-E8E183DF81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419" y="432000"/>
            <a:ext cx="7992000" cy="599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B333D2-4691-D6B9-46DC-C0AC07C02D50}"/>
              </a:ext>
            </a:extLst>
          </p:cNvPr>
          <p:cNvSpPr txBox="1"/>
          <p:nvPr/>
        </p:nvSpPr>
        <p:spPr>
          <a:xfrm>
            <a:off x="2280622" y="432000"/>
            <a:ext cx="6045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 Ville De Courtrai  - Belgique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AD4B9E0-12E4-94E9-A75D-5A0827BF9687}"/>
              </a:ext>
            </a:extLst>
          </p:cNvPr>
          <p:cNvSpPr txBox="1"/>
          <p:nvPr/>
        </p:nvSpPr>
        <p:spPr>
          <a:xfrm>
            <a:off x="8950363" y="3429000"/>
            <a:ext cx="30228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Béguinage et église Saint-Martin à Courtrai, Flandre occidentale, Belgique.</a:t>
            </a:r>
          </a:p>
        </p:txBody>
      </p:sp>
    </p:spTree>
    <p:extLst>
      <p:ext uri="{BB962C8B-B14F-4D97-AF65-F5344CB8AC3E}">
        <p14:creationId xmlns:p14="http://schemas.microsoft.com/office/powerpoint/2010/main" val="3354323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  <p:sndAc>
          <p:stSnd loop="1">
            <p:snd r:embed="rId2" name="Jacques Brel - Ne me quitte pas.wav"/>
          </p:stSnd>
        </p:sndAc>
      </p:transition>
    </mc:Choice>
    <mc:Fallback>
      <p:transition spd="slow" advClick="0" advTm="8000">
        <p:fade/>
        <p:sndAc>
          <p:stSnd loop="1">
            <p:snd r:embed="rId2" name="Jacques Brel - Ne me quitte pa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9534D-45A1-FDF3-DDC6-85CB8FCA4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D2ADCF4-208C-C9E0-BC41-B7B814CB26D3}"/>
              </a:ext>
            </a:extLst>
          </p:cNvPr>
          <p:cNvSpPr/>
          <p:nvPr/>
        </p:nvSpPr>
        <p:spPr>
          <a:xfrm>
            <a:off x="0" y="0"/>
            <a:ext cx="12274475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Courtrai (Kortrijk en néerlandais) est une ville de Belgique située en Région flamande, chef-lieu d'arrondissement en province de Flandre-Occidentale.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La ville de Courtrai est située à une trentaine de kilomètres au Nord-Est de Lille en France, elle est traversée par la Lys. La ville compte 80 032 habitants1. Elle occupe un espace de 80,69 km2.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Courtrai et Lille font partie d’un </a:t>
            </a:r>
            <a:r>
              <a:rPr lang="fr-FR" sz="2800" b="1" dirty="0" err="1">
                <a:solidFill>
                  <a:srgbClr val="FFFF00"/>
                </a:solidFill>
              </a:rPr>
              <a:t>eurodistrict</a:t>
            </a:r>
            <a:r>
              <a:rPr lang="fr-FR" sz="2800" b="1" dirty="0">
                <a:solidFill>
                  <a:srgbClr val="FFFF00"/>
                </a:solidFill>
              </a:rPr>
              <a:t> : l’Eurométropole Lille-Courtrai-Tournai (depuis janvier 2008) avec environ 1 900 000 habitants2. C’est le premier GECT (Groupement européen de coopération territoriale) d’Europe. Avec les villes de l'ancien bassin minier du Nord-Pas-de-Calais, elle participe aussi à un ensemble métropolitain de près de 3,8 millions d'habitants, appelé « aire métropolitaine de Lille ».</a:t>
            </a:r>
          </a:p>
        </p:txBody>
      </p:sp>
    </p:spTree>
    <p:extLst>
      <p:ext uri="{BB962C8B-B14F-4D97-AF65-F5344CB8AC3E}">
        <p14:creationId xmlns:p14="http://schemas.microsoft.com/office/powerpoint/2010/main" val="4272545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B525B0-8FD5-894A-E93C-5CF04E24C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1CB3E09F-7E73-0EA5-A247-B5CC46CACB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1134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BAA445-E3EB-281F-5852-2EFFA691C70B}"/>
              </a:ext>
            </a:extLst>
          </p:cNvPr>
          <p:cNvSpPr txBox="1"/>
          <p:nvPr/>
        </p:nvSpPr>
        <p:spPr>
          <a:xfrm>
            <a:off x="193637" y="3603812"/>
            <a:ext cx="3108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Courtrai - Pont sur la Lys</a:t>
            </a:r>
          </a:p>
        </p:txBody>
      </p:sp>
    </p:spTree>
    <p:extLst>
      <p:ext uri="{BB962C8B-B14F-4D97-AF65-F5344CB8AC3E}">
        <p14:creationId xmlns:p14="http://schemas.microsoft.com/office/powerpoint/2010/main" val="1931360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376BBE-FD7B-9FA3-A8CB-86C983917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chitecture médiévale&#10;&#10;Description générée automatiquement">
            <a:extLst>
              <a:ext uri="{FF2B5EF4-FFF2-40B4-BE49-F238E27FC236}">
                <a16:creationId xmlns:a16="http://schemas.microsoft.com/office/drawing/2014/main" id="{81FF28A5-DDF5-6440-90DD-D5D2AC76F1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883" y="459000"/>
            <a:ext cx="6349236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7F07D4-99B5-A634-3E57-632659B0A06B}"/>
              </a:ext>
            </a:extLst>
          </p:cNvPr>
          <p:cNvSpPr txBox="1"/>
          <p:nvPr/>
        </p:nvSpPr>
        <p:spPr>
          <a:xfrm>
            <a:off x="7444292" y="3952978"/>
            <a:ext cx="4367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L'Hôtel de ville de Courtrai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15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0D8BF1-C9A5-B5DC-E3E1-E3E0DECBD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s visuels, cadre photo, art&#10;&#10;Description générée automatiquement">
            <a:extLst>
              <a:ext uri="{FF2B5EF4-FFF2-40B4-BE49-F238E27FC236}">
                <a16:creationId xmlns:a16="http://schemas.microsoft.com/office/drawing/2014/main" id="{8C6EC078-37CA-6926-649D-D853151A93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583" y="549000"/>
            <a:ext cx="11878834" cy="576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0C0B4D1-5F47-3B7E-0BAC-63D9749E3E2A}"/>
              </a:ext>
            </a:extLst>
          </p:cNvPr>
          <p:cNvSpPr txBox="1"/>
          <p:nvPr/>
        </p:nvSpPr>
        <p:spPr>
          <a:xfrm>
            <a:off x="2895601" y="5707486"/>
            <a:ext cx="72936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Gravure de Adam François van der Meulen</a:t>
            </a:r>
          </a:p>
        </p:txBody>
      </p:sp>
    </p:spTree>
    <p:extLst>
      <p:ext uri="{BB962C8B-B14F-4D97-AF65-F5344CB8AC3E}">
        <p14:creationId xmlns:p14="http://schemas.microsoft.com/office/powerpoint/2010/main" val="3263115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62CDF-8EDB-4E90-ABA0-08C88E09F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7B450A7D-8A32-9A03-8E8C-3F374A81BE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1696" y="459000"/>
            <a:ext cx="8769531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9EEBA1-F63C-A4B6-9E0E-FB249182DAAA}"/>
              </a:ext>
            </a:extLst>
          </p:cNvPr>
          <p:cNvSpPr txBox="1"/>
          <p:nvPr/>
        </p:nvSpPr>
        <p:spPr>
          <a:xfrm>
            <a:off x="319912" y="3299909"/>
            <a:ext cx="2391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tours du </a:t>
            </a:r>
            <a:r>
              <a:rPr lang="fr-FR" sz="2400" b="1" dirty="0" err="1">
                <a:solidFill>
                  <a:srgbClr val="FFFF00"/>
                </a:solidFill>
              </a:rPr>
              <a:t>Broel</a:t>
            </a:r>
            <a:r>
              <a:rPr lang="fr-FR" sz="2400" b="1" dirty="0">
                <a:solidFill>
                  <a:srgbClr val="FFFF00"/>
                </a:solidFill>
              </a:rPr>
              <a:t> et la Lys.</a:t>
            </a:r>
          </a:p>
        </p:txBody>
      </p:sp>
    </p:spTree>
    <p:extLst>
      <p:ext uri="{BB962C8B-B14F-4D97-AF65-F5344CB8AC3E}">
        <p14:creationId xmlns:p14="http://schemas.microsoft.com/office/powerpoint/2010/main" val="1184614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C83B3D-E6D5-C8C8-FA19-6CFAF5A8E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809E2C13-75A6-06B9-84C3-77E641C1DD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176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FB94A9-0ABB-186E-EF52-A31DBFDD05FD}"/>
              </a:ext>
            </a:extLst>
          </p:cNvPr>
          <p:cNvSpPr txBox="1"/>
          <p:nvPr/>
        </p:nvSpPr>
        <p:spPr>
          <a:xfrm>
            <a:off x="8885817" y="3429000"/>
            <a:ext cx="293683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béguinage de Courtrai.</a:t>
            </a:r>
          </a:p>
        </p:txBody>
      </p:sp>
    </p:spTree>
    <p:extLst>
      <p:ext uri="{BB962C8B-B14F-4D97-AF65-F5344CB8AC3E}">
        <p14:creationId xmlns:p14="http://schemas.microsoft.com/office/powerpoint/2010/main" val="2747667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CEB32E-6D80-1F49-1F58-8735C6538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statue&#10;&#10;Description générée automatiquement">
            <a:extLst>
              <a:ext uri="{FF2B5EF4-FFF2-40B4-BE49-F238E27FC236}">
                <a16:creationId xmlns:a16="http://schemas.microsoft.com/office/drawing/2014/main" id="{E84BC0CE-3027-942F-DD3F-3C7FA8DFF6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516" y="189000"/>
            <a:ext cx="4320000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C9DA7F-EE91-9DD3-955B-B56D5CBF8612}"/>
              </a:ext>
            </a:extLst>
          </p:cNvPr>
          <p:cNvSpPr txBox="1"/>
          <p:nvPr/>
        </p:nvSpPr>
        <p:spPr>
          <a:xfrm>
            <a:off x="903642" y="3235363"/>
            <a:ext cx="31519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Bâtiments dans le Vieux Courtrai.</a:t>
            </a:r>
          </a:p>
        </p:txBody>
      </p:sp>
    </p:spTree>
    <p:extLst>
      <p:ext uri="{BB962C8B-B14F-4D97-AF65-F5344CB8AC3E}">
        <p14:creationId xmlns:p14="http://schemas.microsoft.com/office/powerpoint/2010/main" val="62394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0E4F05-6EBC-1A37-E68A-B7298757A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ran, art, église, peinture&#10;&#10;Description générée automatiquement">
            <a:extLst>
              <a:ext uri="{FF2B5EF4-FFF2-40B4-BE49-F238E27FC236}">
                <a16:creationId xmlns:a16="http://schemas.microsoft.com/office/drawing/2014/main" id="{92E487DE-CB28-CF64-83CA-74ABF46D5C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576" y="459000"/>
            <a:ext cx="8127679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19028B-8983-8895-EB77-92DCEAC3DE0E}"/>
              </a:ext>
            </a:extLst>
          </p:cNvPr>
          <p:cNvSpPr txBox="1"/>
          <p:nvPr/>
        </p:nvSpPr>
        <p:spPr>
          <a:xfrm>
            <a:off x="9337638" y="2872292"/>
            <a:ext cx="268941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comtes de Flandre dans la chapelle des Comtes.</a:t>
            </a:r>
          </a:p>
        </p:txBody>
      </p:sp>
    </p:spTree>
    <p:extLst>
      <p:ext uri="{BB962C8B-B14F-4D97-AF65-F5344CB8AC3E}">
        <p14:creationId xmlns:p14="http://schemas.microsoft.com/office/powerpoint/2010/main" val="2462509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E7F2B5-9053-99D3-4251-D88A619E8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athédrale, intérieur, bâtiment&#10;&#10;Description générée automatiquement">
            <a:extLst>
              <a:ext uri="{FF2B5EF4-FFF2-40B4-BE49-F238E27FC236}">
                <a16:creationId xmlns:a16="http://schemas.microsoft.com/office/drawing/2014/main" id="{87A76603-23DC-3511-4B6D-85903976EE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963" y="452070"/>
            <a:ext cx="4464000" cy="595386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7CED0A-25AF-0BFA-43A7-CDE91A8509A0}"/>
              </a:ext>
            </a:extLst>
          </p:cNvPr>
          <p:cNvSpPr txBox="1"/>
          <p:nvPr/>
        </p:nvSpPr>
        <p:spPr>
          <a:xfrm>
            <a:off x="369411" y="2872292"/>
            <a:ext cx="32272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L'intérieur de l'église de Saint-Antoine.</a:t>
            </a:r>
          </a:p>
        </p:txBody>
      </p:sp>
    </p:spTree>
    <p:extLst>
      <p:ext uri="{BB962C8B-B14F-4D97-AF65-F5344CB8AC3E}">
        <p14:creationId xmlns:p14="http://schemas.microsoft.com/office/powerpoint/2010/main" val="179509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DDB55A-630B-4AB9-D808-90462C8C5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arbuste, fleurir&#10;&#10;Description générée automatiquement">
            <a:extLst>
              <a:ext uri="{FF2B5EF4-FFF2-40B4-BE49-F238E27FC236}">
                <a16:creationId xmlns:a16="http://schemas.microsoft.com/office/drawing/2014/main" id="{E54DC7CB-0083-4BC2-AB87-CB3B84A1FC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469" y="459000"/>
            <a:ext cx="8759443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668894-0F0C-8C6D-0C0B-A9204576852D}"/>
              </a:ext>
            </a:extLst>
          </p:cNvPr>
          <p:cNvSpPr txBox="1"/>
          <p:nvPr/>
        </p:nvSpPr>
        <p:spPr>
          <a:xfrm>
            <a:off x="9821732" y="3205779"/>
            <a:ext cx="2194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la roseraie internationale de Courtrai.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928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0C2980-84B2-21AB-9804-7EEEE5B69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fond, Grand magasin, intérieur, lobby&#10;&#10;Description générée automatiquement">
            <a:extLst>
              <a:ext uri="{FF2B5EF4-FFF2-40B4-BE49-F238E27FC236}">
                <a16:creationId xmlns:a16="http://schemas.microsoft.com/office/drawing/2014/main" id="{8DAEC9CF-087F-10ED-509C-A7F4ABF59B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9619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F9EA81-2CFF-1502-6ADA-27E562C3DD51}"/>
              </a:ext>
            </a:extLst>
          </p:cNvPr>
          <p:cNvSpPr txBox="1"/>
          <p:nvPr/>
        </p:nvSpPr>
        <p:spPr>
          <a:xfrm>
            <a:off x="304800" y="2807745"/>
            <a:ext cx="30013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nouveau centre commercial K in Kortrijk en plein centre-ville.</a:t>
            </a:r>
          </a:p>
        </p:txBody>
      </p:sp>
    </p:spTree>
    <p:extLst>
      <p:ext uri="{BB962C8B-B14F-4D97-AF65-F5344CB8AC3E}">
        <p14:creationId xmlns:p14="http://schemas.microsoft.com/office/powerpoint/2010/main" val="2627725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242767-02E4-4EBB-D426-54CB47AF4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alais&#10;&#10;Description générée automatiquement">
            <a:extLst>
              <a:ext uri="{FF2B5EF4-FFF2-40B4-BE49-F238E27FC236}">
                <a16:creationId xmlns:a16="http://schemas.microsoft.com/office/drawing/2014/main" id="{F9EDDECC-E71E-D8E1-EFB1-CFF7E79AB1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511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504BB52-0D4F-B3D2-1316-858AEC212408}"/>
              </a:ext>
            </a:extLst>
          </p:cNvPr>
          <p:cNvSpPr txBox="1"/>
          <p:nvPr/>
        </p:nvSpPr>
        <p:spPr>
          <a:xfrm>
            <a:off x="8982635" y="3170817"/>
            <a:ext cx="3123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théâtre de Courtrai.</a:t>
            </a:r>
          </a:p>
        </p:txBody>
      </p:sp>
    </p:spTree>
    <p:extLst>
      <p:ext uri="{BB962C8B-B14F-4D97-AF65-F5344CB8AC3E}">
        <p14:creationId xmlns:p14="http://schemas.microsoft.com/office/powerpoint/2010/main" val="3503667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B4AF61-9D25-BCF9-5BC4-AA8F6AD55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orloge&#10;&#10;Description générée automatiquement">
            <a:extLst>
              <a:ext uri="{FF2B5EF4-FFF2-40B4-BE49-F238E27FC236}">
                <a16:creationId xmlns:a16="http://schemas.microsoft.com/office/drawing/2014/main" id="{CA7E0F0B-AC23-83D7-87BA-2D788E7A78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8340" y="328320"/>
            <a:ext cx="3564000" cy="620135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00FB6F-E759-1411-A912-340994C67224}"/>
              </a:ext>
            </a:extLst>
          </p:cNvPr>
          <p:cNvSpPr txBox="1"/>
          <p:nvPr/>
        </p:nvSpPr>
        <p:spPr>
          <a:xfrm>
            <a:off x="2154095" y="3861996"/>
            <a:ext cx="3786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beffroi.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395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C6F788-A160-3649-E404-6AA1FE566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CD98C55C-2CE8-A27F-2000-7C38049E58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568" y="308025"/>
            <a:ext cx="4680000" cy="624194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CCB16D-FD1B-8CE8-3FD6-E4C54915F5E5}"/>
              </a:ext>
            </a:extLst>
          </p:cNvPr>
          <p:cNvSpPr txBox="1"/>
          <p:nvPr/>
        </p:nvSpPr>
        <p:spPr>
          <a:xfrm>
            <a:off x="8444752" y="3808207"/>
            <a:ext cx="34209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béguinage.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744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831730-6A9D-AD68-6845-0E5109C33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CD7A06AB-5351-FFA2-9F4D-03974E6EFC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2479" y="459000"/>
            <a:ext cx="4453607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77C4C5-95EA-C72C-7A3C-38209FCD0BD0}"/>
              </a:ext>
            </a:extLst>
          </p:cNvPr>
          <p:cNvSpPr txBox="1"/>
          <p:nvPr/>
        </p:nvSpPr>
        <p:spPr>
          <a:xfrm>
            <a:off x="118334" y="2818982"/>
            <a:ext cx="332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des deux tours de </a:t>
            </a:r>
            <a:r>
              <a:rPr lang="fr-FR" sz="2400" b="1" dirty="0" err="1">
                <a:solidFill>
                  <a:srgbClr val="FFFF00"/>
                </a:solidFill>
              </a:rPr>
              <a:t>Broel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342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5FDC1F-28BC-080F-0723-910295B9E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Description générée automatiquement">
            <a:extLst>
              <a:ext uri="{FF2B5EF4-FFF2-40B4-BE49-F238E27FC236}">
                <a16:creationId xmlns:a16="http://schemas.microsoft.com/office/drawing/2014/main" id="{70CBA970-AD6B-4330-44D1-46FAC8FF0B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0758" y="459000"/>
            <a:ext cx="3019062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CE313C-BC79-8F4C-9C4A-F144CCE2F972}"/>
              </a:ext>
            </a:extLst>
          </p:cNvPr>
          <p:cNvSpPr txBox="1"/>
          <p:nvPr/>
        </p:nvSpPr>
        <p:spPr>
          <a:xfrm>
            <a:off x="7702475" y="3009451"/>
            <a:ext cx="33994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tour Saint-Martin.</a:t>
            </a:r>
          </a:p>
        </p:txBody>
      </p:sp>
    </p:spTree>
    <p:extLst>
      <p:ext uri="{BB962C8B-B14F-4D97-AF65-F5344CB8AC3E}">
        <p14:creationId xmlns:p14="http://schemas.microsoft.com/office/powerpoint/2010/main" val="4188676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F013A5-E662-325B-69C1-24A6FC7E1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Architecture médiévale&#10;&#10;Description générée automatiquement">
            <a:extLst>
              <a:ext uri="{FF2B5EF4-FFF2-40B4-BE49-F238E27FC236}">
                <a16:creationId xmlns:a16="http://schemas.microsoft.com/office/drawing/2014/main" id="{A843754D-B9A0-FF9D-C9B3-1BC1252CF6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0527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7C0D92-9F92-CFF8-E6F8-64CAF639FD10}"/>
              </a:ext>
            </a:extLst>
          </p:cNvPr>
          <p:cNvSpPr txBox="1"/>
          <p:nvPr/>
        </p:nvSpPr>
        <p:spPr>
          <a:xfrm>
            <a:off x="0" y="3345628"/>
            <a:ext cx="30121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poids publics et l'église Saint-Michel.</a:t>
            </a:r>
          </a:p>
        </p:txBody>
      </p:sp>
    </p:spTree>
    <p:extLst>
      <p:ext uri="{BB962C8B-B14F-4D97-AF65-F5344CB8AC3E}">
        <p14:creationId xmlns:p14="http://schemas.microsoft.com/office/powerpoint/2010/main" val="3186588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809A1F-3682-70BA-DE38-EA76B9FB2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0188E7A3-88FB-BC8C-885A-0F89C5C3D5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0" y="459000"/>
            <a:ext cx="4752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C33873-DD1C-C559-DDBD-2C52EE93CA77}"/>
              </a:ext>
            </a:extLst>
          </p:cNvPr>
          <p:cNvSpPr txBox="1"/>
          <p:nvPr/>
        </p:nvSpPr>
        <p:spPr>
          <a:xfrm>
            <a:off x="8713694" y="2610993"/>
            <a:ext cx="30444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Vieux-Courtrai.</a:t>
            </a:r>
          </a:p>
        </p:txBody>
      </p:sp>
    </p:spTree>
    <p:extLst>
      <p:ext uri="{BB962C8B-B14F-4D97-AF65-F5344CB8AC3E}">
        <p14:creationId xmlns:p14="http://schemas.microsoft.com/office/powerpoint/2010/main" val="563245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742F9B-D489-1493-E558-4390E1AE8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athédrale, bâtiment, coffre&#10;&#10;Description générée automatiquement">
            <a:extLst>
              <a:ext uri="{FF2B5EF4-FFF2-40B4-BE49-F238E27FC236}">
                <a16:creationId xmlns:a16="http://schemas.microsoft.com/office/drawing/2014/main" id="{CDB92433-84AA-0F3C-DCE3-CF06F53301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682" y="459000"/>
            <a:ext cx="5475735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685D8C-294F-4CA1-7B2E-A8D0721C5A72}"/>
              </a:ext>
            </a:extLst>
          </p:cNvPr>
          <p:cNvSpPr txBox="1"/>
          <p:nvPr/>
        </p:nvSpPr>
        <p:spPr>
          <a:xfrm>
            <a:off x="75304" y="3732903"/>
            <a:ext cx="36898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chapelle des Comtes.</a:t>
            </a:r>
          </a:p>
        </p:txBody>
      </p:sp>
    </p:spTree>
    <p:extLst>
      <p:ext uri="{BB962C8B-B14F-4D97-AF65-F5344CB8AC3E}">
        <p14:creationId xmlns:p14="http://schemas.microsoft.com/office/powerpoint/2010/main" val="308560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20059-5FFD-A3C6-C09B-246B4B87D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culpture, monument&#10;&#10;Description générée automatiquement">
            <a:extLst>
              <a:ext uri="{FF2B5EF4-FFF2-40B4-BE49-F238E27FC236}">
                <a16:creationId xmlns:a16="http://schemas.microsoft.com/office/drawing/2014/main" id="{5AA5C89F-3C24-2182-F19D-5FB9C9186B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0138" y="459000"/>
            <a:ext cx="4551723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AD11E6-CFBE-B22A-ADDB-631F83C951FF}"/>
              </a:ext>
            </a:extLst>
          </p:cNvPr>
          <p:cNvSpPr txBox="1"/>
          <p:nvPr/>
        </p:nvSpPr>
        <p:spPr>
          <a:xfrm>
            <a:off x="8692179" y="2826571"/>
            <a:ext cx="33779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Monument de </a:t>
            </a:r>
            <a:r>
              <a:rPr lang="fr-FR" sz="2400" b="1" dirty="0" err="1">
                <a:solidFill>
                  <a:srgbClr val="FFFF00"/>
                </a:solidFill>
              </a:rPr>
              <a:t>Groeninghe</a:t>
            </a:r>
            <a:r>
              <a:rPr lang="fr-FR" sz="2400" b="1" dirty="0">
                <a:solidFill>
                  <a:srgbClr val="FFFF00"/>
                </a:solidFill>
              </a:rPr>
              <a:t> (la Vierge de la Flandre).</a:t>
            </a:r>
          </a:p>
        </p:txBody>
      </p:sp>
    </p:spTree>
    <p:extLst>
      <p:ext uri="{BB962C8B-B14F-4D97-AF65-F5344CB8AC3E}">
        <p14:creationId xmlns:p14="http://schemas.microsoft.com/office/powerpoint/2010/main" val="2190834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0F7AE1-5DF4-74DF-4011-8EF9E4B60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Électricité&#10;&#10;Description générée automatiquement">
            <a:extLst>
              <a:ext uri="{FF2B5EF4-FFF2-40B4-BE49-F238E27FC236}">
                <a16:creationId xmlns:a16="http://schemas.microsoft.com/office/drawing/2014/main" id="{4E39CC79-55E6-01E8-CCCA-36F3203209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789" y="443432"/>
            <a:ext cx="5328000" cy="353668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Faire du patin à glace, faire du skateboard, Patinoire, Patin à glace&#10;&#10;Description générée automatiquement">
            <a:extLst>
              <a:ext uri="{FF2B5EF4-FFF2-40B4-BE49-F238E27FC236}">
                <a16:creationId xmlns:a16="http://schemas.microsoft.com/office/drawing/2014/main" id="{922EB70C-A9D7-A503-0A96-2824511B88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3041" y="2872357"/>
            <a:ext cx="5301170" cy="352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CB2435B-5E3B-4A75-51DF-83ED5A9AE5ED}"/>
              </a:ext>
            </a:extLst>
          </p:cNvPr>
          <p:cNvSpPr txBox="1"/>
          <p:nvPr/>
        </p:nvSpPr>
        <p:spPr>
          <a:xfrm>
            <a:off x="1226372" y="4528969"/>
            <a:ext cx="42492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marché de Noël ne serait pas un marché de Noël sans une 𝗴𝗿𝗮𝗻𝗱𝗲 𝗽𝗮𝘁𝗶𝗻𝗼𝗶𝗿𝗲</a:t>
            </a:r>
          </a:p>
        </p:txBody>
      </p:sp>
    </p:spTree>
    <p:extLst>
      <p:ext uri="{BB962C8B-B14F-4D97-AF65-F5344CB8AC3E}">
        <p14:creationId xmlns:p14="http://schemas.microsoft.com/office/powerpoint/2010/main" val="3301050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818318-24FB-BCA3-6D95-84CE139FC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nuit&#10;&#10;Description générée automatiquement">
            <a:extLst>
              <a:ext uri="{FF2B5EF4-FFF2-40B4-BE49-F238E27FC236}">
                <a16:creationId xmlns:a16="http://schemas.microsoft.com/office/drawing/2014/main" id="{6CFC7375-C911-499D-7A50-F1D64974A0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4615" y="666912"/>
            <a:ext cx="6084000" cy="283920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personne, plein air, feu d’artifice&#10;&#10;Description générée automatiquement">
            <a:extLst>
              <a:ext uri="{FF2B5EF4-FFF2-40B4-BE49-F238E27FC236}">
                <a16:creationId xmlns:a16="http://schemas.microsoft.com/office/drawing/2014/main" id="{6490CEFE-CC71-61DA-44E5-88AB6DC82D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385" y="3020209"/>
            <a:ext cx="4788000" cy="319431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93152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63C69D-351E-3C0C-B84B-000B071E4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bâtiment&#10;&#10;Description générée automatiquement">
            <a:extLst>
              <a:ext uri="{FF2B5EF4-FFF2-40B4-BE49-F238E27FC236}">
                <a16:creationId xmlns:a16="http://schemas.microsoft.com/office/drawing/2014/main" id="{23A8C5CD-E88F-1E3A-3AA1-633BED2EF2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024" y="537883"/>
            <a:ext cx="4860000" cy="3645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88A5019D-2131-7F4A-0AA0-017FEEF0AE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7976" y="2915321"/>
            <a:ext cx="4572000" cy="3429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B7D7A81-2DDA-E3FC-7BAF-50E44D53DF9F}"/>
              </a:ext>
            </a:extLst>
          </p:cNvPr>
          <p:cNvSpPr txBox="1"/>
          <p:nvPr/>
        </p:nvSpPr>
        <p:spPr>
          <a:xfrm>
            <a:off x="792480" y="4873214"/>
            <a:ext cx="6325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Grande Place de Courtrai – 1 et 2</a:t>
            </a:r>
          </a:p>
        </p:txBody>
      </p:sp>
    </p:spTree>
    <p:extLst>
      <p:ext uri="{BB962C8B-B14F-4D97-AF65-F5344CB8AC3E}">
        <p14:creationId xmlns:p14="http://schemas.microsoft.com/office/powerpoint/2010/main" val="1082141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518598-F1E6-5F48-D4D4-A6CABCC82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ol&#10;&#10;Description générée automatiquement">
            <a:extLst>
              <a:ext uri="{FF2B5EF4-FFF2-40B4-BE49-F238E27FC236}">
                <a16:creationId xmlns:a16="http://schemas.microsoft.com/office/drawing/2014/main" id="{144FC6EE-34DE-B209-E233-1E2F903F18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266" y="2775473"/>
            <a:ext cx="4860000" cy="3645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32DB68-27EC-610E-EFC9-01AADB0FECD7}"/>
              </a:ext>
            </a:extLst>
          </p:cNvPr>
          <p:cNvSpPr txBox="1"/>
          <p:nvPr/>
        </p:nvSpPr>
        <p:spPr>
          <a:xfrm>
            <a:off x="2133602" y="1333707"/>
            <a:ext cx="5443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Centre-ville de Courtrai – 1 et 2</a:t>
            </a:r>
          </a:p>
        </p:txBody>
      </p:sp>
      <p:pic>
        <p:nvPicPr>
          <p:cNvPr id="6" name="Image 5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2FBCB47C-2493-DCB8-7E1C-6DE0F04B48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0734" y="489016"/>
            <a:ext cx="4560000" cy="34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90867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967E7A-530E-137B-542B-44D9C0D73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scène&#10;&#10;Description générée automatiquement">
            <a:extLst>
              <a:ext uri="{FF2B5EF4-FFF2-40B4-BE49-F238E27FC236}">
                <a16:creationId xmlns:a16="http://schemas.microsoft.com/office/drawing/2014/main" id="{A0F17C10-F7F4-A962-4527-CC9B5E5A11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160" y="560070"/>
            <a:ext cx="4716000" cy="3537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21C9A54B-CD19-AF32-3DCA-1FAC5C3DE0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7842" y="2800350"/>
            <a:ext cx="4680000" cy="351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71BE2FB-A350-5DC8-9A6A-B680B0ED4092}"/>
              </a:ext>
            </a:extLst>
          </p:cNvPr>
          <p:cNvSpPr txBox="1"/>
          <p:nvPr/>
        </p:nvSpPr>
        <p:spPr>
          <a:xfrm>
            <a:off x="1165860" y="4364027"/>
            <a:ext cx="5212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centre de Courtrai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A67BED8-5191-563E-8BE3-129AA34862BB}"/>
              </a:ext>
            </a:extLst>
          </p:cNvPr>
          <p:cNvSpPr txBox="1"/>
          <p:nvPr/>
        </p:nvSpPr>
        <p:spPr>
          <a:xfrm>
            <a:off x="7171200" y="2148840"/>
            <a:ext cx="5189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Rives de la Lys et tours Broel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924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FE7874-2396-A3BF-99F8-2486B78B1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E4F13133-EEA1-7484-5A2D-4AC33F7C02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450" y="2994660"/>
            <a:ext cx="4500000" cy="3375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EE9F6E-1AF7-723E-14A2-18AF7D5C0382}"/>
              </a:ext>
            </a:extLst>
          </p:cNvPr>
          <p:cNvSpPr txBox="1"/>
          <p:nvPr/>
        </p:nvSpPr>
        <p:spPr>
          <a:xfrm>
            <a:off x="960120" y="2344400"/>
            <a:ext cx="4720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Tours Broel de Courtrai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fenêtre, Architecture médiévale&#10;&#10;Description générée automatiquement">
            <a:extLst>
              <a:ext uri="{FF2B5EF4-FFF2-40B4-BE49-F238E27FC236}">
                <a16:creationId xmlns:a16="http://schemas.microsoft.com/office/drawing/2014/main" id="{066869EE-56FD-F062-8DF4-789A8776A5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1550" y="506618"/>
            <a:ext cx="4968000" cy="331426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50FACDB-7EB1-A826-99BD-37FA79D7AA4C}"/>
              </a:ext>
            </a:extLst>
          </p:cNvPr>
          <p:cNvSpPr txBox="1"/>
          <p:nvPr/>
        </p:nvSpPr>
        <p:spPr>
          <a:xfrm>
            <a:off x="7692000" y="4057650"/>
            <a:ext cx="45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L’église Notre-Dame de Courtrai vue d’en </a:t>
            </a:r>
            <a:r>
              <a:rPr lang="fr-FR" sz="2400" b="1" dirty="0" err="1">
                <a:solidFill>
                  <a:srgbClr val="FFFF00"/>
                </a:solidFill>
              </a:rPr>
              <a:t>hau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102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AAA47-C949-6716-300C-9214D35A5F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maison&#10;&#10;Description générée automatiquement">
            <a:extLst>
              <a:ext uri="{FF2B5EF4-FFF2-40B4-BE49-F238E27FC236}">
                <a16:creationId xmlns:a16="http://schemas.microsoft.com/office/drawing/2014/main" id="{FC8A5AEF-5B86-6C5C-020D-308621D705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596" y="537282"/>
            <a:ext cx="5040000" cy="337445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B5D837-5262-2B38-C81F-53F57D572A35}"/>
              </a:ext>
            </a:extLst>
          </p:cNvPr>
          <p:cNvSpPr txBox="1"/>
          <p:nvPr/>
        </p:nvSpPr>
        <p:spPr>
          <a:xfrm>
            <a:off x="868680" y="4171950"/>
            <a:ext cx="5947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Courtrai, Belgique</a:t>
            </a:r>
          </a:p>
        </p:txBody>
      </p:sp>
      <p:pic>
        <p:nvPicPr>
          <p:cNvPr id="6" name="Image 5" descr="Une image contenant ciel, Véhicule terrestre, véhicule, roue&#10;&#10;Description générée automatiquement">
            <a:extLst>
              <a:ext uri="{FF2B5EF4-FFF2-40B4-BE49-F238E27FC236}">
                <a16:creationId xmlns:a16="http://schemas.microsoft.com/office/drawing/2014/main" id="{A5951B18-DED5-2EFD-97C0-07A8D5373C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2404" y="2905615"/>
            <a:ext cx="4608000" cy="345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4691E06-A3B7-56C8-4592-3C51C7EA1D00}"/>
              </a:ext>
            </a:extLst>
          </p:cNvPr>
          <p:cNvSpPr txBox="1"/>
          <p:nvPr/>
        </p:nvSpPr>
        <p:spPr>
          <a:xfrm>
            <a:off x="7137616" y="1195631"/>
            <a:ext cx="49568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campus de l'avenue Kennedy de l'AZ </a:t>
            </a:r>
            <a:r>
              <a:rPr lang="fr-FR" sz="2400" b="1" dirty="0" err="1">
                <a:solidFill>
                  <a:srgbClr val="FFFF00"/>
                </a:solidFill>
              </a:rPr>
              <a:t>Groeninge</a:t>
            </a:r>
            <a:r>
              <a:rPr lang="fr-FR" sz="2400" b="1" dirty="0">
                <a:solidFill>
                  <a:srgbClr val="FFFF00"/>
                </a:solidFill>
              </a:rPr>
              <a:t> juste avant l'ouverture en avril 2010</a:t>
            </a:r>
          </a:p>
        </p:txBody>
      </p:sp>
    </p:spTree>
    <p:extLst>
      <p:ext uri="{BB962C8B-B14F-4D97-AF65-F5344CB8AC3E}">
        <p14:creationId xmlns:p14="http://schemas.microsoft.com/office/powerpoint/2010/main" val="1975067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83F87B-0C26-0E7B-C140-98602FEAA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Restauration rapide, Frites, Snack&#10;&#10;Description générée automatiquement">
            <a:extLst>
              <a:ext uri="{FF2B5EF4-FFF2-40B4-BE49-F238E27FC236}">
                <a16:creationId xmlns:a16="http://schemas.microsoft.com/office/drawing/2014/main" id="{BD172F3B-2E47-6297-E6F3-6F6B1CF7CA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000" y="544830"/>
            <a:ext cx="4512000" cy="338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9FF085-2759-7CB4-6391-0FAF1817EF4A}"/>
              </a:ext>
            </a:extLst>
          </p:cNvPr>
          <p:cNvSpPr txBox="1"/>
          <p:nvPr/>
        </p:nvSpPr>
        <p:spPr>
          <a:xfrm>
            <a:off x="982980" y="3611880"/>
            <a:ext cx="49491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Moules-frites, un des plats nationaux de Belgique.</a:t>
            </a:r>
          </a:p>
        </p:txBody>
      </p:sp>
      <p:pic>
        <p:nvPicPr>
          <p:cNvPr id="6" name="Image 5" descr="Une image contenant nourriture, plat, Cuisine, Frites&#10;&#10;Description générée automatiquement">
            <a:extLst>
              <a:ext uri="{FF2B5EF4-FFF2-40B4-BE49-F238E27FC236}">
                <a16:creationId xmlns:a16="http://schemas.microsoft.com/office/drawing/2014/main" id="{27183A7A-C467-11E6-011A-F1030F7FBB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9000" y="2697497"/>
            <a:ext cx="4788000" cy="342268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820ADDB-B9DE-CDA7-8DC3-F5B2B0D94B68}"/>
              </a:ext>
            </a:extLst>
          </p:cNvPr>
          <p:cNvSpPr txBox="1"/>
          <p:nvPr/>
        </p:nvSpPr>
        <p:spPr>
          <a:xfrm>
            <a:off x="5932170" y="168044"/>
            <a:ext cx="66803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Carbonade flamande, un autre plat national</a:t>
            </a:r>
          </a:p>
        </p:txBody>
      </p:sp>
    </p:spTree>
    <p:extLst>
      <p:ext uri="{BB962C8B-B14F-4D97-AF65-F5344CB8AC3E}">
        <p14:creationId xmlns:p14="http://schemas.microsoft.com/office/powerpoint/2010/main" val="3259852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ourriture, Restauration rapide, Cuisine américaine, Frites&#10;&#10;Description générée automatiquement">
            <a:extLst>
              <a:ext uri="{FF2B5EF4-FFF2-40B4-BE49-F238E27FC236}">
                <a16:creationId xmlns:a16="http://schemas.microsoft.com/office/drawing/2014/main" id="{95F28E5B-3538-2ADF-DB7A-888FDA22E1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9973" y="571550"/>
            <a:ext cx="4824000" cy="347857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B853ED6-E3A0-035F-46C5-C22CF41E9A73}"/>
              </a:ext>
            </a:extLst>
          </p:cNvPr>
          <p:cNvSpPr txBox="1"/>
          <p:nvPr/>
        </p:nvSpPr>
        <p:spPr>
          <a:xfrm>
            <a:off x="6259830" y="3806190"/>
            <a:ext cx="59397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Chicons au gratin (</a:t>
            </a:r>
            <a:r>
              <a:rPr lang="fr-FR" sz="2400" b="1" dirty="0" err="1">
                <a:solidFill>
                  <a:srgbClr val="FFFF00"/>
                </a:solidFill>
              </a:rPr>
              <a:t>gegratineerde</a:t>
            </a:r>
            <a:r>
              <a:rPr lang="fr-FR" sz="2400" b="1" dirty="0">
                <a:solidFill>
                  <a:srgbClr val="FFFF00"/>
                </a:solidFill>
              </a:rPr>
              <a:t> witloof).</a:t>
            </a:r>
          </a:p>
        </p:txBody>
      </p:sp>
      <p:pic>
        <p:nvPicPr>
          <p:cNvPr id="8" name="Image 7" descr="Une image contenant magasin, affichage, souvenir, Magasin&#10;&#10;Description générée automatiquement">
            <a:extLst>
              <a:ext uri="{FF2B5EF4-FFF2-40B4-BE49-F238E27FC236}">
                <a16:creationId xmlns:a16="http://schemas.microsoft.com/office/drawing/2014/main" id="{A7EC961F-F792-DC82-3B37-9A93CEDDE9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027" y="2937565"/>
            <a:ext cx="4968000" cy="331068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AB1AF65-D842-B063-0D24-8B43F884FAFA}"/>
              </a:ext>
            </a:extLst>
          </p:cNvPr>
          <p:cNvSpPr txBox="1"/>
          <p:nvPr/>
        </p:nvSpPr>
        <p:spPr>
          <a:xfrm>
            <a:off x="773033" y="1155680"/>
            <a:ext cx="56121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Variétés de boudins en vente au marché de Noël de Bruxelles.</a:t>
            </a:r>
          </a:p>
        </p:txBody>
      </p:sp>
    </p:spTree>
    <p:extLst>
      <p:ext uri="{BB962C8B-B14F-4D97-AF65-F5344CB8AC3E}">
        <p14:creationId xmlns:p14="http://schemas.microsoft.com/office/powerpoint/2010/main" val="4140215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CF18A8-316F-4362-B30E-4CC19133F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aufre belge, Snack, gaufre, petit-déjeuner&#10;&#10;Description générée automatiquement">
            <a:extLst>
              <a:ext uri="{FF2B5EF4-FFF2-40B4-BE49-F238E27FC236}">
                <a16:creationId xmlns:a16="http://schemas.microsoft.com/office/drawing/2014/main" id="{872A1842-6856-4188-D616-F383B591C6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000" y="1028430"/>
            <a:ext cx="7560000" cy="42525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90889D-18F2-1B04-02C6-F516EC29D2E7}"/>
              </a:ext>
            </a:extLst>
          </p:cNvPr>
          <p:cNvSpPr txBox="1"/>
          <p:nvPr/>
        </p:nvSpPr>
        <p:spPr>
          <a:xfrm>
            <a:off x="795810" y="3788063"/>
            <a:ext cx="1737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Gaufres.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645A466-29DC-A30C-B373-7F25AAC0B753}"/>
              </a:ext>
            </a:extLst>
          </p:cNvPr>
          <p:cNvSpPr txBox="1"/>
          <p:nvPr/>
        </p:nvSpPr>
        <p:spPr>
          <a:xfrm>
            <a:off x="1986915" y="331470"/>
            <a:ext cx="8218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Ville Courtrai Belgique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B004294-7FDC-3C6C-7F3D-9EBC304FFC36}"/>
              </a:ext>
            </a:extLst>
          </p:cNvPr>
          <p:cNvSpPr txBox="1"/>
          <p:nvPr/>
        </p:nvSpPr>
        <p:spPr>
          <a:xfrm>
            <a:off x="3655695" y="5454670"/>
            <a:ext cx="8883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90B7C36-86EC-0BAF-838F-098DF69324B8}"/>
              </a:ext>
            </a:extLst>
          </p:cNvPr>
          <p:cNvSpPr txBox="1"/>
          <p:nvPr/>
        </p:nvSpPr>
        <p:spPr>
          <a:xfrm>
            <a:off x="5461635" y="6003310"/>
            <a:ext cx="577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092776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391</Words>
  <Application>Microsoft Office PowerPoint</Application>
  <PresentationFormat>Grand écran</PresentationFormat>
  <Paragraphs>82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2024-11-01T08:30:48Z</dcterms:created>
  <dcterms:modified xsi:type="dcterms:W3CDTF">2024-11-08T09:01:06Z</dcterms:modified>
</cp:coreProperties>
</file>