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5"/>
    <p:sldMasterId id="2147483696" r:id="rId6"/>
  </p:sldMasterIdLst>
  <p:notesMasterIdLst>
    <p:notesMasterId r:id="rId26"/>
  </p:notesMasterIdLst>
  <p:sldIdLst>
    <p:sldId id="277" r:id="rId7"/>
    <p:sldId id="261" r:id="rId8"/>
    <p:sldId id="284" r:id="rId9"/>
    <p:sldId id="318" r:id="rId10"/>
    <p:sldId id="319" r:id="rId11"/>
    <p:sldId id="320" r:id="rId12"/>
    <p:sldId id="305" r:id="rId13"/>
    <p:sldId id="324" r:id="rId14"/>
    <p:sldId id="326" r:id="rId15"/>
    <p:sldId id="327" r:id="rId16"/>
    <p:sldId id="328" r:id="rId17"/>
    <p:sldId id="322" r:id="rId18"/>
    <p:sldId id="312" r:id="rId19"/>
    <p:sldId id="291" r:id="rId20"/>
    <p:sldId id="323" r:id="rId21"/>
    <p:sldId id="331" r:id="rId22"/>
    <p:sldId id="329" r:id="rId23"/>
    <p:sldId id="330" r:id="rId24"/>
    <p:sldId id="260" r:id="rId25"/>
  </p:sldIdLst>
  <p:sldSz cx="9144000" cy="5143500" type="screen16x9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15050"/>
    <a:srgbClr val="B3052A"/>
    <a:srgbClr val="C7DFC3"/>
    <a:srgbClr val="D307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81" autoAdjust="0"/>
    <p:restoredTop sz="93557" autoAdjust="0"/>
  </p:normalViewPr>
  <p:slideViewPr>
    <p:cSldViewPr snapToGrid="0" snapToObjects="1">
      <p:cViewPr varScale="1">
        <p:scale>
          <a:sx n="133" d="100"/>
          <a:sy n="133" d="100"/>
        </p:scale>
        <p:origin x="666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3657C-1507-DD4F-8F32-9ACAE94146FA}" type="datetimeFigureOut">
              <a:rPr lang="fr-FR" smtClean="0"/>
              <a:t>08/11/2024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9BF81-9290-9542-8FAC-CA9679661B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858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081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8115" algn="l" defTabSz="4081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6231" algn="l" defTabSz="4081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24346" algn="l" defTabSz="4081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32460" algn="l" defTabSz="4081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40577" algn="l" defTabSz="4081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48692" algn="l" defTabSz="4081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56805" algn="l" defTabSz="4081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64920" algn="l" defTabSz="40811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BF81-9290-9542-8FAC-CA9679661B2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5953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BF81-9290-9542-8FAC-CA9679661B2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469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BF81-9290-9542-8FAC-CA9679661B2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900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BF81-9290-9542-8FAC-CA9679661B2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8396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11C24-B408-D789-0037-178780279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294AC8-1162-B1A7-FDC8-8E28DE3E74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5E204B1-3070-A62A-4738-25A64DF27F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1386ED-A78A-3B69-63A4-C69D4A8920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BF81-9290-9542-8FAC-CA9679661B2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0864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E4B4F-58A8-FF7F-5E81-ACEF64C14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9B11D23-9777-3B8C-FD07-2F9DAC35E2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56C0530-DF7D-43BE-8594-4E6A37F55C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91A3BB-803E-3732-743B-DC4AF4A40A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BF81-9290-9542-8FAC-CA9679661B2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6675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08F1E-2471-9D4E-06E2-DE001697C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64F6D6D-8D61-2A0E-89DC-A512C2A953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D3E9C69-F8DF-FFFB-D399-52A2B8261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F2183AC-FEAC-E88E-E93B-1B9811746E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BF81-9290-9542-8FAC-CA9679661B2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51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BF81-9290-9542-8FAC-CA9679661B2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904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9BF81-9290-9542-8FAC-CA9679661B2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864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247255" y="-44532"/>
            <a:ext cx="9386888" cy="5192849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251970" y="889863"/>
            <a:ext cx="6636259" cy="3358450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9428" y="1556628"/>
            <a:ext cx="6509936" cy="1311547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050" spc="-113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9428" y="2929700"/>
            <a:ext cx="6505070" cy="991940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0">
                <a:solidFill>
                  <a:srgbClr val="FFFEFF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336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762444"/>
            <a:ext cx="2625897" cy="184233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32488" y="596039"/>
            <a:ext cx="4706276" cy="394281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120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9438086" cy="5139929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5789211" y="1274692"/>
            <a:ext cx="2755857" cy="2602816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55578" y="1762444"/>
            <a:ext cx="2625896" cy="184233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2060" y="598834"/>
            <a:ext cx="4701467" cy="394297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410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nd_PPT_Reg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" y="0"/>
            <a:ext cx="9138008" cy="51435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662746" y="1321505"/>
            <a:ext cx="7833447" cy="1087932"/>
          </a:xfrm>
          <a:prstGeom prst="rect">
            <a:avLst/>
          </a:prstGeom>
          <a:solidFill>
            <a:srgbClr val="D3072A"/>
          </a:solidFill>
        </p:spPr>
        <p:txBody>
          <a:bodyPr vert="horz" lIns="71569" tIns="35785" rIns="71569" bIns="35785">
            <a:spAutoFit/>
          </a:bodyPr>
          <a:lstStyle>
            <a:lvl1pPr marL="0" indent="0" algn="ctr">
              <a:spcBef>
                <a:spcPts val="0"/>
              </a:spcBef>
              <a:buNone/>
              <a:defRPr sz="3300">
                <a:solidFill>
                  <a:schemeClr val="bg1">
                    <a:alpha val="80000"/>
                  </a:schemeClr>
                </a:solidFill>
                <a:latin typeface="Avenir Light"/>
                <a:cs typeface="Avenir Light"/>
              </a:defRPr>
            </a:lvl1pPr>
          </a:lstStyle>
          <a:p>
            <a:pPr lvl="0"/>
            <a:r>
              <a:rPr lang="fr-FR" dirty="0"/>
              <a:t>TITRE</a:t>
            </a:r>
          </a:p>
          <a:p>
            <a:pPr lvl="0"/>
            <a:r>
              <a:rPr lang="fr-FR" dirty="0"/>
              <a:t>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819030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deux contenu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2" hasCustomPrompt="1"/>
          </p:nvPr>
        </p:nvSpPr>
        <p:spPr>
          <a:xfrm>
            <a:off x="827746" y="1864573"/>
            <a:ext cx="3673120" cy="2633290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471"/>
              </a:spcAft>
              <a:buNone/>
              <a:defRPr sz="1600" baseline="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Contenu texte</a:t>
            </a:r>
          </a:p>
        </p:txBody>
      </p:sp>
      <p:sp>
        <p:nvSpPr>
          <p:cNvPr id="8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31242" y="1864573"/>
            <a:ext cx="3673120" cy="2633290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272091" indent="-272091" algn="just">
              <a:lnSpc>
                <a:spcPct val="150000"/>
              </a:lnSpc>
              <a:spcBef>
                <a:spcPts val="0"/>
              </a:spcBef>
              <a:spcAft>
                <a:spcPts val="471"/>
              </a:spcAft>
              <a:buSzPct val="130000"/>
              <a:buFontTx/>
              <a:buBlip>
                <a:blip r:embed="rId2"/>
              </a:buBlip>
              <a:defRPr sz="1600" baseline="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Contenu texte</a:t>
            </a:r>
          </a:p>
          <a:p>
            <a:pPr lvl="0"/>
            <a:endParaRPr lang="fr-FR" dirty="0"/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330626" y="764215"/>
            <a:ext cx="6973737" cy="398136"/>
          </a:xfrm>
          <a:prstGeom prst="rect">
            <a:avLst/>
          </a:prstGeom>
        </p:spPr>
        <p:txBody>
          <a:bodyPr vert="horz" lIns="71569" tIns="35785" rIns="71569" bIns="35785">
            <a:no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Avenir Light"/>
                <a:cs typeface="Avenir Light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1" hasCustomPrompt="1"/>
          </p:nvPr>
        </p:nvSpPr>
        <p:spPr>
          <a:xfrm>
            <a:off x="1330626" y="1198443"/>
            <a:ext cx="6973737" cy="395434"/>
          </a:xfrm>
          <a:prstGeom prst="rect">
            <a:avLst/>
          </a:prstGeom>
        </p:spPr>
        <p:txBody>
          <a:bodyPr vert="horz" wrap="square" lIns="71569" tIns="35785" rIns="71569" bIns="35785">
            <a:spAutoFit/>
          </a:bodyPr>
          <a:lstStyle>
            <a:lvl1pPr marL="0" indent="0" algn="l">
              <a:buNone/>
              <a:defRPr sz="2100" b="0" i="0" baseline="0">
                <a:solidFill>
                  <a:schemeClr val="tx2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246713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330626" y="764215"/>
            <a:ext cx="6973737" cy="398136"/>
          </a:xfrm>
          <a:prstGeom prst="rect">
            <a:avLst/>
          </a:prstGeom>
        </p:spPr>
        <p:txBody>
          <a:bodyPr vert="horz" lIns="71569" tIns="35785" rIns="71569" bIns="35785">
            <a:no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Avenir Light"/>
                <a:cs typeface="Avenir Light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4" name="Espace réservé du texte 8"/>
          <p:cNvSpPr>
            <a:spLocks noGrp="1"/>
          </p:cNvSpPr>
          <p:nvPr>
            <p:ph type="body" sz="quarter" idx="11" hasCustomPrompt="1"/>
          </p:nvPr>
        </p:nvSpPr>
        <p:spPr>
          <a:xfrm>
            <a:off x="1330626" y="1198443"/>
            <a:ext cx="6973737" cy="395434"/>
          </a:xfrm>
          <a:prstGeom prst="rect">
            <a:avLst/>
          </a:prstGeom>
        </p:spPr>
        <p:txBody>
          <a:bodyPr vert="horz" wrap="square" lIns="71569" tIns="35785" rIns="71569" bIns="35785">
            <a:spAutoFit/>
          </a:bodyPr>
          <a:lstStyle>
            <a:lvl1pPr marL="0" indent="0" algn="l">
              <a:buNone/>
              <a:defRPr sz="2100" b="0" i="0" baseline="0">
                <a:solidFill>
                  <a:schemeClr val="tx2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5" name="Espace réservé du texte 10"/>
          <p:cNvSpPr>
            <a:spLocks noGrp="1"/>
          </p:cNvSpPr>
          <p:nvPr>
            <p:ph type="body" sz="quarter" idx="12" hasCustomPrompt="1"/>
          </p:nvPr>
        </p:nvSpPr>
        <p:spPr>
          <a:xfrm>
            <a:off x="827745" y="1864573"/>
            <a:ext cx="7476617" cy="2633290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272091" indent="-272091" algn="just">
              <a:lnSpc>
                <a:spcPct val="120000"/>
              </a:lnSpc>
              <a:spcBef>
                <a:spcPts val="0"/>
              </a:spcBef>
              <a:spcAft>
                <a:spcPts val="471"/>
              </a:spcAft>
              <a:buSzPct val="130000"/>
              <a:buFontTx/>
              <a:buBlip>
                <a:blip r:embed="rId2"/>
              </a:buBlip>
              <a:defRPr lang="it-IT" sz="1600" b="0" i="0" u="none" strike="noStrike" baseline="0" smtClean="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Contenu texte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7279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s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4E1076-2E9F-4A09-AEF0-C78146A429D7}"/>
              </a:ext>
            </a:extLst>
          </p:cNvPr>
          <p:cNvSpPr/>
          <p:nvPr userDrawn="1"/>
        </p:nvSpPr>
        <p:spPr>
          <a:xfrm>
            <a:off x="245806" y="324465"/>
            <a:ext cx="8642555" cy="4630993"/>
          </a:xfrm>
          <a:prstGeom prst="rect">
            <a:avLst/>
          </a:prstGeom>
          <a:solidFill>
            <a:srgbClr val="D307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430080E-3AA8-4C18-A2DB-69AE2D4F80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6972" y="1727845"/>
            <a:ext cx="1929388" cy="18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23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1816169" y="1832269"/>
            <a:ext cx="5541831" cy="3031028"/>
          </a:xfrm>
          <a:prstGeom prst="rect">
            <a:avLst/>
          </a:prstGeom>
        </p:spPr>
        <p:txBody>
          <a:bodyPr vert="horz" wrap="square" lIns="71569" tIns="35785" rIns="71569" bIns="35785">
            <a:spAutoFit/>
          </a:bodyPr>
          <a:lstStyle>
            <a:lvl1pPr marL="357849" indent="-357849">
              <a:lnSpc>
                <a:spcPct val="150000"/>
              </a:lnSpc>
              <a:buClr>
                <a:schemeClr val="tx1"/>
              </a:buClr>
              <a:buSzPct val="115000"/>
              <a:buFont typeface="+mj-ea"/>
              <a:buAutoNum type="circleNumDbPlain"/>
              <a:defRPr sz="1600" b="1" u="none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765964" indent="-357849">
              <a:buClr>
                <a:schemeClr val="accent1"/>
              </a:buClr>
              <a:buSzPct val="150000"/>
              <a:buFont typeface="Arial"/>
              <a:buChar char="•"/>
              <a:defRPr sz="1400" baseline="0">
                <a:solidFill>
                  <a:schemeClr val="tx2"/>
                </a:solidFill>
              </a:defRPr>
            </a:lvl2pPr>
          </a:lstStyle>
          <a:p>
            <a:pPr lvl="0"/>
            <a:r>
              <a:rPr lang="fr-FR" dirty="0"/>
              <a:t>Titre partie 1							p.</a:t>
            </a:r>
          </a:p>
          <a:p>
            <a:pPr lvl="1"/>
            <a:r>
              <a:rPr lang="fr-FR" dirty="0"/>
              <a:t>Sous titre 1</a:t>
            </a:r>
          </a:p>
          <a:p>
            <a:pPr lvl="1"/>
            <a:r>
              <a:rPr lang="fr-FR" dirty="0"/>
              <a:t>Sous-titre 2</a:t>
            </a:r>
          </a:p>
          <a:p>
            <a:pPr lvl="0"/>
            <a:r>
              <a:rPr lang="fr-FR" dirty="0"/>
              <a:t>Titre partie 2							p.</a:t>
            </a:r>
          </a:p>
          <a:p>
            <a:pPr lvl="0"/>
            <a:r>
              <a:rPr lang="fr-FR" dirty="0"/>
              <a:t>Titre partie 3							p.</a:t>
            </a:r>
          </a:p>
          <a:p>
            <a:pPr lvl="0"/>
            <a:r>
              <a:rPr lang="fr-FR" dirty="0"/>
              <a:t>Titre partie 4							p.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 hasCustomPrompt="1"/>
          </p:nvPr>
        </p:nvSpPr>
        <p:spPr>
          <a:xfrm>
            <a:off x="246914" y="824860"/>
            <a:ext cx="8658065" cy="588415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 algn="ctr">
              <a:buNone/>
              <a:defRPr sz="3800">
                <a:solidFill>
                  <a:schemeClr val="accent1"/>
                </a:solidFill>
                <a:latin typeface="Avenir Light"/>
                <a:cs typeface="Avenir Light"/>
              </a:defRPr>
            </a:lvl1pPr>
          </a:lstStyle>
          <a:p>
            <a:pPr lvl="0"/>
            <a:r>
              <a:rPr lang="fr-FR" dirty="0"/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1817155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Fond_PPT_Region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008" cy="5143500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1364608" y="2228513"/>
            <a:ext cx="6414746" cy="533934"/>
          </a:xfrm>
          <a:prstGeom prst="rect">
            <a:avLst/>
          </a:prstGeom>
        </p:spPr>
        <p:txBody>
          <a:bodyPr vert="horz" wrap="square" lIns="71569" tIns="35785" rIns="71569" bIns="35785">
            <a:spAutoFit/>
          </a:bodyPr>
          <a:lstStyle>
            <a:lvl1pPr marL="0" indent="0" algn="ctr">
              <a:buFont typeface="+mj-ea"/>
              <a:buNone/>
              <a:defRPr sz="3000" u="none" spc="117" baseline="0">
                <a:solidFill>
                  <a:schemeClr val="bg1">
                    <a:alpha val="80000"/>
                  </a:schemeClr>
                </a:solidFill>
                <a:latin typeface="Avenir Light"/>
                <a:cs typeface="Avenir Light"/>
              </a:defRPr>
            </a:lvl1pPr>
          </a:lstStyle>
          <a:p>
            <a:pPr lvl="0"/>
            <a:r>
              <a:rPr lang="fr-FR" dirty="0"/>
              <a:t>TITRE PARTIE 1</a:t>
            </a:r>
          </a:p>
        </p:txBody>
      </p:sp>
      <p:sp>
        <p:nvSpPr>
          <p:cNvPr id="6" name="Ellipse 5"/>
          <p:cNvSpPr/>
          <p:nvPr userDrawn="1"/>
        </p:nvSpPr>
        <p:spPr>
          <a:xfrm>
            <a:off x="4340215" y="1729733"/>
            <a:ext cx="466341" cy="464341"/>
          </a:xfrm>
          <a:prstGeom prst="ellipse">
            <a:avLst/>
          </a:prstGeom>
          <a:solidFill>
            <a:schemeClr val="accent1"/>
          </a:solidFill>
          <a:ln>
            <a:solidFill>
              <a:srgbClr val="FFFFFF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569" tIns="35785" rIns="71569" bIns="35785" rtlCol="0" anchor="ctr"/>
          <a:lstStyle/>
          <a:p>
            <a:pPr algn="ctr"/>
            <a:endParaRPr lang="fr-FR" sz="28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4285164" y="1712255"/>
            <a:ext cx="564320" cy="464341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 algn="ctr">
              <a:buNone/>
              <a:defRPr>
                <a:solidFill>
                  <a:srgbClr val="C60020">
                    <a:alpha val="80000"/>
                  </a:srgbClr>
                </a:solidFill>
                <a:latin typeface="Avenir Black"/>
                <a:cs typeface="Avenir Black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25577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re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quette PPT Region Normandie_2020_logos partenaires3 copi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" y="0"/>
            <a:ext cx="9138008" cy="5143500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1364608" y="2228513"/>
            <a:ext cx="6414746" cy="533934"/>
          </a:xfrm>
          <a:prstGeom prst="rect">
            <a:avLst/>
          </a:prstGeom>
        </p:spPr>
        <p:txBody>
          <a:bodyPr vert="horz" wrap="square" lIns="71569" tIns="35785" rIns="71569" bIns="35785">
            <a:spAutoFit/>
          </a:bodyPr>
          <a:lstStyle>
            <a:lvl1pPr marL="0" indent="0" algn="ctr">
              <a:buFont typeface="+mj-ea"/>
              <a:buNone/>
              <a:defRPr sz="3000" u="none" spc="117" baseline="0">
                <a:solidFill>
                  <a:schemeClr val="bg1">
                    <a:alpha val="80000"/>
                  </a:schemeClr>
                </a:solidFill>
                <a:latin typeface="Avenir Light"/>
                <a:cs typeface="Avenir Light"/>
              </a:defRPr>
            </a:lvl1pPr>
          </a:lstStyle>
          <a:p>
            <a:pPr lvl="0"/>
            <a:r>
              <a:rPr lang="fr-FR" dirty="0"/>
              <a:t>TITRE PARTIE 1</a:t>
            </a:r>
          </a:p>
        </p:txBody>
      </p:sp>
      <p:sp>
        <p:nvSpPr>
          <p:cNvPr id="6" name="Ellipse 5"/>
          <p:cNvSpPr/>
          <p:nvPr userDrawn="1"/>
        </p:nvSpPr>
        <p:spPr>
          <a:xfrm>
            <a:off x="4340215" y="1729733"/>
            <a:ext cx="466341" cy="464341"/>
          </a:xfrm>
          <a:prstGeom prst="ellipse">
            <a:avLst/>
          </a:prstGeom>
          <a:solidFill>
            <a:schemeClr val="accent1"/>
          </a:solidFill>
          <a:ln>
            <a:solidFill>
              <a:srgbClr val="FFFFFF">
                <a:alpha val="8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569" tIns="35785" rIns="71569" bIns="35785" rtlCol="0" anchor="ctr"/>
          <a:lstStyle/>
          <a:p>
            <a:pPr algn="ctr"/>
            <a:endParaRPr lang="fr-FR" sz="2800" dirty="0">
              <a:solidFill>
                <a:schemeClr val="tx1"/>
              </a:solidFill>
              <a:latin typeface="Arial Black"/>
              <a:cs typeface="Arial Black"/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4285164" y="1712255"/>
            <a:ext cx="564320" cy="464341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 algn="ctr">
              <a:buNone/>
              <a:defRPr>
                <a:solidFill>
                  <a:srgbClr val="C60020">
                    <a:alpha val="80000"/>
                  </a:srgbClr>
                </a:solidFill>
                <a:latin typeface="Avenir Black"/>
                <a:cs typeface="Avenir Black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28938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330626" y="764215"/>
            <a:ext cx="6973737" cy="398136"/>
          </a:xfrm>
          <a:prstGeom prst="rect">
            <a:avLst/>
          </a:prstGeom>
        </p:spPr>
        <p:txBody>
          <a:bodyPr vert="horz" lIns="71569" tIns="35785" rIns="71569" bIns="35785">
            <a:no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Avenir Light"/>
                <a:cs typeface="Avenir Light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 hasCustomPrompt="1"/>
          </p:nvPr>
        </p:nvSpPr>
        <p:spPr>
          <a:xfrm>
            <a:off x="1330626" y="1198443"/>
            <a:ext cx="6973737" cy="395434"/>
          </a:xfrm>
          <a:prstGeom prst="rect">
            <a:avLst/>
          </a:prstGeom>
        </p:spPr>
        <p:txBody>
          <a:bodyPr vert="horz" wrap="square" lIns="71569" tIns="35785" rIns="71569" bIns="35785">
            <a:spAutoFit/>
          </a:bodyPr>
          <a:lstStyle>
            <a:lvl1pPr marL="0" indent="0" algn="l">
              <a:buNone/>
              <a:defRPr sz="2100" b="0" i="0" baseline="0">
                <a:solidFill>
                  <a:schemeClr val="tx2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2" hasCustomPrompt="1"/>
          </p:nvPr>
        </p:nvSpPr>
        <p:spPr>
          <a:xfrm>
            <a:off x="827745" y="1864573"/>
            <a:ext cx="7476617" cy="2633290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471"/>
              </a:spcAft>
              <a:buNone/>
              <a:defRPr lang="it-IT" sz="1600" b="0" i="0" u="none" strike="noStrike" baseline="0" smtClean="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Contenu texte</a:t>
            </a:r>
          </a:p>
        </p:txBody>
      </p:sp>
    </p:spTree>
    <p:extLst>
      <p:ext uri="{BB962C8B-B14F-4D97-AF65-F5344CB8AC3E}">
        <p14:creationId xmlns:p14="http://schemas.microsoft.com/office/powerpoint/2010/main" val="3368436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762444"/>
            <a:ext cx="2624234" cy="184233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8836" y="602389"/>
            <a:ext cx="4711405" cy="3936467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155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texte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330626" y="764215"/>
            <a:ext cx="6973737" cy="398136"/>
          </a:xfrm>
          <a:prstGeom prst="rect">
            <a:avLst/>
          </a:prstGeom>
        </p:spPr>
        <p:txBody>
          <a:bodyPr vert="horz" lIns="71569" tIns="35785" rIns="71569" bIns="35785">
            <a:no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Avenir Light"/>
                <a:cs typeface="Avenir Light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 hasCustomPrompt="1"/>
          </p:nvPr>
        </p:nvSpPr>
        <p:spPr>
          <a:xfrm>
            <a:off x="1330626" y="1198443"/>
            <a:ext cx="6973737" cy="395434"/>
          </a:xfrm>
          <a:prstGeom prst="rect">
            <a:avLst/>
          </a:prstGeom>
        </p:spPr>
        <p:txBody>
          <a:bodyPr vert="horz" wrap="square" lIns="71569" tIns="35785" rIns="71569" bIns="35785">
            <a:spAutoFit/>
          </a:bodyPr>
          <a:lstStyle>
            <a:lvl1pPr marL="0" indent="0" algn="l">
              <a:buNone/>
              <a:defRPr sz="2100" b="0" i="0" baseline="0">
                <a:solidFill>
                  <a:schemeClr val="tx2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2" hasCustomPrompt="1"/>
          </p:nvPr>
        </p:nvSpPr>
        <p:spPr>
          <a:xfrm>
            <a:off x="827745" y="1864573"/>
            <a:ext cx="7476617" cy="2466127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471"/>
              </a:spcAft>
              <a:buNone/>
              <a:defRPr lang="it-IT" sz="1600" b="0" i="0" u="none" strike="noStrike" baseline="0" smtClean="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Contenu texte</a:t>
            </a:r>
          </a:p>
        </p:txBody>
      </p:sp>
    </p:spTree>
    <p:extLst>
      <p:ext uri="{BB962C8B-B14F-4D97-AF65-F5344CB8AC3E}">
        <p14:creationId xmlns:p14="http://schemas.microsoft.com/office/powerpoint/2010/main" val="161775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deux contenus texte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2" hasCustomPrompt="1"/>
          </p:nvPr>
        </p:nvSpPr>
        <p:spPr>
          <a:xfrm>
            <a:off x="1320800" y="1864573"/>
            <a:ext cx="3345166" cy="2377227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471"/>
              </a:spcAft>
              <a:buNone/>
              <a:defRPr sz="1600" baseline="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Contenu texte</a:t>
            </a:r>
          </a:p>
        </p:txBody>
      </p:sp>
      <p:sp>
        <p:nvSpPr>
          <p:cNvPr id="8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4991100" y="1864573"/>
            <a:ext cx="3313262" cy="2375305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272091" indent="-272091" algn="just">
              <a:lnSpc>
                <a:spcPct val="150000"/>
              </a:lnSpc>
              <a:spcBef>
                <a:spcPts val="0"/>
              </a:spcBef>
              <a:spcAft>
                <a:spcPts val="471"/>
              </a:spcAft>
              <a:buSzPct val="130000"/>
              <a:buFontTx/>
              <a:buBlip>
                <a:blip r:embed="rId2"/>
              </a:buBlip>
              <a:defRPr sz="1600" baseline="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Contenu texte</a:t>
            </a:r>
          </a:p>
          <a:p>
            <a:pPr lvl="0"/>
            <a:endParaRPr lang="fr-FR" dirty="0"/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330626" y="764215"/>
            <a:ext cx="6973737" cy="398136"/>
          </a:xfrm>
          <a:prstGeom prst="rect">
            <a:avLst/>
          </a:prstGeom>
        </p:spPr>
        <p:txBody>
          <a:bodyPr vert="horz" lIns="71569" tIns="35785" rIns="71569" bIns="35785">
            <a:no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Avenir Light"/>
                <a:cs typeface="Avenir Light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1" hasCustomPrompt="1"/>
          </p:nvPr>
        </p:nvSpPr>
        <p:spPr>
          <a:xfrm>
            <a:off x="1330626" y="1198443"/>
            <a:ext cx="6973737" cy="395434"/>
          </a:xfrm>
          <a:prstGeom prst="rect">
            <a:avLst/>
          </a:prstGeom>
        </p:spPr>
        <p:txBody>
          <a:bodyPr vert="horz" wrap="square" lIns="71569" tIns="35785" rIns="71569" bIns="35785">
            <a:spAutoFit/>
          </a:bodyPr>
          <a:lstStyle>
            <a:lvl1pPr marL="0" indent="0" algn="l">
              <a:buNone/>
              <a:defRPr sz="2100" b="0" i="0" baseline="0">
                <a:solidFill>
                  <a:schemeClr val="tx2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192705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Fond_PPT_Region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008" cy="5143500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2" hasCustomPrompt="1"/>
          </p:nvPr>
        </p:nvSpPr>
        <p:spPr>
          <a:xfrm>
            <a:off x="827746" y="1864573"/>
            <a:ext cx="3673120" cy="2633290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471"/>
              </a:spcAft>
              <a:buNone/>
              <a:defRPr sz="1600" baseline="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Contenu texte</a:t>
            </a:r>
          </a:p>
        </p:txBody>
      </p:sp>
      <p:sp>
        <p:nvSpPr>
          <p:cNvPr id="4" name="Espace réservé pour une image  3"/>
          <p:cNvSpPr>
            <a:spLocks noGrp="1"/>
          </p:cNvSpPr>
          <p:nvPr>
            <p:ph type="pic" sz="quarter" idx="14" hasCustomPrompt="1"/>
          </p:nvPr>
        </p:nvSpPr>
        <p:spPr>
          <a:xfrm>
            <a:off x="5062200" y="1864573"/>
            <a:ext cx="3673626" cy="2633290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>
              <a:buNone/>
              <a:defRPr sz="140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330626" y="764215"/>
            <a:ext cx="6973737" cy="398136"/>
          </a:xfrm>
          <a:prstGeom prst="rect">
            <a:avLst/>
          </a:prstGeom>
        </p:spPr>
        <p:txBody>
          <a:bodyPr vert="horz" lIns="71569" tIns="35785" rIns="71569" bIns="35785">
            <a:no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Avenir Light"/>
                <a:cs typeface="Avenir Light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1" hasCustomPrompt="1"/>
          </p:nvPr>
        </p:nvSpPr>
        <p:spPr>
          <a:xfrm>
            <a:off x="1330626" y="1198443"/>
            <a:ext cx="6973737" cy="395434"/>
          </a:xfrm>
          <a:prstGeom prst="rect">
            <a:avLst/>
          </a:prstGeom>
        </p:spPr>
        <p:txBody>
          <a:bodyPr vert="horz" wrap="square" lIns="71569" tIns="35785" rIns="71569" bIns="35785">
            <a:spAutoFit/>
          </a:bodyPr>
          <a:lstStyle>
            <a:lvl1pPr marL="0" indent="0" algn="l">
              <a:buNone/>
              <a:defRPr sz="2100" b="0" i="0" baseline="0">
                <a:solidFill>
                  <a:schemeClr val="tx2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860455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+ image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quette PPT Region Normandie_2020_logos partenaires2_fond_gri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" y="0"/>
            <a:ext cx="9138008" cy="5143500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2" hasCustomPrompt="1"/>
          </p:nvPr>
        </p:nvSpPr>
        <p:spPr>
          <a:xfrm>
            <a:off x="1343326" y="1864573"/>
            <a:ext cx="3170240" cy="2364527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471"/>
              </a:spcAft>
              <a:buNone/>
              <a:defRPr sz="1600" baseline="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Contenu texte</a:t>
            </a:r>
          </a:p>
        </p:txBody>
      </p:sp>
      <p:sp>
        <p:nvSpPr>
          <p:cNvPr id="4" name="Espace réservé pour une image  3"/>
          <p:cNvSpPr>
            <a:spLocks noGrp="1"/>
          </p:cNvSpPr>
          <p:nvPr>
            <p:ph type="pic" sz="quarter" idx="14" hasCustomPrompt="1"/>
          </p:nvPr>
        </p:nvSpPr>
        <p:spPr>
          <a:xfrm>
            <a:off x="5062200" y="1864573"/>
            <a:ext cx="3298683" cy="2364527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>
              <a:buNone/>
              <a:defRPr sz="140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330626" y="764215"/>
            <a:ext cx="6973737" cy="398136"/>
          </a:xfrm>
          <a:prstGeom prst="rect">
            <a:avLst/>
          </a:prstGeom>
        </p:spPr>
        <p:txBody>
          <a:bodyPr vert="horz" lIns="71569" tIns="35785" rIns="71569" bIns="35785">
            <a:no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Avenir Light"/>
                <a:cs typeface="Avenir Light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1" hasCustomPrompt="1"/>
          </p:nvPr>
        </p:nvSpPr>
        <p:spPr>
          <a:xfrm>
            <a:off x="1330626" y="1198443"/>
            <a:ext cx="6973737" cy="395434"/>
          </a:xfrm>
          <a:prstGeom prst="rect">
            <a:avLst/>
          </a:prstGeom>
        </p:spPr>
        <p:txBody>
          <a:bodyPr vert="horz" wrap="square" lIns="71569" tIns="35785" rIns="71569" bIns="35785">
            <a:spAutoFit/>
          </a:bodyPr>
          <a:lstStyle>
            <a:lvl1pPr marL="0" indent="0" algn="l">
              <a:buNone/>
              <a:defRPr sz="2100" b="0" i="0" baseline="0">
                <a:solidFill>
                  <a:schemeClr val="tx2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655136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  3"/>
          <p:cNvSpPr>
            <a:spLocks noGrp="1"/>
          </p:cNvSpPr>
          <p:nvPr>
            <p:ph type="pic" sz="quarter" idx="14" hasCustomPrompt="1"/>
          </p:nvPr>
        </p:nvSpPr>
        <p:spPr>
          <a:xfrm>
            <a:off x="1621001" y="1864573"/>
            <a:ext cx="5907694" cy="2633290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>
              <a:buNone/>
              <a:defRPr sz="140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330626" y="764215"/>
            <a:ext cx="6973737" cy="398136"/>
          </a:xfrm>
          <a:prstGeom prst="rect">
            <a:avLst/>
          </a:prstGeom>
        </p:spPr>
        <p:txBody>
          <a:bodyPr vert="horz" lIns="71569" tIns="35785" rIns="71569" bIns="35785">
            <a:no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Avenir Light"/>
                <a:cs typeface="Avenir Light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 hasCustomPrompt="1"/>
          </p:nvPr>
        </p:nvSpPr>
        <p:spPr>
          <a:xfrm>
            <a:off x="1330626" y="1198443"/>
            <a:ext cx="6973737" cy="395434"/>
          </a:xfrm>
          <a:prstGeom prst="rect">
            <a:avLst/>
          </a:prstGeom>
        </p:spPr>
        <p:txBody>
          <a:bodyPr vert="horz" wrap="square" lIns="71569" tIns="35785" rIns="71569" bIns="35785">
            <a:spAutoFit/>
          </a:bodyPr>
          <a:lstStyle>
            <a:lvl1pPr marL="0" indent="0" algn="l">
              <a:buNone/>
              <a:defRPr sz="2100" b="0" i="0" baseline="0">
                <a:solidFill>
                  <a:schemeClr val="tx2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872186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  3"/>
          <p:cNvSpPr>
            <a:spLocks noGrp="1"/>
          </p:cNvSpPr>
          <p:nvPr>
            <p:ph type="pic" sz="quarter" idx="14" hasCustomPrompt="1"/>
          </p:nvPr>
        </p:nvSpPr>
        <p:spPr>
          <a:xfrm>
            <a:off x="2090901" y="1864573"/>
            <a:ext cx="5376699" cy="2396605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>
              <a:buNone/>
              <a:defRPr sz="140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330626" y="764215"/>
            <a:ext cx="6973737" cy="398136"/>
          </a:xfrm>
          <a:prstGeom prst="rect">
            <a:avLst/>
          </a:prstGeom>
        </p:spPr>
        <p:txBody>
          <a:bodyPr vert="horz" lIns="71569" tIns="35785" rIns="71569" bIns="35785">
            <a:no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Avenir Light"/>
                <a:cs typeface="Avenir Light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 hasCustomPrompt="1"/>
          </p:nvPr>
        </p:nvSpPr>
        <p:spPr>
          <a:xfrm>
            <a:off x="1330626" y="1198443"/>
            <a:ext cx="6973737" cy="395434"/>
          </a:xfrm>
          <a:prstGeom prst="rect">
            <a:avLst/>
          </a:prstGeom>
        </p:spPr>
        <p:txBody>
          <a:bodyPr vert="horz" wrap="square" lIns="71569" tIns="35785" rIns="71569" bIns="35785">
            <a:spAutoFit/>
          </a:bodyPr>
          <a:lstStyle>
            <a:lvl1pPr marL="0" indent="0" algn="l">
              <a:buNone/>
              <a:defRPr sz="2100" b="0" i="0" baseline="0">
                <a:solidFill>
                  <a:schemeClr val="tx2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4228944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nd_PPT_Region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" y="0"/>
            <a:ext cx="9138008" cy="5143500"/>
          </a:xfrm>
          <a:prstGeom prst="rect">
            <a:avLst/>
          </a:prstGeom>
        </p:spPr>
      </p:pic>
      <p:sp>
        <p:nvSpPr>
          <p:cNvPr id="4" name="Espace réservé pour une image  3"/>
          <p:cNvSpPr>
            <a:spLocks noGrp="1"/>
          </p:cNvSpPr>
          <p:nvPr>
            <p:ph type="pic" sz="quarter" idx="14" hasCustomPrompt="1"/>
          </p:nvPr>
        </p:nvSpPr>
        <p:spPr>
          <a:xfrm>
            <a:off x="965702" y="1864573"/>
            <a:ext cx="3397207" cy="2633290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>
              <a:buNone/>
              <a:defRPr sz="140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6" name="Espace réservé pour une image  3"/>
          <p:cNvSpPr>
            <a:spLocks noGrp="1"/>
          </p:cNvSpPr>
          <p:nvPr>
            <p:ph type="pic" sz="quarter" idx="15" hasCustomPrompt="1"/>
          </p:nvPr>
        </p:nvSpPr>
        <p:spPr>
          <a:xfrm>
            <a:off x="4855422" y="1864573"/>
            <a:ext cx="3397207" cy="2633290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>
              <a:buNone/>
              <a:defRPr sz="140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330626" y="764215"/>
            <a:ext cx="6973737" cy="398136"/>
          </a:xfrm>
          <a:prstGeom prst="rect">
            <a:avLst/>
          </a:prstGeom>
        </p:spPr>
        <p:txBody>
          <a:bodyPr vert="horz" lIns="71569" tIns="35785" rIns="71569" bIns="35785">
            <a:no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Avenir Light"/>
                <a:cs typeface="Avenir Light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1" hasCustomPrompt="1"/>
          </p:nvPr>
        </p:nvSpPr>
        <p:spPr>
          <a:xfrm>
            <a:off x="1330626" y="1198443"/>
            <a:ext cx="6973737" cy="395434"/>
          </a:xfrm>
          <a:prstGeom prst="rect">
            <a:avLst/>
          </a:prstGeom>
        </p:spPr>
        <p:txBody>
          <a:bodyPr vert="horz" wrap="square" lIns="71569" tIns="35785" rIns="71569" bIns="35785">
            <a:spAutoFit/>
          </a:bodyPr>
          <a:lstStyle>
            <a:lvl1pPr marL="0" indent="0" algn="l">
              <a:buNone/>
              <a:defRPr sz="2100" b="0" i="0" baseline="0">
                <a:solidFill>
                  <a:schemeClr val="tx2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270407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2 images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Maquette PPT Region Normandie_2020_logos partenaires2_fond_gri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" y="0"/>
            <a:ext cx="9138008" cy="5143500"/>
          </a:xfrm>
          <a:prstGeom prst="rect">
            <a:avLst/>
          </a:prstGeom>
        </p:spPr>
      </p:pic>
      <p:sp>
        <p:nvSpPr>
          <p:cNvPr id="4" name="Espace réservé pour une image  3"/>
          <p:cNvSpPr>
            <a:spLocks noGrp="1"/>
          </p:cNvSpPr>
          <p:nvPr>
            <p:ph type="pic" sz="quarter" idx="14" hasCustomPrompt="1"/>
          </p:nvPr>
        </p:nvSpPr>
        <p:spPr>
          <a:xfrm>
            <a:off x="1622080" y="1864573"/>
            <a:ext cx="3109129" cy="2409991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>
              <a:buNone/>
              <a:defRPr sz="140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6" name="Espace réservé pour une image  3"/>
          <p:cNvSpPr>
            <a:spLocks noGrp="1"/>
          </p:cNvSpPr>
          <p:nvPr>
            <p:ph type="pic" sz="quarter" idx="15" hasCustomPrompt="1"/>
          </p:nvPr>
        </p:nvSpPr>
        <p:spPr>
          <a:xfrm>
            <a:off x="4876800" y="1864573"/>
            <a:ext cx="3109129" cy="2409991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>
              <a:buNone/>
              <a:defRPr sz="140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330626" y="764215"/>
            <a:ext cx="6973737" cy="398136"/>
          </a:xfrm>
          <a:prstGeom prst="rect">
            <a:avLst/>
          </a:prstGeom>
        </p:spPr>
        <p:txBody>
          <a:bodyPr vert="horz" lIns="71569" tIns="35785" rIns="71569" bIns="35785">
            <a:no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Avenir Light"/>
                <a:cs typeface="Avenir Light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1" hasCustomPrompt="1"/>
          </p:nvPr>
        </p:nvSpPr>
        <p:spPr>
          <a:xfrm>
            <a:off x="1330626" y="1198443"/>
            <a:ext cx="6973737" cy="395434"/>
          </a:xfrm>
          <a:prstGeom prst="rect">
            <a:avLst/>
          </a:prstGeom>
        </p:spPr>
        <p:txBody>
          <a:bodyPr vert="horz" wrap="square" lIns="71569" tIns="35785" rIns="71569" bIns="35785">
            <a:spAutoFit/>
          </a:bodyPr>
          <a:lstStyle>
            <a:lvl1pPr marL="0" indent="0" algn="l">
              <a:buNone/>
              <a:defRPr sz="2100" b="0" i="0" baseline="0">
                <a:solidFill>
                  <a:schemeClr val="tx2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726576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Fond_PPT_Region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" y="0"/>
            <a:ext cx="9138008" cy="5143500"/>
          </a:xfrm>
          <a:prstGeom prst="rect">
            <a:avLst/>
          </a:prstGeom>
        </p:spPr>
      </p:pic>
      <p:sp>
        <p:nvSpPr>
          <p:cNvPr id="4" name="Espace réservé pour une image  3"/>
          <p:cNvSpPr>
            <a:spLocks noGrp="1"/>
          </p:cNvSpPr>
          <p:nvPr>
            <p:ph type="pic" sz="quarter" idx="14" hasCustomPrompt="1"/>
          </p:nvPr>
        </p:nvSpPr>
        <p:spPr>
          <a:xfrm>
            <a:off x="965702" y="1864574"/>
            <a:ext cx="3397207" cy="1316479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>
              <a:buNone/>
              <a:defRPr sz="140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6" name="Espace réservé pour une image  3"/>
          <p:cNvSpPr>
            <a:spLocks noGrp="1"/>
          </p:cNvSpPr>
          <p:nvPr>
            <p:ph type="pic" sz="quarter" idx="15" hasCustomPrompt="1"/>
          </p:nvPr>
        </p:nvSpPr>
        <p:spPr>
          <a:xfrm>
            <a:off x="4855422" y="1864574"/>
            <a:ext cx="3397207" cy="1316479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>
              <a:buNone/>
              <a:defRPr sz="140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0" name="Espace réservé pour une image  3"/>
          <p:cNvSpPr>
            <a:spLocks noGrp="1"/>
          </p:cNvSpPr>
          <p:nvPr>
            <p:ph type="pic" sz="quarter" idx="16" hasCustomPrompt="1"/>
          </p:nvPr>
        </p:nvSpPr>
        <p:spPr>
          <a:xfrm>
            <a:off x="965702" y="3284699"/>
            <a:ext cx="3397207" cy="1316479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>
              <a:buNone/>
              <a:defRPr sz="140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1" name="Espace réservé pour une image  3"/>
          <p:cNvSpPr>
            <a:spLocks noGrp="1"/>
          </p:cNvSpPr>
          <p:nvPr>
            <p:ph type="pic" sz="quarter" idx="17" hasCustomPrompt="1"/>
          </p:nvPr>
        </p:nvSpPr>
        <p:spPr>
          <a:xfrm>
            <a:off x="4855422" y="3286503"/>
            <a:ext cx="3397207" cy="1316479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>
              <a:buNone/>
              <a:defRPr sz="140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2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330626" y="764215"/>
            <a:ext cx="6973737" cy="398136"/>
          </a:xfrm>
          <a:prstGeom prst="rect">
            <a:avLst/>
          </a:prstGeom>
        </p:spPr>
        <p:txBody>
          <a:bodyPr vert="horz" lIns="71569" tIns="35785" rIns="71569" bIns="35785">
            <a:no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Avenir Light"/>
                <a:cs typeface="Avenir Light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1" hasCustomPrompt="1"/>
          </p:nvPr>
        </p:nvSpPr>
        <p:spPr>
          <a:xfrm>
            <a:off x="1330626" y="1198443"/>
            <a:ext cx="6973737" cy="395434"/>
          </a:xfrm>
          <a:prstGeom prst="rect">
            <a:avLst/>
          </a:prstGeom>
        </p:spPr>
        <p:txBody>
          <a:bodyPr vert="horz" wrap="square" lIns="71569" tIns="35785" rIns="71569" bIns="35785">
            <a:spAutoFit/>
          </a:bodyPr>
          <a:lstStyle>
            <a:lvl1pPr marL="0" indent="0" algn="l">
              <a:buNone/>
              <a:defRPr sz="2100" b="0" i="0" baseline="0">
                <a:solidFill>
                  <a:schemeClr val="tx2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74996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4 images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quette PPT Region Normandie_2020_logos partenaires2_fond_gri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" y="0"/>
            <a:ext cx="9138008" cy="5143500"/>
          </a:xfrm>
          <a:prstGeom prst="rect">
            <a:avLst/>
          </a:prstGeom>
        </p:spPr>
      </p:pic>
      <p:sp>
        <p:nvSpPr>
          <p:cNvPr id="4" name="Espace réservé pour une image  3"/>
          <p:cNvSpPr>
            <a:spLocks noGrp="1"/>
          </p:cNvSpPr>
          <p:nvPr>
            <p:ph type="pic" sz="quarter" idx="14" hasCustomPrompt="1"/>
          </p:nvPr>
        </p:nvSpPr>
        <p:spPr>
          <a:xfrm>
            <a:off x="1330626" y="1762974"/>
            <a:ext cx="3397207" cy="1316479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>
              <a:buNone/>
              <a:defRPr sz="140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6" name="Espace réservé pour une image  3"/>
          <p:cNvSpPr>
            <a:spLocks noGrp="1"/>
          </p:cNvSpPr>
          <p:nvPr>
            <p:ph type="pic" sz="quarter" idx="15" hasCustomPrompt="1"/>
          </p:nvPr>
        </p:nvSpPr>
        <p:spPr>
          <a:xfrm>
            <a:off x="4855422" y="1762974"/>
            <a:ext cx="3397207" cy="1316479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>
              <a:buNone/>
              <a:defRPr sz="140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0" name="Espace réservé pour une image  3"/>
          <p:cNvSpPr>
            <a:spLocks noGrp="1"/>
          </p:cNvSpPr>
          <p:nvPr>
            <p:ph type="pic" sz="quarter" idx="16" hasCustomPrompt="1"/>
          </p:nvPr>
        </p:nvSpPr>
        <p:spPr>
          <a:xfrm>
            <a:off x="1330626" y="3170399"/>
            <a:ext cx="3397207" cy="1316479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>
              <a:buNone/>
              <a:defRPr sz="140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1" name="Espace réservé pour une image  3"/>
          <p:cNvSpPr>
            <a:spLocks noGrp="1"/>
          </p:cNvSpPr>
          <p:nvPr>
            <p:ph type="pic" sz="quarter" idx="17" hasCustomPrompt="1"/>
          </p:nvPr>
        </p:nvSpPr>
        <p:spPr>
          <a:xfrm>
            <a:off x="4855422" y="3170399"/>
            <a:ext cx="3397207" cy="1316479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>
              <a:buNone/>
              <a:defRPr sz="140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2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330626" y="764215"/>
            <a:ext cx="6973737" cy="398136"/>
          </a:xfrm>
          <a:prstGeom prst="rect">
            <a:avLst/>
          </a:prstGeom>
        </p:spPr>
        <p:txBody>
          <a:bodyPr vert="horz" lIns="71569" tIns="35785" rIns="71569" bIns="35785">
            <a:no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Avenir Light"/>
                <a:cs typeface="Avenir Light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11" hasCustomPrompt="1"/>
          </p:nvPr>
        </p:nvSpPr>
        <p:spPr>
          <a:xfrm>
            <a:off x="1330626" y="1198443"/>
            <a:ext cx="6973737" cy="395434"/>
          </a:xfrm>
          <a:prstGeom prst="rect">
            <a:avLst/>
          </a:prstGeom>
        </p:spPr>
        <p:txBody>
          <a:bodyPr vert="horz" wrap="square" lIns="71569" tIns="35785" rIns="71569" bIns="35785">
            <a:spAutoFit/>
          </a:bodyPr>
          <a:lstStyle>
            <a:lvl1pPr marL="0" indent="0" algn="l">
              <a:buNone/>
              <a:defRPr sz="2100" b="0" i="0" baseline="0">
                <a:solidFill>
                  <a:schemeClr val="tx2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4089894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247255" y="-44532"/>
            <a:ext cx="9386888" cy="5192849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2444659" y="889863"/>
            <a:ext cx="4249609" cy="3358450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162" y="1556047"/>
            <a:ext cx="4117668" cy="1267043"/>
          </a:xfrm>
        </p:spPr>
        <p:txBody>
          <a:bodyPr bIns="0" anchor="b">
            <a:normAutofit/>
          </a:bodyPr>
          <a:lstStyle>
            <a:lvl1pPr algn="ctr">
              <a:defRPr sz="330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162" y="2885138"/>
            <a:ext cx="4117667" cy="1037828"/>
          </a:xfrm>
        </p:spPr>
        <p:txBody>
          <a:bodyPr tIns="0">
            <a:normAutofit/>
          </a:bodyPr>
          <a:lstStyle>
            <a:lvl1pPr marL="0" indent="0" algn="ctr">
              <a:buNone/>
              <a:defRPr sz="1350">
                <a:solidFill>
                  <a:srgbClr val="FFFE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549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Fond_PPT_Region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" y="0"/>
            <a:ext cx="9138008" cy="5143500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2" hasCustomPrompt="1"/>
          </p:nvPr>
        </p:nvSpPr>
        <p:spPr>
          <a:xfrm>
            <a:off x="827746" y="1864573"/>
            <a:ext cx="3673120" cy="2633290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471"/>
              </a:spcAft>
              <a:buNone/>
              <a:defRPr sz="1600" baseline="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Contenu texte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5" hasCustomPrompt="1"/>
          </p:nvPr>
        </p:nvSpPr>
        <p:spPr>
          <a:xfrm>
            <a:off x="4802920" y="1870000"/>
            <a:ext cx="3836672" cy="2633290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>
              <a:buNone/>
              <a:defRPr sz="1400" baseline="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Graphique </a:t>
            </a:r>
            <a:r>
              <a:rPr lang="mr-IN" dirty="0"/>
              <a:t>–</a:t>
            </a:r>
            <a:r>
              <a:rPr lang="fr-FR" dirty="0"/>
              <a:t> tableau - </a:t>
            </a:r>
            <a:r>
              <a:rPr lang="fr-FR" dirty="0" err="1"/>
              <a:t>smartart</a:t>
            </a:r>
            <a:endParaRPr lang="fr-FR" dirty="0"/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330626" y="764215"/>
            <a:ext cx="6973737" cy="398136"/>
          </a:xfrm>
          <a:prstGeom prst="rect">
            <a:avLst/>
          </a:prstGeom>
        </p:spPr>
        <p:txBody>
          <a:bodyPr vert="horz" lIns="71569" tIns="35785" rIns="71569" bIns="35785">
            <a:no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Avenir Light"/>
                <a:cs typeface="Avenir Light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1" hasCustomPrompt="1"/>
          </p:nvPr>
        </p:nvSpPr>
        <p:spPr>
          <a:xfrm>
            <a:off x="1330626" y="1198443"/>
            <a:ext cx="6973737" cy="395434"/>
          </a:xfrm>
          <a:prstGeom prst="rect">
            <a:avLst/>
          </a:prstGeom>
        </p:spPr>
        <p:txBody>
          <a:bodyPr vert="horz" wrap="square" lIns="71569" tIns="35785" rIns="71569" bIns="35785">
            <a:spAutoFit/>
          </a:bodyPr>
          <a:lstStyle>
            <a:lvl1pPr marL="0" indent="0" algn="l">
              <a:buNone/>
              <a:defRPr sz="2100" b="0" i="0" baseline="0">
                <a:solidFill>
                  <a:schemeClr val="tx2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4169924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graphique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quette PPT Region Normandie_2020_logos partenaires2_fond_gri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" y="0"/>
            <a:ext cx="9138008" cy="5143500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2" hasCustomPrompt="1"/>
          </p:nvPr>
        </p:nvSpPr>
        <p:spPr>
          <a:xfrm>
            <a:off x="1330626" y="1864573"/>
            <a:ext cx="3335340" cy="2391133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 algn="just">
              <a:lnSpc>
                <a:spcPct val="120000"/>
              </a:lnSpc>
              <a:spcBef>
                <a:spcPts val="0"/>
              </a:spcBef>
              <a:spcAft>
                <a:spcPts val="471"/>
              </a:spcAft>
              <a:buNone/>
              <a:defRPr sz="1600" baseline="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Contenu texte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5" hasCustomPrompt="1"/>
          </p:nvPr>
        </p:nvSpPr>
        <p:spPr>
          <a:xfrm>
            <a:off x="4802920" y="1864573"/>
            <a:ext cx="3501443" cy="2403207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>
              <a:buNone/>
              <a:defRPr sz="1400" baseline="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Graphique </a:t>
            </a:r>
            <a:r>
              <a:rPr lang="mr-IN" dirty="0"/>
              <a:t>–</a:t>
            </a:r>
            <a:r>
              <a:rPr lang="fr-FR" dirty="0"/>
              <a:t> tableau - </a:t>
            </a:r>
            <a:r>
              <a:rPr lang="fr-FR" dirty="0" err="1"/>
              <a:t>smartart</a:t>
            </a:r>
            <a:endParaRPr lang="fr-FR" dirty="0"/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330626" y="764215"/>
            <a:ext cx="6973737" cy="398136"/>
          </a:xfrm>
          <a:prstGeom prst="rect">
            <a:avLst/>
          </a:prstGeom>
        </p:spPr>
        <p:txBody>
          <a:bodyPr vert="horz" lIns="71569" tIns="35785" rIns="71569" bIns="35785">
            <a:no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Avenir Light"/>
                <a:cs typeface="Avenir Light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1" hasCustomPrompt="1"/>
          </p:nvPr>
        </p:nvSpPr>
        <p:spPr>
          <a:xfrm>
            <a:off x="1330626" y="1198443"/>
            <a:ext cx="6973737" cy="395434"/>
          </a:xfrm>
          <a:prstGeom prst="rect">
            <a:avLst/>
          </a:prstGeom>
        </p:spPr>
        <p:txBody>
          <a:bodyPr vert="horz" wrap="square" lIns="71569" tIns="35785" rIns="71569" bIns="35785">
            <a:spAutoFit/>
          </a:bodyPr>
          <a:lstStyle>
            <a:lvl1pPr marL="0" indent="0" algn="l">
              <a:buNone/>
              <a:defRPr sz="2100" b="0" i="0" baseline="0">
                <a:solidFill>
                  <a:schemeClr val="tx2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4625838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graphique/tablea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sz="quarter" idx="15" hasCustomPrompt="1"/>
          </p:nvPr>
        </p:nvSpPr>
        <p:spPr>
          <a:xfrm>
            <a:off x="1621556" y="1788373"/>
            <a:ext cx="5907679" cy="2633290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>
              <a:buNone/>
              <a:defRPr sz="1400" baseline="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Graphique </a:t>
            </a:r>
            <a:r>
              <a:rPr lang="mr-IN" dirty="0"/>
              <a:t>–</a:t>
            </a:r>
            <a:r>
              <a:rPr lang="fr-FR" dirty="0"/>
              <a:t> tableau - </a:t>
            </a:r>
            <a:r>
              <a:rPr lang="fr-FR" dirty="0" err="1"/>
              <a:t>smartart</a:t>
            </a:r>
            <a:endParaRPr lang="fr-FR" dirty="0"/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330626" y="764215"/>
            <a:ext cx="6973737" cy="398136"/>
          </a:xfrm>
          <a:prstGeom prst="rect">
            <a:avLst/>
          </a:prstGeom>
        </p:spPr>
        <p:txBody>
          <a:bodyPr vert="horz" lIns="71569" tIns="35785" rIns="71569" bIns="35785">
            <a:noAutofit/>
          </a:bodyPr>
          <a:lstStyle>
            <a:lvl1pPr marL="0" indent="0" algn="l">
              <a:buNone/>
              <a:defRPr sz="2800" b="0" i="0">
                <a:solidFill>
                  <a:srgbClr val="C00000"/>
                </a:solidFill>
                <a:latin typeface="Avenir Light"/>
                <a:cs typeface="Avenir Light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 hasCustomPrompt="1"/>
          </p:nvPr>
        </p:nvSpPr>
        <p:spPr>
          <a:xfrm>
            <a:off x="1330626" y="1198443"/>
            <a:ext cx="6973737" cy="395434"/>
          </a:xfrm>
          <a:prstGeom prst="rect">
            <a:avLst/>
          </a:prstGeom>
        </p:spPr>
        <p:txBody>
          <a:bodyPr vert="horz" wrap="square" lIns="71569" tIns="35785" rIns="71569" bIns="35785">
            <a:spAutoFit/>
          </a:bodyPr>
          <a:lstStyle>
            <a:lvl1pPr marL="0" indent="0" algn="l">
              <a:buNone/>
              <a:defRPr sz="2100" b="0" i="0" baseline="0">
                <a:solidFill>
                  <a:schemeClr val="tx2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233120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graphique/tableau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sz="quarter" idx="15" hasCustomPrompt="1"/>
          </p:nvPr>
        </p:nvSpPr>
        <p:spPr>
          <a:xfrm>
            <a:off x="1621556" y="1788373"/>
            <a:ext cx="5907679" cy="2633290"/>
          </a:xfrm>
          <a:prstGeom prst="rect">
            <a:avLst/>
          </a:prstGeom>
        </p:spPr>
        <p:txBody>
          <a:bodyPr vert="horz" lIns="71569" tIns="35785" rIns="71569" bIns="35785"/>
          <a:lstStyle>
            <a:lvl1pPr marL="0" indent="0">
              <a:buNone/>
              <a:defRPr sz="1400" baseline="0">
                <a:solidFill>
                  <a:srgbClr val="51505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Graphique </a:t>
            </a:r>
            <a:r>
              <a:rPr lang="mr-IN" dirty="0"/>
              <a:t>–</a:t>
            </a:r>
            <a:r>
              <a:rPr lang="fr-FR" dirty="0"/>
              <a:t> tableau - </a:t>
            </a:r>
            <a:r>
              <a:rPr lang="fr-FR" dirty="0" err="1"/>
              <a:t>smartart</a:t>
            </a:r>
            <a:endParaRPr lang="fr-FR" dirty="0"/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0" hasCustomPrompt="1"/>
          </p:nvPr>
        </p:nvSpPr>
        <p:spPr>
          <a:xfrm>
            <a:off x="1330626" y="764215"/>
            <a:ext cx="6973737" cy="398136"/>
          </a:xfrm>
          <a:prstGeom prst="rect">
            <a:avLst/>
          </a:prstGeom>
        </p:spPr>
        <p:txBody>
          <a:bodyPr vert="horz" lIns="71569" tIns="35785" rIns="71569" bIns="35785">
            <a:no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Avenir Light"/>
                <a:cs typeface="Avenir Light"/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 hasCustomPrompt="1"/>
          </p:nvPr>
        </p:nvSpPr>
        <p:spPr>
          <a:xfrm>
            <a:off x="1330626" y="1198443"/>
            <a:ext cx="6973737" cy="395434"/>
          </a:xfrm>
          <a:prstGeom prst="rect">
            <a:avLst/>
          </a:prstGeom>
        </p:spPr>
        <p:txBody>
          <a:bodyPr vert="horz" wrap="square" lIns="71569" tIns="35785" rIns="71569" bIns="35785">
            <a:spAutoFit/>
          </a:bodyPr>
          <a:lstStyle>
            <a:lvl1pPr marL="0" indent="0" algn="l">
              <a:buNone/>
              <a:defRPr sz="2100" b="0" i="0" baseline="0">
                <a:solidFill>
                  <a:schemeClr val="tx2"/>
                </a:solidFill>
                <a:latin typeface="Avenir Book"/>
                <a:cs typeface="Avenir Book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6518076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9085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and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86352"/>
            <a:ext cx="3672408" cy="366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71161" y="1446782"/>
            <a:ext cx="3325137" cy="23237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878505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8094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644677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8820472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699542"/>
            <a:ext cx="8820472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7845489-B228-40CA-99BD-CBA41EE6F99E}"/>
              </a:ext>
            </a:extLst>
          </p:cNvPr>
          <p:cNvSpPr/>
          <p:nvPr userDrawn="1"/>
        </p:nvSpPr>
        <p:spPr>
          <a:xfrm>
            <a:off x="0" y="1059582"/>
            <a:ext cx="9144000" cy="40839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71197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19672" y="123478"/>
            <a:ext cx="7524328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19672" y="699542"/>
            <a:ext cx="7524328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7673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1754752"/>
            <a:ext cx="2625621" cy="1852549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0659" y="602391"/>
            <a:ext cx="4702193" cy="1786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8835" y="2754121"/>
            <a:ext cx="4704017" cy="17876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9076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63888" y="627534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563888" y="2031690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563888" y="3435846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05456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t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87515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483768" y="303498"/>
            <a:ext cx="1944216" cy="4536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76775" y="303498"/>
            <a:ext cx="1944216" cy="4536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6785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247964" y="339502"/>
            <a:ext cx="1944216" cy="44644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4448" y="2774906"/>
            <a:ext cx="2304016" cy="20290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95536" y="2774906"/>
            <a:ext cx="3600160" cy="20290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779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rot="10800000">
            <a:off x="6804000" y="1"/>
            <a:ext cx="2340000" cy="2340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424595" y="286544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260726" y="1476772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424595" y="2662808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588464" y="1476772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Right Triangle 13"/>
          <p:cNvSpPr/>
          <p:nvPr userDrawn="1"/>
        </p:nvSpPr>
        <p:spPr>
          <a:xfrm>
            <a:off x="0" y="2803500"/>
            <a:ext cx="2340000" cy="2340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241454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591944" y="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752184" y="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6912424" y="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2591944" y="340472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4752184" y="340472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6912424" y="340472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12643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787774"/>
            <a:ext cx="9144000" cy="23557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95375"/>
            <a:ext cx="6011911" cy="30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83453" y="1491630"/>
            <a:ext cx="2834003" cy="2114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32025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86352"/>
            <a:ext cx="3672408" cy="366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71161" y="1446782"/>
            <a:ext cx="3325137" cy="23237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77802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377124" y="506011"/>
            <a:ext cx="2376264" cy="4104459"/>
            <a:chOff x="2627784" y="1825002"/>
            <a:chExt cx="1198166" cy="2069560"/>
          </a:xfrm>
        </p:grpSpPr>
        <p:sp>
          <p:nvSpPr>
            <p:cNvPr id="7" name="Rounded Rectangle 6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12" name="Oval 11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" name="Rounded Rectangle 12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526032" y="843558"/>
            <a:ext cx="2091935" cy="32985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2252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843808" y="0"/>
            <a:ext cx="6300192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284380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85834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1" y="1772937"/>
            <a:ext cx="2625621" cy="1845373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3853" y="602389"/>
            <a:ext cx="4698816" cy="51435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43979" y="1116739"/>
            <a:ext cx="4698263" cy="127264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38989" y="2749415"/>
            <a:ext cx="4698311" cy="51435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38835" y="3263765"/>
            <a:ext cx="4699191" cy="127804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5343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7544" y="0"/>
            <a:ext cx="3312368" cy="13476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67544" y="3795886"/>
            <a:ext cx="3312368" cy="13476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67544" y="1491630"/>
            <a:ext cx="3312368" cy="2160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24784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7858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762444"/>
            <a:ext cx="2625897" cy="184233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101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618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764019"/>
            <a:ext cx="2625898" cy="917474"/>
          </a:xfrm>
        </p:spPr>
        <p:txBody>
          <a:bodyPr bIns="0" anchor="b">
            <a:noAutofit/>
          </a:bodyPr>
          <a:lstStyle>
            <a:lvl1pPr algn="ctr">
              <a:defRPr sz="240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2488" y="602107"/>
            <a:ext cx="4706276" cy="3937455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474" y="2685140"/>
            <a:ext cx="2625898" cy="915873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93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247255" y="-44532"/>
            <a:ext cx="9386888" cy="5192849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604002" y="1273749"/>
            <a:ext cx="4456155" cy="2602816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7632" y="0"/>
            <a:ext cx="3486368" cy="51435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082" y="1770191"/>
            <a:ext cx="4332485" cy="883524"/>
          </a:xfrm>
        </p:spPr>
        <p:txBody>
          <a:bodyPr bIns="0" anchor="b">
            <a:normAutofit/>
          </a:bodyPr>
          <a:lstStyle>
            <a:lvl1pPr>
              <a:defRPr sz="270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082" y="2658759"/>
            <a:ext cx="4332485" cy="955649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3505" y="4670298"/>
            <a:ext cx="4456652" cy="2400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71283" y="240030"/>
            <a:ext cx="685800" cy="24003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474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371" y="1768794"/>
            <a:ext cx="2624000" cy="1842364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6237" y="596039"/>
            <a:ext cx="4462527" cy="3942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3504" y="240030"/>
            <a:ext cx="2743200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504" y="4670298"/>
            <a:ext cx="7941564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240030"/>
            <a:ext cx="685800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7" name="Image 6" descr="Fond_PPT_Region5.jpg">
            <a:extLst>
              <a:ext uri="{FF2B5EF4-FFF2-40B4-BE49-F238E27FC236}">
                <a16:creationId xmlns:a16="http://schemas.microsoft.com/office/drawing/2014/main" id="{4EBB4865-CAA3-85F8-D4D6-F9942D3E51BF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0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3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9" r:id="rId13"/>
    <p:sldLayoutId id="2147483691" r:id="rId14"/>
    <p:sldLayoutId id="2147483692" r:id="rId15"/>
    <p:sldLayoutId id="2147483663" r:id="rId16"/>
    <p:sldLayoutId id="2147483651" r:id="rId17"/>
    <p:sldLayoutId id="2147483664" r:id="rId18"/>
    <p:sldLayoutId id="2147483652" r:id="rId19"/>
    <p:sldLayoutId id="2147483665" r:id="rId20"/>
    <p:sldLayoutId id="2147483667" r:id="rId21"/>
    <p:sldLayoutId id="2147483655" r:id="rId22"/>
    <p:sldLayoutId id="2147483668" r:id="rId23"/>
    <p:sldLayoutId id="2147483656" r:id="rId24"/>
    <p:sldLayoutId id="2147483669" r:id="rId25"/>
    <p:sldLayoutId id="2147483657" r:id="rId26"/>
    <p:sldLayoutId id="2147483670" r:id="rId27"/>
    <p:sldLayoutId id="2147483658" r:id="rId28"/>
    <p:sldLayoutId id="2147483671" r:id="rId29"/>
    <p:sldLayoutId id="2147483659" r:id="rId30"/>
    <p:sldLayoutId id="2147483672" r:id="rId31"/>
    <p:sldLayoutId id="2147483673" r:id="rId32"/>
    <p:sldLayoutId id="2147483660" r:id="rId33"/>
    <p:sldLayoutId id="2147483694" r:id="rId34"/>
    <p:sldLayoutId id="2147483695" r:id="rId35"/>
  </p:sldLayoutIdLst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0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35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3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985804329/4b03017a5f?share=copy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g"/><Relationship Id="rId5" Type="http://schemas.openxmlformats.org/officeDocument/2006/relationships/hyperlink" Target="https://vimeo.com/1008875940/4ff793ff30?share=copy" TargetMode="Externa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662746" y="1321505"/>
            <a:ext cx="7833447" cy="1826595"/>
          </a:xfrm>
        </p:spPr>
        <p:txBody>
          <a:bodyPr/>
          <a:lstStyle/>
          <a:p>
            <a:r>
              <a:rPr lang="fr-FR" b="1" dirty="0"/>
              <a:t>CULTURE ! LA REGION EN ACTION</a:t>
            </a:r>
          </a:p>
          <a:p>
            <a:endParaRPr lang="fr-FR" dirty="0"/>
          </a:p>
          <a:p>
            <a:r>
              <a:rPr lang="fr-FR" sz="2400" dirty="0"/>
              <a:t>RENCONTRE DU 25 NOVEMBRE 2024</a:t>
            </a:r>
          </a:p>
          <a:p>
            <a:r>
              <a:rPr lang="fr-FR" sz="2400" dirty="0"/>
              <a:t>AU QUAI DES ARTS - ARGENTAN </a:t>
            </a:r>
          </a:p>
        </p:txBody>
      </p:sp>
    </p:spTree>
    <p:extLst>
      <p:ext uri="{BB962C8B-B14F-4D97-AF65-F5344CB8AC3E}">
        <p14:creationId xmlns:p14="http://schemas.microsoft.com/office/powerpoint/2010/main" val="4062854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81B2B-047C-E378-A569-2845AF1BA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6F6F0F1-5D15-4287-904C-83B9D649E2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CB53908-386D-902C-F88A-738A42CC3ECA}"/>
              </a:ext>
            </a:extLst>
          </p:cNvPr>
          <p:cNvSpPr txBox="1"/>
          <p:nvPr/>
        </p:nvSpPr>
        <p:spPr>
          <a:xfrm>
            <a:off x="2917031" y="2488197"/>
            <a:ext cx="45063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NORMANDIE LIVRE ET LECTURE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024309-4621-D195-460B-66CAB417D9E8}"/>
              </a:ext>
            </a:extLst>
          </p:cNvPr>
          <p:cNvSpPr/>
          <p:nvPr/>
        </p:nvSpPr>
        <p:spPr>
          <a:xfrm>
            <a:off x="687415" y="700086"/>
            <a:ext cx="2191516" cy="151447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Librairies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85360-77D7-5625-3334-731C2C3E5515}"/>
              </a:ext>
            </a:extLst>
          </p:cNvPr>
          <p:cNvSpPr/>
          <p:nvPr/>
        </p:nvSpPr>
        <p:spPr>
          <a:xfrm>
            <a:off x="687415" y="3093244"/>
            <a:ext cx="2191516" cy="146446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Création, résidences d’auteurs/autrices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728803-3A3F-66C7-89D0-2EB3DF2EEB2C}"/>
              </a:ext>
            </a:extLst>
          </p:cNvPr>
          <p:cNvSpPr/>
          <p:nvPr/>
        </p:nvSpPr>
        <p:spPr>
          <a:xfrm>
            <a:off x="6456132" y="757237"/>
            <a:ext cx="2191516" cy="152161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Ecologie du livre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ABCE08-1649-2D99-54B3-10238D9E1CE7}"/>
              </a:ext>
            </a:extLst>
          </p:cNvPr>
          <p:cNvSpPr/>
          <p:nvPr/>
        </p:nvSpPr>
        <p:spPr>
          <a:xfrm>
            <a:off x="6397653" y="3036095"/>
            <a:ext cx="2191516" cy="152161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Manifestations littéraires </a:t>
            </a:r>
          </a:p>
        </p:txBody>
      </p:sp>
      <p:pic>
        <p:nvPicPr>
          <p:cNvPr id="7" name="Picture 8" descr="Normandie Livre et Lecture | Fill">
            <a:extLst>
              <a:ext uri="{FF2B5EF4-FFF2-40B4-BE49-F238E27FC236}">
                <a16:creationId xmlns:a16="http://schemas.microsoft.com/office/drawing/2014/main" id="{D0774229-84EE-5A75-FDB4-4F8424BE0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911" y="1581526"/>
            <a:ext cx="780287" cy="84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262263B-7F81-7511-8DA0-5A2C14EE6E4C}"/>
              </a:ext>
            </a:extLst>
          </p:cNvPr>
          <p:cNvSpPr txBox="1"/>
          <p:nvPr/>
        </p:nvSpPr>
        <p:spPr>
          <a:xfrm>
            <a:off x="3551352" y="526404"/>
            <a:ext cx="2426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(Temps de paroles </a:t>
            </a:r>
          </a:p>
          <a:p>
            <a:pPr algn="ctr"/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par Agence : 10 </a:t>
            </a:r>
            <a:r>
              <a:rPr lang="fr-FR" sz="1200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mns</a:t>
            </a:r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5C61F5-2E4E-990E-713E-CE278DD6481A}"/>
              </a:ext>
            </a:extLst>
          </p:cNvPr>
          <p:cNvSpPr/>
          <p:nvPr/>
        </p:nvSpPr>
        <p:spPr>
          <a:xfrm>
            <a:off x="3476242" y="3036095"/>
            <a:ext cx="2191516" cy="146446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Edition</a:t>
            </a:r>
          </a:p>
        </p:txBody>
      </p:sp>
    </p:spTree>
    <p:extLst>
      <p:ext uri="{BB962C8B-B14F-4D97-AF65-F5344CB8AC3E}">
        <p14:creationId xmlns:p14="http://schemas.microsoft.com/office/powerpoint/2010/main" val="2611470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BE0CB8-C704-3746-22DF-341F10507F57}"/>
              </a:ext>
            </a:extLst>
          </p:cNvPr>
          <p:cNvSpPr/>
          <p:nvPr/>
        </p:nvSpPr>
        <p:spPr>
          <a:xfrm>
            <a:off x="232913" y="324948"/>
            <a:ext cx="2018581" cy="44510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plein air, ciel, arbre, bâtiment&#10;&#10;Description générée automatiquement">
            <a:extLst>
              <a:ext uri="{FF2B5EF4-FFF2-40B4-BE49-F238E27FC236}">
                <a16:creationId xmlns:a16="http://schemas.microsoft.com/office/drawing/2014/main" id="{80544F67-4602-79FD-4F60-2B071D5EB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494" y="324948"/>
            <a:ext cx="6678193" cy="4451016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9599431-0C59-631C-CDAC-B2BCF25D22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6911" y="526404"/>
            <a:ext cx="2018580" cy="2633290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Vos questions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7A1C5E-447E-0DEE-60ED-D8CE7DDC8145}"/>
              </a:ext>
            </a:extLst>
          </p:cNvPr>
          <p:cNvSpPr txBox="1"/>
          <p:nvPr/>
        </p:nvSpPr>
        <p:spPr>
          <a:xfrm>
            <a:off x="3551352" y="526404"/>
            <a:ext cx="2426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(Temps d’échange libre</a:t>
            </a:r>
          </a:p>
          <a:p>
            <a:pPr algn="ctr"/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: 15 </a:t>
            </a:r>
            <a:r>
              <a:rPr lang="fr-FR" sz="1200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mns</a:t>
            </a:r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F9BEDC49-E503-A824-1667-FE5A9649FE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33687" y="254079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9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DA64C-C48C-7FD2-C4AE-F2BE7AAD7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6048672-6C53-D575-DC01-1F1A95CADB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8398" y="680150"/>
            <a:ext cx="7296510" cy="1250412"/>
          </a:xfrm>
        </p:spPr>
        <p:txBody>
          <a:bodyPr/>
          <a:lstStyle/>
          <a:p>
            <a:r>
              <a:rPr lang="fr-FR" dirty="0"/>
              <a:t>CULTURE ET RURALITE</a:t>
            </a:r>
          </a:p>
          <a:p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CE1429A-3930-2690-3C6C-C16E1F198C00}"/>
              </a:ext>
            </a:extLst>
          </p:cNvPr>
          <p:cNvSpPr/>
          <p:nvPr/>
        </p:nvSpPr>
        <p:spPr>
          <a:xfrm>
            <a:off x="792077" y="771062"/>
            <a:ext cx="506321" cy="47568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1D817F3-B68A-DC90-3865-3492D6938A86}"/>
              </a:ext>
            </a:extLst>
          </p:cNvPr>
          <p:cNvSpPr txBox="1"/>
          <p:nvPr/>
        </p:nvSpPr>
        <p:spPr>
          <a:xfrm>
            <a:off x="4635610" y="1485289"/>
            <a:ext cx="385638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aux Droits Culturels et au dispositif Droits Culturels en Territoires Normands (DCTN)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Présentation vidéo de deux projets DCTN 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Commune du Neubourg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Intercommunalité Les Quatre Rivières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Retour d’expériences</a:t>
            </a:r>
          </a:p>
        </p:txBody>
      </p:sp>
      <p:pic>
        <p:nvPicPr>
          <p:cNvPr id="6" name="Espace réservé pour une image  6" descr="Une image contenant habits, chaussures, personne, jeans&#10;&#10;Description générée automatiquement">
            <a:extLst>
              <a:ext uri="{FF2B5EF4-FFF2-40B4-BE49-F238E27FC236}">
                <a16:creationId xmlns:a16="http://schemas.microsoft.com/office/drawing/2014/main" id="{796F8A3B-F56D-3CAB-358B-3ABBFDA09F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89" r="3489"/>
          <a:stretch>
            <a:fillRect/>
          </a:stretch>
        </p:blipFill>
        <p:spPr>
          <a:xfrm>
            <a:off x="1006730" y="1396245"/>
            <a:ext cx="3565269" cy="255454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1DCD4B4-8A5D-E368-0366-677E1E57C370}"/>
              </a:ext>
            </a:extLst>
          </p:cNvPr>
          <p:cNvSpPr txBox="1"/>
          <p:nvPr/>
        </p:nvSpPr>
        <p:spPr>
          <a:xfrm>
            <a:off x="942975" y="3984870"/>
            <a:ext cx="33009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 DCTN – Jeunes Ambassadeurs de Mémoire – Evreux </a:t>
            </a:r>
          </a:p>
        </p:txBody>
      </p:sp>
    </p:spTree>
    <p:extLst>
      <p:ext uri="{BB962C8B-B14F-4D97-AF65-F5344CB8AC3E}">
        <p14:creationId xmlns:p14="http://schemas.microsoft.com/office/powerpoint/2010/main" val="4134646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D17B86-76D7-6295-35F2-6F7843749D5E}"/>
              </a:ext>
            </a:extLst>
          </p:cNvPr>
          <p:cNvSpPr/>
          <p:nvPr/>
        </p:nvSpPr>
        <p:spPr>
          <a:xfrm>
            <a:off x="827746" y="1864573"/>
            <a:ext cx="2837805" cy="608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19BEA66-C61E-1ED9-FCB4-483CC13080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7746" y="1856518"/>
            <a:ext cx="3673120" cy="2470280"/>
          </a:xfrm>
        </p:spPr>
        <p:txBody>
          <a:bodyPr/>
          <a:lstStyle/>
          <a:p>
            <a:pPr algn="l"/>
            <a:r>
              <a:rPr lang="fr-FR" b="1" dirty="0">
                <a:solidFill>
                  <a:schemeClr val="bg1"/>
                </a:solidFill>
              </a:rPr>
              <a:t>DROITS CULTURELS EN TERRITOIRES NORMANDS </a:t>
            </a:r>
          </a:p>
          <a:p>
            <a:r>
              <a:rPr lang="fr-FR" dirty="0"/>
              <a:t>Un dispositif dédié au développement culturel des territoires normands.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F0E6FA-6849-0343-CA1B-6548391703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sz="1400" b="1" u="sng" dirty="0"/>
              <a:t>LES GRANDS OBJECTIFS DU DISPOSITIF</a:t>
            </a:r>
          </a:p>
          <a:p>
            <a:r>
              <a:rPr lang="fr-FR" sz="1400" b="1" dirty="0"/>
              <a:t>L’équité territoriale</a:t>
            </a:r>
            <a:r>
              <a:rPr lang="fr-FR" sz="1400" dirty="0"/>
              <a:t> en matière d’offre culturelle sur le territoire normand. </a:t>
            </a:r>
          </a:p>
          <a:p>
            <a:r>
              <a:rPr lang="fr-FR" sz="1400" dirty="0"/>
              <a:t>Le d</a:t>
            </a:r>
            <a:r>
              <a:rPr lang="fr-FR" sz="1400" b="1" dirty="0"/>
              <a:t>éveloppement de politique culturelle intercommunale/communale sur mesure</a:t>
            </a:r>
            <a:r>
              <a:rPr lang="fr-FR" sz="1400" dirty="0"/>
              <a:t>. </a:t>
            </a:r>
          </a:p>
          <a:p>
            <a:r>
              <a:rPr lang="fr-FR" sz="1400" dirty="0"/>
              <a:t>La mise en œuvre de projets de territoire pensé par et pour les habitants.</a:t>
            </a:r>
          </a:p>
          <a:p>
            <a:r>
              <a:rPr lang="fr-FR" sz="1400" dirty="0"/>
              <a:t>Une </a:t>
            </a:r>
            <a:r>
              <a:rPr lang="fr-FR" sz="1400" b="1" dirty="0"/>
              <a:t>aide en fonctionnement et en ingénierie</a:t>
            </a:r>
            <a:r>
              <a:rPr lang="fr-FR" sz="1400" dirty="0"/>
              <a:t> (graduée en fonction du projet).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0085645-78B1-1BFB-0B82-5650BB6211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LES DROITS CULTURELS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D38DB4-5D56-A76C-F679-EE2E1C35E2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0626" y="1198443"/>
            <a:ext cx="6973737" cy="432239"/>
          </a:xfrm>
        </p:spPr>
        <p:txBody>
          <a:bodyPr/>
          <a:lstStyle/>
          <a:p>
            <a:r>
              <a:rPr lang="fr-FR" dirty="0"/>
              <a:t>UN AXE PRIORITAIRE DE LA POLITIQUE REGIONALE</a:t>
            </a:r>
          </a:p>
        </p:txBody>
      </p:sp>
      <p:pic>
        <p:nvPicPr>
          <p:cNvPr id="2050" name="Picture 2" descr="Untitled">
            <a:extLst>
              <a:ext uri="{FF2B5EF4-FFF2-40B4-BE49-F238E27FC236}">
                <a16:creationId xmlns:a16="http://schemas.microsoft.com/office/drawing/2014/main" id="{1B88C539-D47F-AA86-7E8C-CE551A373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20" y="3275018"/>
            <a:ext cx="3010080" cy="122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F884FC5-350C-6D9E-96E4-1DD8A0788D99}"/>
              </a:ext>
            </a:extLst>
          </p:cNvPr>
          <p:cNvSpPr txBox="1"/>
          <p:nvPr/>
        </p:nvSpPr>
        <p:spPr>
          <a:xfrm>
            <a:off x="6215971" y="700686"/>
            <a:ext cx="2426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Intro aux droits culturels </a:t>
            </a:r>
          </a:p>
          <a:p>
            <a:pPr algn="ctr"/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: 10 MNS</a:t>
            </a:r>
          </a:p>
        </p:txBody>
      </p:sp>
    </p:spTree>
    <p:extLst>
      <p:ext uri="{BB962C8B-B14F-4D97-AF65-F5344CB8AC3E}">
        <p14:creationId xmlns:p14="http://schemas.microsoft.com/office/powerpoint/2010/main" val="3854652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24AB33B-4D4C-4219-363F-8F90E3FC735B}"/>
              </a:ext>
            </a:extLst>
          </p:cNvPr>
          <p:cNvSpPr/>
          <p:nvPr/>
        </p:nvSpPr>
        <p:spPr>
          <a:xfrm>
            <a:off x="1479017" y="607141"/>
            <a:ext cx="7115022" cy="5232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B973246-973A-96F5-2221-68F7A0999080}"/>
              </a:ext>
            </a:extLst>
          </p:cNvPr>
          <p:cNvSpPr/>
          <p:nvPr/>
        </p:nvSpPr>
        <p:spPr>
          <a:xfrm>
            <a:off x="671940" y="484385"/>
            <a:ext cx="703249" cy="72917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1479017" y="662333"/>
            <a:ext cx="7346931" cy="398136"/>
          </a:xfrm>
        </p:spPr>
        <p:txBody>
          <a:bodyPr/>
          <a:lstStyle/>
          <a:p>
            <a:r>
              <a:rPr lang="fr-FR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ZOOM sur 2 projets « Droits Culturels en territoires normands »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85EA3CF-975E-1F03-D6A3-8427B8C739DF}"/>
              </a:ext>
            </a:extLst>
          </p:cNvPr>
          <p:cNvSpPr txBox="1"/>
          <p:nvPr/>
        </p:nvSpPr>
        <p:spPr>
          <a:xfrm>
            <a:off x="349581" y="1329347"/>
            <a:ext cx="40951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01. PROJET CULTURE JEUNESSE - CC des Quatre Rivières</a:t>
            </a:r>
          </a:p>
        </p:txBody>
      </p:sp>
      <p:pic>
        <p:nvPicPr>
          <p:cNvPr id="19" name="Image 18" descr="Une image contenant sport, personne, danser, habits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A5094FA0-F763-031E-B4ED-163CE08E2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86" y="2370178"/>
            <a:ext cx="3286245" cy="223927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D56F90C8-5C0D-7B9E-EC91-0765434A394D}"/>
              </a:ext>
            </a:extLst>
          </p:cNvPr>
          <p:cNvSpPr txBox="1"/>
          <p:nvPr/>
        </p:nvSpPr>
        <p:spPr>
          <a:xfrm>
            <a:off x="4965886" y="1322968"/>
            <a:ext cx="46878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02. PROJET CAMELOTE – Le Neubourg </a:t>
            </a:r>
          </a:p>
        </p:txBody>
      </p:sp>
      <p:pic>
        <p:nvPicPr>
          <p:cNvPr id="22" name="Image 21" descr="Une image contenant personne, habits, fruit, plein air&#10;&#10;Description générée automatiquement">
            <a:hlinkClick r:id="rId5"/>
            <a:extLst>
              <a:ext uri="{FF2B5EF4-FFF2-40B4-BE49-F238E27FC236}">
                <a16:creationId xmlns:a16="http://schemas.microsoft.com/office/drawing/2014/main" id="{2583BD89-F76B-53D3-4E47-F2CB589E0C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8253" y="2363034"/>
            <a:ext cx="3206098" cy="213740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40A87CCC-E71B-90A8-587F-53DE97C3BF72}"/>
              </a:ext>
            </a:extLst>
          </p:cNvPr>
          <p:cNvSpPr txBox="1"/>
          <p:nvPr/>
        </p:nvSpPr>
        <p:spPr>
          <a:xfrm>
            <a:off x="349581" y="1818524"/>
            <a:ext cx="4715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 mené avec Le Rebours (vidéo, danse, théâtre) avec des jeunes issus des PEP76.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5170CA5-9C25-4D8C-CA4D-18AB70E0FD76}"/>
              </a:ext>
            </a:extLst>
          </p:cNvPr>
          <p:cNvSpPr txBox="1"/>
          <p:nvPr/>
        </p:nvSpPr>
        <p:spPr>
          <a:xfrm>
            <a:off x="4965886" y="1570078"/>
            <a:ext cx="3628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 mené avec le centre photographique de Rouen ; l’art visuel au cœur du marché du Neubourg</a:t>
            </a: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933BABA2-30E5-4E3D-8B9D-4C28617BF465}"/>
              </a:ext>
            </a:extLst>
          </p:cNvPr>
          <p:cNvSpPr/>
          <p:nvPr/>
        </p:nvSpPr>
        <p:spPr>
          <a:xfrm>
            <a:off x="853717" y="666019"/>
            <a:ext cx="355596" cy="306874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A4B0D84-2ED6-77F4-DBEB-7A7D1A5064E5}"/>
              </a:ext>
            </a:extLst>
          </p:cNvPr>
          <p:cNvSpPr txBox="1"/>
          <p:nvPr/>
        </p:nvSpPr>
        <p:spPr>
          <a:xfrm>
            <a:off x="3868325" y="988706"/>
            <a:ext cx="14705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Projection capsules :  5 MNS</a:t>
            </a:r>
          </a:p>
        </p:txBody>
      </p:sp>
    </p:spTree>
    <p:extLst>
      <p:ext uri="{BB962C8B-B14F-4D97-AF65-F5344CB8AC3E}">
        <p14:creationId xmlns:p14="http://schemas.microsoft.com/office/powerpoint/2010/main" val="3193110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878CB-FA6A-1DD2-CAE5-0D1251BF3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FBF6ECA-0882-5148-8824-DEBD8B91B4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7746" y="1864573"/>
            <a:ext cx="2821903" cy="263329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5A829C-3404-E5AC-81D7-F7E33F73B0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97852" y="1762160"/>
            <a:ext cx="4721866" cy="2633290"/>
          </a:xfrm>
        </p:spPr>
        <p:txBody>
          <a:bodyPr>
            <a:normAutofit/>
          </a:bodyPr>
          <a:lstStyle/>
          <a:p>
            <a:r>
              <a:rPr lang="fr-FR" sz="1200" b="1" u="sng" dirty="0"/>
              <a:t>Témoignages</a:t>
            </a:r>
            <a:r>
              <a:rPr lang="fr-FR" sz="1200" b="1" dirty="0"/>
              <a:t> </a:t>
            </a:r>
            <a:r>
              <a:rPr lang="fr-FR" sz="1400" b="1" dirty="0"/>
              <a:t>: </a:t>
            </a:r>
            <a:r>
              <a:rPr lang="fr-FR" sz="1000" dirty="0"/>
              <a:t>(40 </a:t>
            </a:r>
            <a:r>
              <a:rPr lang="fr-FR" sz="1000" dirty="0" err="1"/>
              <a:t>mns</a:t>
            </a:r>
            <a:r>
              <a:rPr lang="fr-FR" sz="1000" dirty="0"/>
              <a:t>)</a:t>
            </a:r>
            <a:endParaRPr lang="fr-FR" sz="1000" u="sng" dirty="0"/>
          </a:p>
          <a:p>
            <a:pPr marL="0" indent="0" algn="l">
              <a:buNone/>
            </a:pPr>
            <a:r>
              <a:rPr lang="fr-FR" sz="1200" b="1" dirty="0"/>
              <a:t>M. Pierre CHIVARD - </a:t>
            </a:r>
            <a:r>
              <a:rPr lang="fr-FR" sz="1200" dirty="0"/>
              <a:t>Maire de Carrouges. Projet: </a:t>
            </a:r>
            <a:r>
              <a:rPr lang="fr-FR" sz="1200" b="1" dirty="0"/>
              <a:t>« L’eau des Collines » </a:t>
            </a:r>
            <a:endParaRPr lang="fr-FR" sz="1200" dirty="0"/>
          </a:p>
          <a:p>
            <a:pPr marL="0" indent="0" algn="l">
              <a:buNone/>
            </a:pPr>
            <a:r>
              <a:rPr lang="fr-FR" sz="1200" b="1" dirty="0"/>
              <a:t>M. Pascal PECCHIOLI-</a:t>
            </a:r>
            <a:r>
              <a:rPr lang="fr-FR" sz="1200" dirty="0"/>
              <a:t> Vice-Président en charge de la culture et du tourisme Communauté de Communes Cœur de Perche. Projet: </a:t>
            </a:r>
            <a:r>
              <a:rPr lang="fr-FR" sz="1200" b="1" dirty="0"/>
              <a:t>« Faire Corps »</a:t>
            </a:r>
          </a:p>
          <a:p>
            <a:r>
              <a:rPr lang="fr-FR" sz="1200" b="1" u="sng" dirty="0"/>
              <a:t>Témoignage</a:t>
            </a:r>
            <a:r>
              <a:rPr lang="fr-FR" sz="1200" b="1" dirty="0"/>
              <a:t> : </a:t>
            </a:r>
            <a:r>
              <a:rPr lang="fr-FR" sz="1000" b="1" dirty="0"/>
              <a:t>(20 </a:t>
            </a:r>
            <a:r>
              <a:rPr lang="fr-FR" sz="1000" b="1" dirty="0" err="1"/>
              <a:t>mns</a:t>
            </a:r>
            <a:r>
              <a:rPr lang="fr-FR" sz="1000" b="1" dirty="0"/>
              <a:t>)</a:t>
            </a:r>
          </a:p>
          <a:p>
            <a:pPr marL="0" indent="0" algn="l">
              <a:spcAft>
                <a:spcPts val="0"/>
              </a:spcAft>
              <a:buNone/>
            </a:pPr>
            <a:r>
              <a:rPr lang="fr-FR" sz="1200" b="1" dirty="0"/>
              <a:t>Simon FALGUIERE </a:t>
            </a:r>
            <a:r>
              <a:rPr lang="fr-FR" sz="1200" dirty="0"/>
              <a:t>- comédien et metteur en scène</a:t>
            </a:r>
          </a:p>
          <a:p>
            <a:pPr marL="0" indent="0" algn="l">
              <a:buNone/>
            </a:pPr>
            <a:endParaRPr lang="fr-FR" sz="1200" b="1" u="sng" dirty="0"/>
          </a:p>
          <a:p>
            <a:pPr marL="0" indent="0">
              <a:buNone/>
            </a:pPr>
            <a:endParaRPr lang="fr-FR" sz="1200" b="1" dirty="0"/>
          </a:p>
          <a:p>
            <a:pPr marL="0" indent="0">
              <a:buNone/>
            </a:pPr>
            <a:endParaRPr lang="fr-FR" sz="14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A44B71B-D5D4-09F5-FED5-E3447E1F1F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49649" y="630624"/>
            <a:ext cx="6973737" cy="398136"/>
          </a:xfrm>
        </p:spPr>
        <p:txBody>
          <a:bodyPr/>
          <a:lstStyle/>
          <a:p>
            <a:r>
              <a:rPr lang="fr-FR" dirty="0"/>
              <a:t>RETOURS D’EXPERIENCE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972B5C5-1DAB-BC29-84E9-29600968B0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21488" y="1139720"/>
            <a:ext cx="5167597" cy="346511"/>
          </a:xfrm>
        </p:spPr>
        <p:txBody>
          <a:bodyPr/>
          <a:lstStyle/>
          <a:p>
            <a:r>
              <a:rPr lang="fr-FR" sz="1600" dirty="0"/>
              <a:t>DES REALISATIONS CONCRETES SUR LES TERRITOIRES</a:t>
            </a:r>
          </a:p>
        </p:txBody>
      </p:sp>
      <p:pic>
        <p:nvPicPr>
          <p:cNvPr id="8" name="Image 7" descr="Une image contenant légume, nourriture, personne, outil&#10;&#10;Description générée automatiquement">
            <a:extLst>
              <a:ext uri="{FF2B5EF4-FFF2-40B4-BE49-F238E27FC236}">
                <a16:creationId xmlns:a16="http://schemas.microsoft.com/office/drawing/2014/main" id="{EFF19F47-570B-861A-9F39-05E4ED1438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01"/>
          <a:stretch/>
        </p:blipFill>
        <p:spPr>
          <a:xfrm>
            <a:off x="254915" y="333682"/>
            <a:ext cx="3394734" cy="444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62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27E4397-FA3D-0992-92EF-31EBFEBC12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348" y="363378"/>
            <a:ext cx="8274867" cy="398136"/>
          </a:xfrm>
        </p:spPr>
        <p:txBody>
          <a:bodyPr/>
          <a:lstStyle/>
          <a:p>
            <a:pPr algn="ctr"/>
            <a:r>
              <a:rPr lang="fr-FR" sz="2000" dirty="0"/>
              <a:t>RETOUR EN IMAGES</a:t>
            </a:r>
          </a:p>
        </p:txBody>
      </p:sp>
      <p:pic>
        <p:nvPicPr>
          <p:cNvPr id="14" name="Image 13" descr="Une image contenant habits, personne, plein air, Visage humain&#10;&#10;Description générée automatiquement">
            <a:extLst>
              <a:ext uri="{FF2B5EF4-FFF2-40B4-BE49-F238E27FC236}">
                <a16:creationId xmlns:a16="http://schemas.microsoft.com/office/drawing/2014/main" id="{217B95F3-FE96-088C-70D1-0F9806F0B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587" y="956024"/>
            <a:ext cx="4851613" cy="316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92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5E91E-FD0D-880F-AAB3-4325618D6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553567F-A4C6-4F91-FFBB-EC9DDA82F7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85335" y="1457788"/>
            <a:ext cx="7205616" cy="2633290"/>
          </a:xfrm>
        </p:spPr>
        <p:txBody>
          <a:bodyPr>
            <a:normAutofit/>
          </a:bodyPr>
          <a:lstStyle/>
          <a:p>
            <a:r>
              <a:rPr lang="fr-FR" sz="2400" dirty="0"/>
              <a:t>Vos questions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194C34-4907-81A7-B46A-E6699334FFF8}"/>
              </a:ext>
            </a:extLst>
          </p:cNvPr>
          <p:cNvSpPr txBox="1"/>
          <p:nvPr/>
        </p:nvSpPr>
        <p:spPr>
          <a:xfrm>
            <a:off x="406791" y="551996"/>
            <a:ext cx="2426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(Temps d’échange libre</a:t>
            </a:r>
          </a:p>
          <a:p>
            <a:pPr algn="ctr"/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: 15 </a:t>
            </a:r>
            <a:r>
              <a:rPr lang="fr-FR" sz="1200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mns</a:t>
            </a:r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B4C42F9E-D1CC-6656-B0D1-7D47619A1F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33687" y="254079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 descr="Une image contenant habits, personne, intérieur, femme&#10;&#10;Description générée automatiquement">
            <a:extLst>
              <a:ext uri="{FF2B5EF4-FFF2-40B4-BE49-F238E27FC236}">
                <a16:creationId xmlns:a16="http://schemas.microsoft.com/office/drawing/2014/main" id="{26D66649-F4D4-FC68-7962-DF4CB90FE9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385" r="15670"/>
          <a:stretch/>
        </p:blipFill>
        <p:spPr>
          <a:xfrm>
            <a:off x="4477109" y="323657"/>
            <a:ext cx="4408100" cy="443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34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N IMAGES. La fresque de la résidence du Val d'Orne à Argentan est « un  projet intergénérationnel »">
            <a:extLst>
              <a:ext uri="{FF2B5EF4-FFF2-40B4-BE49-F238E27FC236}">
                <a16:creationId xmlns:a16="http://schemas.microsoft.com/office/drawing/2014/main" id="{610969AD-E3E6-7E0F-67D2-39FD346AB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643" y="2863971"/>
            <a:ext cx="3370031" cy="189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20AA7B-5B2D-D331-A806-BA89898C80C1}"/>
              </a:ext>
            </a:extLst>
          </p:cNvPr>
          <p:cNvSpPr/>
          <p:nvPr/>
        </p:nvSpPr>
        <p:spPr>
          <a:xfrm>
            <a:off x="4605562" y="3619753"/>
            <a:ext cx="1656466" cy="1013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8" name="Picture 4" descr="Le film éclaire sur le quotidien de la R&#10;Résistance">
            <a:extLst>
              <a:ext uri="{FF2B5EF4-FFF2-40B4-BE49-F238E27FC236}">
                <a16:creationId xmlns:a16="http://schemas.microsoft.com/office/drawing/2014/main" id="{2E6B3DD5-5839-192C-5F79-883B81795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26" y="1826497"/>
            <a:ext cx="2084960" cy="294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295EC7-46A6-835C-2D10-9B861CF5C227}"/>
              </a:ext>
            </a:extLst>
          </p:cNvPr>
          <p:cNvSpPr/>
          <p:nvPr/>
        </p:nvSpPr>
        <p:spPr>
          <a:xfrm>
            <a:off x="3029381" y="772965"/>
            <a:ext cx="1747262" cy="1174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F0E937-5E2C-BC5B-54CB-E3434314B22E}"/>
              </a:ext>
            </a:extLst>
          </p:cNvPr>
          <p:cNvSpPr/>
          <p:nvPr/>
        </p:nvSpPr>
        <p:spPr>
          <a:xfrm>
            <a:off x="2350293" y="2102402"/>
            <a:ext cx="2125637" cy="2689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2" descr="Les Bains-Douches - Centre d'Art contemporain - Galeries d'art - ALENCON -  Orne Tourisme">
            <a:extLst>
              <a:ext uri="{FF2B5EF4-FFF2-40B4-BE49-F238E27FC236}">
                <a16:creationId xmlns:a16="http://schemas.microsoft.com/office/drawing/2014/main" id="{F8B57A6F-0A46-B6FF-00A9-8C0BB6B01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r="15165"/>
          <a:stretch/>
        </p:blipFill>
        <p:spPr bwMode="auto">
          <a:xfrm>
            <a:off x="7006566" y="287762"/>
            <a:ext cx="1902065" cy="209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B5449D-3E3B-270A-69AE-FC5879CF5ECF}"/>
              </a:ext>
            </a:extLst>
          </p:cNvPr>
          <p:cNvSpPr/>
          <p:nvPr/>
        </p:nvSpPr>
        <p:spPr>
          <a:xfrm>
            <a:off x="4864826" y="1908759"/>
            <a:ext cx="2328704" cy="1458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ACA4C0-D668-6D6B-2CA9-ACC98F84405A}"/>
              </a:ext>
            </a:extLst>
          </p:cNvPr>
          <p:cNvSpPr/>
          <p:nvPr/>
        </p:nvSpPr>
        <p:spPr>
          <a:xfrm>
            <a:off x="5339751" y="880312"/>
            <a:ext cx="2003773" cy="868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FA14506-00E8-9F1D-42F9-92C1776D82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2152" y="284988"/>
            <a:ext cx="6973737" cy="398136"/>
          </a:xfrm>
        </p:spPr>
        <p:txBody>
          <a:bodyPr/>
          <a:lstStyle/>
          <a:p>
            <a:pPr algn="ctr"/>
            <a:r>
              <a:rPr lang="fr-FR" sz="2000" b="1" dirty="0"/>
              <a:t>Ça se passe sur votre territoire !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DD291ED-0F26-08E4-8F55-21789B73C286}"/>
              </a:ext>
            </a:extLst>
          </p:cNvPr>
          <p:cNvSpPr txBox="1"/>
          <p:nvPr/>
        </p:nvSpPr>
        <p:spPr>
          <a:xfrm>
            <a:off x="4572000" y="3688761"/>
            <a:ext cx="17133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5 parcours Regards </a:t>
            </a:r>
          </a:p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sur 24/25 avec </a:t>
            </a:r>
          </a:p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7 établissements et 200 jeunes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3B150E-ECB8-7FAF-9B19-8E8BF7B79ECA}"/>
              </a:ext>
            </a:extLst>
          </p:cNvPr>
          <p:cNvSpPr txBox="1"/>
          <p:nvPr/>
        </p:nvSpPr>
        <p:spPr>
          <a:xfrm>
            <a:off x="4792723" y="2020600"/>
            <a:ext cx="23967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Projet « Murs </a:t>
            </a:r>
            <a:r>
              <a:rPr lang="fr-FR" sz="1200" b="1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Murs</a:t>
            </a:r>
            <a:r>
              <a:rPr lang="fr-FR" sz="1200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#2 »</a:t>
            </a:r>
            <a:r>
              <a:rPr lang="fr-FR" sz="1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: </a:t>
            </a:r>
          </a:p>
          <a:p>
            <a:pPr algn="ctr"/>
            <a:r>
              <a:rPr lang="fr-FR" sz="12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entre </a:t>
            </a:r>
            <a:r>
              <a:rPr lang="fr-FR" sz="1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théâtre et photographie pour accompagner le changement des quartiers prioritaires d'Argentan durant la rénovation urbaine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AD578F6-8B1B-F8DE-78B8-C58B6533608A}"/>
              </a:ext>
            </a:extLst>
          </p:cNvPr>
          <p:cNvSpPr txBox="1"/>
          <p:nvPr/>
        </p:nvSpPr>
        <p:spPr>
          <a:xfrm>
            <a:off x="5142192" y="712939"/>
            <a:ext cx="1902065" cy="106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12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Financement du p</a:t>
            </a:r>
            <a:r>
              <a:rPr lang="fr-FR" sz="1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rojet « La Boite aux Lettres »</a:t>
            </a:r>
            <a:r>
              <a:rPr lang="fr-FR" sz="1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par le Centre d’Art de Bains Douches à Alençon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C8BB5CF-B92A-51F7-5A51-2B1DF651DE7A}"/>
              </a:ext>
            </a:extLst>
          </p:cNvPr>
          <p:cNvSpPr txBox="1"/>
          <p:nvPr/>
        </p:nvSpPr>
        <p:spPr>
          <a:xfrm>
            <a:off x="2983793" y="881609"/>
            <a:ext cx="18369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121 fiches décors </a:t>
            </a:r>
          </a:p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sur la base Lieux de tournage du CNC pour le Département de l’Orne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A3930A8-DC02-DDB4-D7DE-F5EEBD39C043}"/>
              </a:ext>
            </a:extLst>
          </p:cNvPr>
          <p:cNvSpPr txBox="1"/>
          <p:nvPr/>
        </p:nvSpPr>
        <p:spPr>
          <a:xfrm>
            <a:off x="2218222" y="2226420"/>
            <a:ext cx="2255704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3 tournages en 2023 </a:t>
            </a:r>
          </a:p>
          <a:p>
            <a:pPr algn="ctr"/>
            <a:endParaRPr lang="fr-F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« L’Orne Résistante, en quête de mémoires »,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documentaire pour France Télévisions</a:t>
            </a:r>
          </a:p>
          <a:p>
            <a:pPr algn="ctr"/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Great Continental Railway Journeys,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emission TV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« Normandie magique : voyager dans le Nord de la France »,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émission TV</a:t>
            </a:r>
          </a:p>
        </p:txBody>
      </p:sp>
    </p:spTree>
    <p:extLst>
      <p:ext uri="{BB962C8B-B14F-4D97-AF65-F5344CB8AC3E}">
        <p14:creationId xmlns:p14="http://schemas.microsoft.com/office/powerpoint/2010/main" val="2824167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267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ce réservé du texte 1">
            <a:extLst>
              <a:ext uri="{FF2B5EF4-FFF2-40B4-BE49-F238E27FC236}">
                <a16:creationId xmlns:a16="http://schemas.microsoft.com/office/drawing/2014/main" id="{1C6BBE3F-7768-B669-6495-EC5A09B6A644}"/>
              </a:ext>
            </a:extLst>
          </p:cNvPr>
          <p:cNvSpPr txBox="1">
            <a:spLocks/>
          </p:cNvSpPr>
          <p:nvPr/>
        </p:nvSpPr>
        <p:spPr>
          <a:xfrm>
            <a:off x="907069" y="4007706"/>
            <a:ext cx="3553060" cy="50177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Espace réservé du texte 1">
            <a:extLst>
              <a:ext uri="{FF2B5EF4-FFF2-40B4-BE49-F238E27FC236}">
                <a16:creationId xmlns:a16="http://schemas.microsoft.com/office/drawing/2014/main" id="{8DF376AC-1483-77C1-C38E-360120FB7A34}"/>
              </a:ext>
            </a:extLst>
          </p:cNvPr>
          <p:cNvSpPr txBox="1">
            <a:spLocks/>
          </p:cNvSpPr>
          <p:nvPr/>
        </p:nvSpPr>
        <p:spPr>
          <a:xfrm>
            <a:off x="916522" y="2830105"/>
            <a:ext cx="3553060" cy="102759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Espace réservé du texte 1">
            <a:extLst>
              <a:ext uri="{FF2B5EF4-FFF2-40B4-BE49-F238E27FC236}">
                <a16:creationId xmlns:a16="http://schemas.microsoft.com/office/drawing/2014/main" id="{076582B5-38A0-08FF-76CA-8FF359853867}"/>
              </a:ext>
            </a:extLst>
          </p:cNvPr>
          <p:cNvSpPr txBox="1">
            <a:spLocks/>
          </p:cNvSpPr>
          <p:nvPr/>
        </p:nvSpPr>
        <p:spPr>
          <a:xfrm>
            <a:off x="916522" y="2188961"/>
            <a:ext cx="3553060" cy="50177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Espace réservé du texte 1">
            <a:extLst>
              <a:ext uri="{FF2B5EF4-FFF2-40B4-BE49-F238E27FC236}">
                <a16:creationId xmlns:a16="http://schemas.microsoft.com/office/drawing/2014/main" id="{B803E097-1ED4-AE5E-6B96-3FAC3CEFC57B}"/>
              </a:ext>
            </a:extLst>
          </p:cNvPr>
          <p:cNvSpPr txBox="1">
            <a:spLocks/>
          </p:cNvSpPr>
          <p:nvPr/>
        </p:nvSpPr>
        <p:spPr>
          <a:xfrm>
            <a:off x="907070" y="1544234"/>
            <a:ext cx="3553060" cy="50177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547872" y="414066"/>
            <a:ext cx="7092280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22601" y="1547364"/>
            <a:ext cx="5865830" cy="446104"/>
            <a:chOff x="3017859" y="4588888"/>
            <a:chExt cx="1881455" cy="446104"/>
          </a:xfrm>
        </p:grpSpPr>
        <p:sp>
          <p:nvSpPr>
            <p:cNvPr id="10" name="TextBox 9"/>
            <p:cNvSpPr txBox="1"/>
            <p:nvPr/>
          </p:nvSpPr>
          <p:spPr>
            <a:xfrm>
              <a:off x="3017859" y="4588888"/>
              <a:ext cx="186681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19431" y="4696438"/>
              <a:ext cx="18798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rgbClr val="515050"/>
                  </a:solidFill>
                  <a:latin typeface="Arial"/>
                  <a:cs typeface="Arial"/>
                </a:rPr>
                <a:t>LES AXES PRINCIPAUX  </a:t>
              </a:r>
              <a:endParaRPr lang="ko-KR" altLang="en-US" sz="1600" b="1" dirty="0">
                <a:solidFill>
                  <a:srgbClr val="51505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19593" y="2272439"/>
            <a:ext cx="5848470" cy="357185"/>
            <a:chOff x="3015322" y="4508702"/>
            <a:chExt cx="1875887" cy="357185"/>
          </a:xfrm>
        </p:grpSpPr>
        <p:sp>
          <p:nvSpPr>
            <p:cNvPr id="13" name="TextBox 12"/>
            <p:cNvSpPr txBox="1"/>
            <p:nvPr/>
          </p:nvSpPr>
          <p:spPr>
            <a:xfrm>
              <a:off x="3017859" y="4588888"/>
              <a:ext cx="186681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15322" y="4508702"/>
              <a:ext cx="18758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altLang="ko-KR" sz="1600" b="1" dirty="0">
                  <a:solidFill>
                    <a:srgbClr val="515050"/>
                  </a:solidFill>
                  <a:latin typeface="Arial"/>
                  <a:cs typeface="Arial"/>
                </a:rPr>
                <a:t>LES CHIFFRES CLES</a:t>
              </a:r>
              <a:endParaRPr lang="ko-KR" altLang="en-US" sz="1600" b="1" dirty="0">
                <a:solidFill>
                  <a:srgbClr val="51505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69366" y="2847892"/>
            <a:ext cx="3390764" cy="928499"/>
            <a:chOff x="3011212" y="4137443"/>
            <a:chExt cx="1871890" cy="928499"/>
          </a:xfrm>
        </p:grpSpPr>
        <p:sp>
          <p:nvSpPr>
            <p:cNvPr id="16" name="TextBox 15"/>
            <p:cNvSpPr txBox="1"/>
            <p:nvPr/>
          </p:nvSpPr>
          <p:spPr>
            <a:xfrm>
              <a:off x="3015322" y="4419611"/>
              <a:ext cx="18668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Normandie Images, ODIA Normandie, Normandie Livre et Lecture, La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Fabrique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Patrimoines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NORMA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11212" y="4137443"/>
              <a:ext cx="18718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rgbClr val="515050"/>
                  </a:solidFill>
                  <a:latin typeface="Arial"/>
                  <a:cs typeface="Arial"/>
                </a:rPr>
                <a:t>LES AGENCES REGIONALES</a:t>
              </a:r>
              <a:endParaRPr lang="ko-KR" altLang="en-US" sz="1600" b="1" dirty="0">
                <a:solidFill>
                  <a:srgbClr val="51505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82181" y="4073550"/>
            <a:ext cx="5865509" cy="662351"/>
            <a:chOff x="3003322" y="4203536"/>
            <a:chExt cx="1881352" cy="662351"/>
          </a:xfrm>
        </p:grpSpPr>
        <p:sp>
          <p:nvSpPr>
            <p:cNvPr id="19" name="TextBox 18"/>
            <p:cNvSpPr txBox="1"/>
            <p:nvPr/>
          </p:nvSpPr>
          <p:spPr>
            <a:xfrm>
              <a:off x="3017859" y="4588888"/>
              <a:ext cx="186681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03322" y="4203536"/>
              <a:ext cx="1870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rgbClr val="515050"/>
                  </a:solidFill>
                  <a:latin typeface="Arial"/>
                  <a:cs typeface="Arial"/>
                </a:rPr>
                <a:t>ECHANGE LIBRE</a:t>
              </a:r>
              <a:endParaRPr lang="ko-KR" altLang="en-US" sz="1600" b="1" dirty="0">
                <a:solidFill>
                  <a:srgbClr val="51505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1" name="Oval 21"/>
          <p:cNvSpPr>
            <a:spLocks noChangeAspect="1"/>
          </p:cNvSpPr>
          <p:nvPr/>
        </p:nvSpPr>
        <p:spPr>
          <a:xfrm>
            <a:off x="390899" y="2974929"/>
            <a:ext cx="347934" cy="350841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A06C7844-A033-F47E-E613-EE1A5A31C660}"/>
              </a:ext>
            </a:extLst>
          </p:cNvPr>
          <p:cNvSpPr/>
          <p:nvPr/>
        </p:nvSpPr>
        <p:spPr>
          <a:xfrm flipH="1">
            <a:off x="416595" y="4116449"/>
            <a:ext cx="344621" cy="284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Espace réservé du texte 1">
            <a:extLst>
              <a:ext uri="{FF2B5EF4-FFF2-40B4-BE49-F238E27FC236}">
                <a16:creationId xmlns:a16="http://schemas.microsoft.com/office/drawing/2014/main" id="{67ABB6C1-305B-FD83-11D8-A358A321728F}"/>
              </a:ext>
            </a:extLst>
          </p:cNvPr>
          <p:cNvSpPr txBox="1">
            <a:spLocks/>
          </p:cNvSpPr>
          <p:nvPr/>
        </p:nvSpPr>
        <p:spPr>
          <a:xfrm>
            <a:off x="259663" y="323947"/>
            <a:ext cx="8624673" cy="72247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fr-FR" sz="1800" b="1" dirty="0">
                <a:latin typeface="Arial" panose="020B0604020202020204" pitchFamily="34" charset="0"/>
                <a:cs typeface="Arial" panose="020B0604020202020204" pitchFamily="34" charset="0"/>
              </a:rPr>
              <a:t>La politique culturelle régionale </a:t>
            </a:r>
          </a:p>
        </p:txBody>
      </p:sp>
      <p:sp>
        <p:nvSpPr>
          <p:cNvPr id="28" name="Rounded Rectangle 51">
            <a:extLst>
              <a:ext uri="{FF2B5EF4-FFF2-40B4-BE49-F238E27FC236}">
                <a16:creationId xmlns:a16="http://schemas.microsoft.com/office/drawing/2014/main" id="{97D3D15E-D063-44BD-D132-37949F5EA958}"/>
              </a:ext>
            </a:extLst>
          </p:cNvPr>
          <p:cNvSpPr/>
          <p:nvPr/>
        </p:nvSpPr>
        <p:spPr>
          <a:xfrm rot="16200000" flipH="1">
            <a:off x="377092" y="1594112"/>
            <a:ext cx="367987" cy="34655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9" name="Parallelogram 30">
            <a:extLst>
              <a:ext uri="{FF2B5EF4-FFF2-40B4-BE49-F238E27FC236}">
                <a16:creationId xmlns:a16="http://schemas.microsoft.com/office/drawing/2014/main" id="{DD3C00EB-6D08-C9F9-AA95-4F88F1622F0E}"/>
              </a:ext>
            </a:extLst>
          </p:cNvPr>
          <p:cNvSpPr/>
          <p:nvPr/>
        </p:nvSpPr>
        <p:spPr>
          <a:xfrm flipH="1">
            <a:off x="379365" y="2272439"/>
            <a:ext cx="351685" cy="352555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E6DD95E-21CF-40EF-9FFB-6B3C162D860F}"/>
              </a:ext>
            </a:extLst>
          </p:cNvPr>
          <p:cNvSpPr/>
          <p:nvPr/>
        </p:nvSpPr>
        <p:spPr>
          <a:xfrm>
            <a:off x="397641" y="468174"/>
            <a:ext cx="506321" cy="47568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</a:p>
        </p:txBody>
      </p:sp>
      <p:pic>
        <p:nvPicPr>
          <p:cNvPr id="4" name="Image 3" descr="Une image contenant texte, ciel, bateau, embarcation&#10;&#10;Description générée automatiquement">
            <a:extLst>
              <a:ext uri="{FF2B5EF4-FFF2-40B4-BE49-F238E27FC236}">
                <a16:creationId xmlns:a16="http://schemas.microsoft.com/office/drawing/2014/main" id="{403868BD-76B6-4450-7A0A-1EE727E98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894" y="1046419"/>
            <a:ext cx="3036277" cy="368948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79438ED-BB5B-8E46-D0FF-CF75B4474C2A}"/>
              </a:ext>
            </a:extLst>
          </p:cNvPr>
          <p:cNvSpPr txBox="1"/>
          <p:nvPr/>
        </p:nvSpPr>
        <p:spPr>
          <a:xfrm>
            <a:off x="3464890" y="1129175"/>
            <a:ext cx="23358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Mot d’accueil du Maire M. Frédéric LEVEILLÉ • Maire d'Argentan • Président d'Argentan Intercom</a:t>
            </a:r>
          </a:p>
          <a:p>
            <a:pPr algn="ctr"/>
            <a:r>
              <a:rPr lang="fr-FR" sz="10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Intro générale : 10 </a:t>
            </a:r>
            <a:r>
              <a:rPr lang="fr-FR" sz="10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mns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1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055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179F4C-A136-2B8D-232F-AF3B1C3A8EB2}"/>
              </a:ext>
            </a:extLst>
          </p:cNvPr>
          <p:cNvSpPr/>
          <p:nvPr/>
        </p:nvSpPr>
        <p:spPr>
          <a:xfrm>
            <a:off x="4413500" y="1358133"/>
            <a:ext cx="4198289" cy="23237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488887"/>
            <a:ext cx="9144000" cy="576064"/>
          </a:xfrm>
        </p:spPr>
        <p:txBody>
          <a:bodyPr>
            <a:normAutofit/>
          </a:bodyPr>
          <a:lstStyle/>
          <a:p>
            <a:r>
              <a:rPr lang="en-US" altLang="ko-KR" sz="2000" dirty="0">
                <a:solidFill>
                  <a:srgbClr val="C00000"/>
                </a:solidFill>
                <a:latin typeface="Arial" panose="020B0604020202020204" pitchFamily="34" charset="0"/>
              </a:rPr>
              <a:t>L’INTERVENTION REGIONALE EN IMAGES </a:t>
            </a:r>
            <a:r>
              <a:rPr lang="en-US" altLang="ko-KR" sz="2000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EN 23</a:t>
            </a:r>
            <a:endParaRPr lang="ko-KR" altLang="en-US" sz="2000" dirty="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44008" y="1702355"/>
            <a:ext cx="3940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l"/>
            </a:pPr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2496" y="1398918"/>
            <a:ext cx="3940343" cy="2078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8115">
              <a:lnSpc>
                <a:spcPct val="107000"/>
              </a:lnSpc>
              <a:spcBef>
                <a:spcPct val="20000"/>
              </a:spcBef>
            </a:pPr>
            <a:r>
              <a:rPr lang="en-US" altLang="ko-KR" b="1" dirty="0" err="1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Cartographie</a:t>
            </a:r>
            <a:r>
              <a:rPr lang="en-US" altLang="ko-KR" b="1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altLang="ko-KR" b="1" dirty="0" err="1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l’intervention</a:t>
            </a:r>
            <a:r>
              <a:rPr lang="en-US" altLang="ko-KR" b="1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b="1" dirty="0" err="1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régionale</a:t>
            </a:r>
            <a:r>
              <a:rPr lang="en-US" altLang="ko-KR" b="1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sur le </a:t>
            </a:r>
            <a:r>
              <a:rPr lang="en-US" altLang="ko-KR" b="1" dirty="0" err="1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territoire</a:t>
            </a:r>
            <a:r>
              <a:rPr lang="en-US" altLang="ko-KR" b="1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b="1" dirty="0" err="1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normand</a:t>
            </a:r>
            <a:endParaRPr lang="en-US" altLang="ko-KR" b="1" dirty="0">
              <a:solidFill>
                <a:schemeClr val="tx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08115">
              <a:lnSpc>
                <a:spcPct val="107000"/>
              </a:lnSpc>
              <a:spcBef>
                <a:spcPct val="20000"/>
              </a:spcBef>
            </a:pPr>
            <a:endParaRPr lang="en-US" altLang="ko-KR" b="1" dirty="0">
              <a:solidFill>
                <a:srgbClr val="C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408115">
              <a:lnSpc>
                <a:spcPct val="107000"/>
              </a:lnSpc>
              <a:spcBef>
                <a:spcPct val="20000"/>
              </a:spcBef>
            </a:pPr>
            <a:r>
              <a:rPr lang="en-US" altLang="ko-KR" b="1" dirty="0" err="1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Montant</a:t>
            </a:r>
            <a:r>
              <a:rPr lang="en-US" altLang="ko-KR" b="1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total : 42 534 830 €</a:t>
            </a:r>
          </a:p>
          <a:p>
            <a:pPr marL="742950" lvl="1" indent="-285750" defTabSz="408115">
              <a:lnSpc>
                <a:spcPct val="107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altLang="ko-KR" dirty="0" err="1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Fonctionnement</a:t>
            </a:r>
            <a:r>
              <a:rPr lang="en-US" altLang="ko-KR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: 35 696 369 €</a:t>
            </a:r>
          </a:p>
          <a:p>
            <a:pPr marL="742950" lvl="1" indent="-285750" defTabSz="408115">
              <a:lnSpc>
                <a:spcPct val="107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altLang="ko-KR" dirty="0" err="1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Investissement</a:t>
            </a:r>
            <a:r>
              <a:rPr lang="en-US" altLang="ko-KR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: 6 838 461 €</a:t>
            </a:r>
            <a:endParaRPr lang="ko-KR" altLang="en-US" dirty="0">
              <a:solidFill>
                <a:schemeClr val="tx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Placeholder 1"/>
          <p:cNvSpPr txBox="1">
            <a:spLocks/>
          </p:cNvSpPr>
          <p:nvPr/>
        </p:nvSpPr>
        <p:spPr>
          <a:xfrm>
            <a:off x="5776039" y="1398918"/>
            <a:ext cx="2808312" cy="9722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6C214FE5-B543-4805-97F3-7CB9497E3DD9}"/>
              </a:ext>
            </a:extLst>
          </p:cNvPr>
          <p:cNvSpPr>
            <a:spLocks noGrp="1"/>
          </p:cNvSpPr>
          <p:nvPr>
            <p:ph type="pic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Une image contenant texte, carte, capture d’écran, diagramme">
            <a:extLst>
              <a:ext uri="{FF2B5EF4-FFF2-40B4-BE49-F238E27FC236}">
                <a16:creationId xmlns:a16="http://schemas.microsoft.com/office/drawing/2014/main" id="{279698A3-44E8-CF63-F923-9F74A428C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61" y="1702355"/>
            <a:ext cx="3325137" cy="1907424"/>
          </a:xfrm>
          <a:prstGeom prst="rect">
            <a:avLst/>
          </a:prstGeom>
        </p:spPr>
      </p:pic>
      <p:sp>
        <p:nvSpPr>
          <p:cNvPr id="6" name="TextBox 24">
            <a:extLst>
              <a:ext uri="{FF2B5EF4-FFF2-40B4-BE49-F238E27FC236}">
                <a16:creationId xmlns:a16="http://schemas.microsoft.com/office/drawing/2014/main" id="{7A7C69D1-7164-6079-CE17-61FF92829541}"/>
              </a:ext>
            </a:extLst>
          </p:cNvPr>
          <p:cNvSpPr txBox="1"/>
          <p:nvPr/>
        </p:nvSpPr>
        <p:spPr>
          <a:xfrm>
            <a:off x="771161" y="3113793"/>
            <a:ext cx="3325137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8115">
              <a:lnSpc>
                <a:spcPct val="107000"/>
              </a:lnSpc>
              <a:spcBef>
                <a:spcPct val="20000"/>
              </a:spcBef>
            </a:pPr>
            <a:r>
              <a:rPr lang="en-US" altLang="ko-KR" sz="1600" b="1" dirty="0">
                <a:solidFill>
                  <a:schemeClr val="tx2"/>
                </a:solidFill>
                <a:highlight>
                  <a:srgbClr val="FFFF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LIEN HYPERTEXTE </a:t>
            </a:r>
          </a:p>
          <a:p>
            <a:pPr algn="ctr" defTabSz="408115">
              <a:lnSpc>
                <a:spcPct val="107000"/>
              </a:lnSpc>
              <a:spcBef>
                <a:spcPct val="20000"/>
              </a:spcBef>
            </a:pPr>
            <a:r>
              <a:rPr lang="en-US" altLang="ko-KR" sz="1600" b="1" dirty="0">
                <a:solidFill>
                  <a:schemeClr val="tx2"/>
                </a:solidFill>
                <a:highlight>
                  <a:srgbClr val="FFFF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CARTE GRAND FORMAT HD</a:t>
            </a:r>
            <a:endParaRPr lang="ko-KR" altLang="en-US" sz="1600" dirty="0">
              <a:solidFill>
                <a:schemeClr val="tx2"/>
              </a:solidFill>
              <a:highlight>
                <a:srgbClr val="FFFF00"/>
              </a:highligh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6258C12-6438-1DE9-8D47-741DC1B77140}"/>
              </a:ext>
            </a:extLst>
          </p:cNvPr>
          <p:cNvSpPr txBox="1"/>
          <p:nvPr/>
        </p:nvSpPr>
        <p:spPr>
          <a:xfrm>
            <a:off x="5717117" y="3800420"/>
            <a:ext cx="2655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(Présentation chiffres clé : 10 </a:t>
            </a:r>
            <a:r>
              <a:rPr lang="fr-FR" sz="1200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mns</a:t>
            </a:r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1291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6145B042-3809-ED83-C028-5E92C35CF31F}"/>
              </a:ext>
            </a:extLst>
          </p:cNvPr>
          <p:cNvSpPr/>
          <p:nvPr/>
        </p:nvSpPr>
        <p:spPr>
          <a:xfrm>
            <a:off x="5627385" y="3580893"/>
            <a:ext cx="1251343" cy="5632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Création et diffusion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1768786-8218-DA67-FB76-D385DFD67F8E}"/>
              </a:ext>
            </a:extLst>
          </p:cNvPr>
          <p:cNvSpPr/>
          <p:nvPr/>
        </p:nvSpPr>
        <p:spPr>
          <a:xfrm>
            <a:off x="2517033" y="1604089"/>
            <a:ext cx="1440901" cy="6554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19E7DFF-17C7-3C35-6D78-B38490BE07C1}"/>
              </a:ext>
            </a:extLst>
          </p:cNvPr>
          <p:cNvSpPr/>
          <p:nvPr/>
        </p:nvSpPr>
        <p:spPr>
          <a:xfrm>
            <a:off x="2198607" y="3325755"/>
            <a:ext cx="1562930" cy="10735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F26F62-5D51-8649-DF99-BE0B612C513C}"/>
              </a:ext>
            </a:extLst>
          </p:cNvPr>
          <p:cNvSpPr/>
          <p:nvPr/>
        </p:nvSpPr>
        <p:spPr>
          <a:xfrm>
            <a:off x="5779743" y="2180767"/>
            <a:ext cx="1016000" cy="3157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464456-0706-C3CC-8BE5-A20FE4D756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5449" y="436266"/>
            <a:ext cx="6973737" cy="398136"/>
          </a:xfrm>
        </p:spPr>
        <p:txBody>
          <a:bodyPr/>
          <a:lstStyle/>
          <a:p>
            <a:pPr algn="ctr"/>
            <a:r>
              <a:rPr lang="fr-F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SPECTACLE VIVANT</a:t>
            </a:r>
          </a:p>
          <a:p>
            <a:endParaRPr lang="fr-FR" dirty="0"/>
          </a:p>
        </p:txBody>
      </p:sp>
      <p:sp>
        <p:nvSpPr>
          <p:cNvPr id="7" name="Oval 17">
            <a:extLst>
              <a:ext uri="{FF2B5EF4-FFF2-40B4-BE49-F238E27FC236}">
                <a16:creationId xmlns:a16="http://schemas.microsoft.com/office/drawing/2014/main" id="{42C4F5ED-2F8D-5C19-509F-D8A9443C11AB}"/>
              </a:ext>
            </a:extLst>
          </p:cNvPr>
          <p:cNvSpPr/>
          <p:nvPr/>
        </p:nvSpPr>
        <p:spPr>
          <a:xfrm>
            <a:off x="3443110" y="1737781"/>
            <a:ext cx="2509541" cy="2507047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05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Danse</a:t>
            </a:r>
          </a:p>
          <a:p>
            <a:pPr algn="ctr"/>
            <a:r>
              <a:rPr lang="fr-FR" sz="105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Musique de répertoire         </a:t>
            </a:r>
          </a:p>
          <a:p>
            <a:pPr algn="ctr"/>
            <a:r>
              <a:rPr lang="fr-FR" sz="105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Théâtre</a:t>
            </a:r>
          </a:p>
          <a:p>
            <a:pPr algn="ctr"/>
            <a:r>
              <a:rPr lang="fr-FR" sz="105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Cirque, arts de la rue, marionnettes </a:t>
            </a:r>
          </a:p>
          <a:p>
            <a:pPr algn="ctr"/>
            <a:r>
              <a:rPr lang="fr-FR" sz="105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Musique de répertoire et de création     </a:t>
            </a:r>
          </a:p>
          <a:p>
            <a:pPr algn="ctr"/>
            <a:r>
              <a:rPr lang="fr-FR" sz="105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Musiques actuelles</a:t>
            </a:r>
          </a:p>
          <a:p>
            <a:pPr algn="ctr"/>
            <a:endParaRPr lang="fr-FR" sz="900" dirty="0">
              <a:ln w="0"/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>
                <a:ln w="0"/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2023</a:t>
            </a:r>
          </a:p>
          <a:p>
            <a:pPr algn="ctr"/>
            <a:r>
              <a:rPr lang="fr-FR" sz="1200" b="1" dirty="0">
                <a:ln w="0"/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Aide apportée : </a:t>
            </a:r>
          </a:p>
          <a:p>
            <a:pPr algn="ctr"/>
            <a:r>
              <a:rPr lang="fr-FR" sz="1200" dirty="0">
                <a:ln w="0"/>
                <a:solidFill>
                  <a:schemeClr val="tx2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23 900 558 M€</a:t>
            </a:r>
          </a:p>
          <a:p>
            <a:pPr algn="ctr"/>
            <a:endParaRPr lang="ko-KR" alt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3941CDE-E814-51D8-70B2-24D44C341298}"/>
              </a:ext>
            </a:extLst>
          </p:cNvPr>
          <p:cNvSpPr txBox="1"/>
          <p:nvPr/>
        </p:nvSpPr>
        <p:spPr>
          <a:xfrm>
            <a:off x="1948134" y="3573749"/>
            <a:ext cx="20186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Compagnies professionnelles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1523CA3-CFF0-846D-4586-07BFAED6A71E}"/>
              </a:ext>
            </a:extLst>
          </p:cNvPr>
          <p:cNvSpPr txBox="1"/>
          <p:nvPr/>
        </p:nvSpPr>
        <p:spPr>
          <a:xfrm>
            <a:off x="5345661" y="2168067"/>
            <a:ext cx="18626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Festivals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C1DDCA2-9DD4-C56A-001B-5BB19D8F6B7D}"/>
              </a:ext>
            </a:extLst>
          </p:cNvPr>
          <p:cNvSpPr txBox="1"/>
          <p:nvPr/>
        </p:nvSpPr>
        <p:spPr>
          <a:xfrm>
            <a:off x="2505041" y="1644847"/>
            <a:ext cx="1927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Etablissements </a:t>
            </a:r>
          </a:p>
          <a:p>
            <a:r>
              <a:rPr lang="fr-F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culturels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EAE36C6-F772-F4AF-C56A-833567555179}"/>
              </a:ext>
            </a:extLst>
          </p:cNvPr>
          <p:cNvSpPr txBox="1"/>
          <p:nvPr/>
        </p:nvSpPr>
        <p:spPr>
          <a:xfrm>
            <a:off x="2452910" y="78732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Soutenir la création et accompagner les professionnels </a:t>
            </a:r>
          </a:p>
          <a:p>
            <a:pPr algn="ctr">
              <a:lnSpc>
                <a:spcPct val="100000"/>
              </a:lnSpc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structures &amp; artistes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5956BC8-532F-B960-68E0-1FE022E6E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4" t="10016" r="9545" b="3585"/>
          <a:stretch/>
        </p:blipFill>
        <p:spPr bwMode="auto">
          <a:xfrm>
            <a:off x="244354" y="329183"/>
            <a:ext cx="1787094" cy="444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gentan. Ce samedi, le Quai des Arts rejoint l'opération « Théâtres  ouverts » - Alençon.maville.com">
            <a:extLst>
              <a:ext uri="{FF2B5EF4-FFF2-40B4-BE49-F238E27FC236}">
                <a16:creationId xmlns:a16="http://schemas.microsoft.com/office/drawing/2014/main" id="{D23A7929-64E1-499B-21D1-6A5A96D71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0" t="3319" r="23222" b="10281"/>
          <a:stretch/>
        </p:blipFill>
        <p:spPr bwMode="auto">
          <a:xfrm>
            <a:off x="7217205" y="329183"/>
            <a:ext cx="1787094" cy="444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AB6D19-5BD3-1F18-9A9C-265CB54A2A52}"/>
              </a:ext>
            </a:extLst>
          </p:cNvPr>
          <p:cNvSpPr txBox="1"/>
          <p:nvPr/>
        </p:nvSpPr>
        <p:spPr>
          <a:xfrm>
            <a:off x="1766624" y="181064"/>
            <a:ext cx="2426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(Présentation dispositifs par secteur : 10 </a:t>
            </a:r>
            <a:r>
              <a:rPr lang="fr-FR" sz="1200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mns</a:t>
            </a:r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75175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llée centrale, livre, intérieur, bâtiment&#10;&#10;Description générée automatiquement">
            <a:extLst>
              <a:ext uri="{FF2B5EF4-FFF2-40B4-BE49-F238E27FC236}">
                <a16:creationId xmlns:a16="http://schemas.microsoft.com/office/drawing/2014/main" id="{524AD8DD-F66E-DA9A-77F4-6F875C2D2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58" y="330377"/>
            <a:ext cx="2964752" cy="444823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314A0D0-E061-F813-8373-C9B81A0F9C46}"/>
              </a:ext>
            </a:extLst>
          </p:cNvPr>
          <p:cNvSpPr/>
          <p:nvPr/>
        </p:nvSpPr>
        <p:spPr>
          <a:xfrm>
            <a:off x="4288029" y="416673"/>
            <a:ext cx="2188971" cy="15748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7645BD-2153-9F3D-63AA-A8ACA171E32A}"/>
              </a:ext>
            </a:extLst>
          </p:cNvPr>
          <p:cNvSpPr/>
          <p:nvPr/>
        </p:nvSpPr>
        <p:spPr>
          <a:xfrm>
            <a:off x="6377686" y="3011397"/>
            <a:ext cx="2518156" cy="15748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60B9F-2C25-68FE-1B07-4D81DC5F696A}"/>
              </a:ext>
            </a:extLst>
          </p:cNvPr>
          <p:cNvSpPr/>
          <p:nvPr/>
        </p:nvSpPr>
        <p:spPr>
          <a:xfrm>
            <a:off x="6717284" y="446090"/>
            <a:ext cx="2188972" cy="212565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BF9F10-CFA6-152E-DCEC-49D8D962F68F}"/>
              </a:ext>
            </a:extLst>
          </p:cNvPr>
          <p:cNvSpPr/>
          <p:nvPr/>
        </p:nvSpPr>
        <p:spPr>
          <a:xfrm>
            <a:off x="1896491" y="3065258"/>
            <a:ext cx="2184400" cy="15748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A7B984-E4AD-E847-5A4D-41682D5F6465}"/>
              </a:ext>
            </a:extLst>
          </p:cNvPr>
          <p:cNvSpPr/>
          <p:nvPr/>
        </p:nvSpPr>
        <p:spPr>
          <a:xfrm>
            <a:off x="1896491" y="826879"/>
            <a:ext cx="2184400" cy="15748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F2CD945-E4A0-6FDE-0165-2B4A198582D5}"/>
              </a:ext>
            </a:extLst>
          </p:cNvPr>
          <p:cNvSpPr/>
          <p:nvPr/>
        </p:nvSpPr>
        <p:spPr>
          <a:xfrm>
            <a:off x="3886200" y="1940882"/>
            <a:ext cx="3036316" cy="212565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Accompagner le cinéma, le livre &amp; les arts visuels</a:t>
            </a:r>
          </a:p>
          <a:p>
            <a:pPr algn="ctr"/>
            <a:endParaRPr lang="fr-FR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Assurer une offre culturelle équilibrée sur le territoire normand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1E273C7-3943-2676-CC2E-29369FC713C7}"/>
              </a:ext>
            </a:extLst>
          </p:cNvPr>
          <p:cNvSpPr txBox="1"/>
          <p:nvPr/>
        </p:nvSpPr>
        <p:spPr>
          <a:xfrm>
            <a:off x="1857502" y="839505"/>
            <a:ext cx="2184400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CINÉMA</a:t>
            </a:r>
          </a:p>
          <a:p>
            <a:pPr algn="ctr"/>
            <a:endParaRPr lang="fr-FR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</a:p>
          <a:p>
            <a:pPr algn="ctr"/>
            <a:r>
              <a:rPr lang="fr-FR" sz="14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 780 M€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B595F42-5BAD-CAFF-30FB-E6A979853672}"/>
              </a:ext>
            </a:extLst>
          </p:cNvPr>
          <p:cNvSpPr txBox="1"/>
          <p:nvPr/>
        </p:nvSpPr>
        <p:spPr>
          <a:xfrm>
            <a:off x="1896491" y="3116564"/>
            <a:ext cx="2182749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LIVRES &amp; LECTURE</a:t>
            </a:r>
          </a:p>
          <a:p>
            <a:pPr algn="ctr"/>
            <a:endParaRPr lang="fr-FR" sz="9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</a:p>
          <a:p>
            <a:pPr algn="ctr"/>
            <a:r>
              <a:rPr lang="fr-FR" sz="14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1,152 305 M€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BBF28EF-CF2A-D4F5-AFF1-317C76C26869}"/>
              </a:ext>
            </a:extLst>
          </p:cNvPr>
          <p:cNvSpPr txBox="1"/>
          <p:nvPr/>
        </p:nvSpPr>
        <p:spPr>
          <a:xfrm>
            <a:off x="6750621" y="3028611"/>
            <a:ext cx="2079625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ARTS VISUELS</a:t>
            </a:r>
          </a:p>
          <a:p>
            <a:pPr algn="ctr"/>
            <a:endParaRPr lang="fr-FR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</a:p>
          <a:p>
            <a:pPr algn="ctr"/>
            <a:r>
              <a:rPr lang="fr-FR" sz="1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2, 991 M€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A5E4EC4-35AE-7290-F79A-5ADC931BFCC3}"/>
              </a:ext>
            </a:extLst>
          </p:cNvPr>
          <p:cNvSpPr txBox="1"/>
          <p:nvPr/>
        </p:nvSpPr>
        <p:spPr>
          <a:xfrm>
            <a:off x="6706870" y="586541"/>
            <a:ext cx="2188972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CULTURELLE 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ARTISTIQUE</a:t>
            </a:r>
          </a:p>
          <a:p>
            <a:pPr algn="ctr"/>
            <a:endParaRPr lang="fr-FR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806 935 €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39DD881-A3E5-4D29-0693-2F538648C406}"/>
              </a:ext>
            </a:extLst>
          </p:cNvPr>
          <p:cNvSpPr txBox="1"/>
          <p:nvPr/>
        </p:nvSpPr>
        <p:spPr>
          <a:xfrm>
            <a:off x="2911983" y="446090"/>
            <a:ext cx="49847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TERRITOIRES 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DROITS CULTURELS</a:t>
            </a:r>
          </a:p>
          <a:p>
            <a:pPr algn="ctr"/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</a:p>
          <a:p>
            <a:pPr algn="ctr"/>
            <a:r>
              <a:rPr lang="fr-FR" sz="14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825 740 €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3EAA170-6660-E964-CD5F-19439A490123}"/>
              </a:ext>
            </a:extLst>
          </p:cNvPr>
          <p:cNvSpPr txBox="1"/>
          <p:nvPr/>
        </p:nvSpPr>
        <p:spPr>
          <a:xfrm>
            <a:off x="1766624" y="181064"/>
            <a:ext cx="2426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(Présentation dispositifs par secteur : 10 </a:t>
            </a:r>
            <a:r>
              <a:rPr lang="fr-FR" sz="1200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mns</a:t>
            </a:r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71321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plein air, herbe, ciel, plante&#10;&#10;Description générée automatiquement">
            <a:extLst>
              <a:ext uri="{FF2B5EF4-FFF2-40B4-BE49-F238E27FC236}">
                <a16:creationId xmlns:a16="http://schemas.microsoft.com/office/drawing/2014/main" id="{C75854F8-44C5-483D-DA9B-FC82CE2022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852" r="925"/>
          <a:stretch/>
        </p:blipFill>
        <p:spPr>
          <a:xfrm>
            <a:off x="266338" y="317095"/>
            <a:ext cx="4684144" cy="444581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B80AB59-AA61-43EB-FF6D-61DF2801975A}"/>
              </a:ext>
            </a:extLst>
          </p:cNvPr>
          <p:cNvSpPr/>
          <p:nvPr/>
        </p:nvSpPr>
        <p:spPr>
          <a:xfrm>
            <a:off x="7297107" y="2997077"/>
            <a:ext cx="1482751" cy="17235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F98C5A-CC15-207F-CEFA-4A6638012DD5}"/>
              </a:ext>
            </a:extLst>
          </p:cNvPr>
          <p:cNvSpPr/>
          <p:nvPr/>
        </p:nvSpPr>
        <p:spPr>
          <a:xfrm>
            <a:off x="6825601" y="579118"/>
            <a:ext cx="1965221" cy="22331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88F05C-107D-71DC-DFDF-E771E78F107B}"/>
              </a:ext>
            </a:extLst>
          </p:cNvPr>
          <p:cNvSpPr/>
          <p:nvPr/>
        </p:nvSpPr>
        <p:spPr>
          <a:xfrm>
            <a:off x="1765611" y="1087864"/>
            <a:ext cx="2519485" cy="3431709"/>
          </a:xfrm>
          <a:prstGeom prst="rect">
            <a:avLst/>
          </a:prstGeom>
          <a:solidFill>
            <a:schemeClr val="accent5">
              <a:lumMod val="20000"/>
              <a:lumOff val="8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015D3E-C0B2-6FD7-8496-53F83F90D862}"/>
              </a:ext>
            </a:extLst>
          </p:cNvPr>
          <p:cNvSpPr/>
          <p:nvPr/>
        </p:nvSpPr>
        <p:spPr>
          <a:xfrm>
            <a:off x="4430461" y="1617931"/>
            <a:ext cx="2341048" cy="2273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F1EE884-1CA4-3657-206E-4E7B74E8E81D}"/>
              </a:ext>
            </a:extLst>
          </p:cNvPr>
          <p:cNvSpPr txBox="1"/>
          <p:nvPr/>
        </p:nvSpPr>
        <p:spPr>
          <a:xfrm>
            <a:off x="4368940" y="1890574"/>
            <a:ext cx="2492661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B305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Connaitre, restaurer et valoriser </a:t>
            </a:r>
          </a:p>
          <a:p>
            <a:pPr algn="ctr"/>
            <a:r>
              <a:rPr lang="fr-FR" sz="1600" b="1" dirty="0">
                <a:solidFill>
                  <a:srgbClr val="B305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Patrimoine normand</a:t>
            </a:r>
          </a:p>
          <a:p>
            <a:pPr algn="ctr"/>
            <a:endParaRPr lang="fr-FR" sz="160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>
                <a:ln w="0"/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2023</a:t>
            </a:r>
          </a:p>
          <a:p>
            <a:pPr algn="ctr"/>
            <a:r>
              <a:rPr lang="fr-FR" sz="1400" dirty="0">
                <a:ln w="0"/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Fonctionnement : </a:t>
            </a:r>
            <a:r>
              <a:rPr lang="fr-FR" sz="1400" b="1" dirty="0">
                <a:ln w="0"/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 31 M€</a:t>
            </a:r>
          </a:p>
          <a:p>
            <a:pPr algn="ctr"/>
            <a:r>
              <a:rPr lang="fr-FR" sz="1400" dirty="0">
                <a:ln w="0"/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Investissement :</a:t>
            </a:r>
            <a:r>
              <a:rPr lang="fr-FR" sz="1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>
                <a:ln w="0"/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 27 M€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95A2D57-5B19-AE22-DE8E-120A6D384703}"/>
              </a:ext>
            </a:extLst>
          </p:cNvPr>
          <p:cNvSpPr txBox="1"/>
          <p:nvPr/>
        </p:nvSpPr>
        <p:spPr>
          <a:xfrm>
            <a:off x="1703093" y="1202977"/>
            <a:ext cx="2551196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Restaurer et valoriser le patrimoine protégé et non protégé </a:t>
            </a:r>
            <a:r>
              <a:rPr lang="fr-F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endParaRPr lang="fr-F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Partenariat avec la Fondation du Patrimoine</a:t>
            </a:r>
          </a:p>
          <a:p>
            <a:endParaRPr lang="fr-FR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Dispositifs régionaux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Partenariat avec la Fondation du Patrimoine et Sites et Cités Remarquables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200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200" dirty="0">
                <a:latin typeface="Aptos" panose="020B0004020202020204" pitchFamily="34" charset="0"/>
              </a:rPr>
              <a:t>Pilotage de la candidature des Plages du Débarquement au Patrimoine Mondial (UNESCO)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2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12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880C49F-D09D-5BCD-31ED-B28C582953D0}"/>
              </a:ext>
            </a:extLst>
          </p:cNvPr>
          <p:cNvSpPr txBox="1"/>
          <p:nvPr/>
        </p:nvSpPr>
        <p:spPr>
          <a:xfrm>
            <a:off x="6833030" y="681103"/>
            <a:ext cx="20520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mission </a:t>
            </a:r>
            <a:r>
              <a:rPr lang="fr-FR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Inventaire :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recenser, étudier et faire connaître le patrimoine culturel, </a:t>
            </a:r>
          </a:p>
          <a:p>
            <a:pPr algn="ctr"/>
            <a:r>
              <a:rPr lang="fr-F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patrimoine </a:t>
            </a:r>
            <a:r>
              <a:rPr lang="fr-FR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bâti,objets</a:t>
            </a:r>
            <a:r>
              <a:rPr lang="fr-F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mobiliers.</a:t>
            </a:r>
          </a:p>
          <a:p>
            <a:pPr algn="ctr"/>
            <a:r>
              <a:rPr lang="fr-FR" sz="12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</a:t>
            </a:r>
            <a:r>
              <a:rPr lang="fr-FR" sz="1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ccompagner des études souhaitées ou entreprises sur le territoire normand</a:t>
            </a:r>
            <a:endParaRPr lang="fr-FR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2619AF4-602A-D3B9-054C-9D784D157412}"/>
              </a:ext>
            </a:extLst>
          </p:cNvPr>
          <p:cNvSpPr txBox="1"/>
          <p:nvPr/>
        </p:nvSpPr>
        <p:spPr>
          <a:xfrm>
            <a:off x="7222661" y="3004277"/>
            <a:ext cx="164083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Accompagner les grands projets patrimoniaux </a:t>
            </a:r>
            <a:r>
              <a:rPr lang="fr-F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Région au titre du CPER et du FEDER </a:t>
            </a:r>
          </a:p>
          <a:p>
            <a:pPr algn="ctr"/>
            <a:r>
              <a:rPr lang="fr-FR" sz="1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 de la restauration de la Tapisserie de Bayeux</a:t>
            </a:r>
          </a:p>
          <a:p>
            <a:pPr algn="ctr"/>
            <a:endParaRPr lang="fr-FR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CF49B277-E40F-3876-1104-DEC5F03DD100}"/>
              </a:ext>
            </a:extLst>
          </p:cNvPr>
          <p:cNvCxnSpPr/>
          <p:nvPr/>
        </p:nvCxnSpPr>
        <p:spPr>
          <a:xfrm>
            <a:off x="6825601" y="2571750"/>
            <a:ext cx="52478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709D45EB-39A9-25AD-2DAF-79457E43EBBA}"/>
              </a:ext>
            </a:extLst>
          </p:cNvPr>
          <p:cNvCxnSpPr/>
          <p:nvPr/>
        </p:nvCxnSpPr>
        <p:spPr>
          <a:xfrm>
            <a:off x="6825601" y="3153658"/>
            <a:ext cx="52478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22B87C4C-4715-F9FC-F4E3-89BAA6E74AB0}"/>
              </a:ext>
            </a:extLst>
          </p:cNvPr>
          <p:cNvCxnSpPr/>
          <p:nvPr/>
        </p:nvCxnSpPr>
        <p:spPr>
          <a:xfrm flipH="1">
            <a:off x="4039263" y="2751151"/>
            <a:ext cx="5327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BBED0A60-718F-EF66-7912-06D29AA965C0}"/>
              </a:ext>
            </a:extLst>
          </p:cNvPr>
          <p:cNvSpPr txBox="1"/>
          <p:nvPr/>
        </p:nvSpPr>
        <p:spPr>
          <a:xfrm>
            <a:off x="1766624" y="181064"/>
            <a:ext cx="2426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(Présentation dispositifs par secteur : 10 </a:t>
            </a:r>
            <a:r>
              <a:rPr lang="fr-FR" sz="1200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mns</a:t>
            </a:r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66340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F81DD-2D0F-0288-441E-11FF4C8E2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94AE03-3A0F-E2CF-1857-52E6D28DCFAE}"/>
              </a:ext>
            </a:extLst>
          </p:cNvPr>
          <p:cNvSpPr/>
          <p:nvPr/>
        </p:nvSpPr>
        <p:spPr>
          <a:xfrm>
            <a:off x="2228850" y="494604"/>
            <a:ext cx="4686300" cy="421481"/>
          </a:xfrm>
          <a:prstGeom prst="rect">
            <a:avLst/>
          </a:prstGeom>
          <a:solidFill>
            <a:srgbClr val="515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7A6F84E-FFA7-88EE-29F0-63761C4533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5131" y="0"/>
            <a:ext cx="6973737" cy="1203871"/>
          </a:xfrm>
        </p:spPr>
        <p:txBody>
          <a:bodyPr/>
          <a:lstStyle/>
          <a:p>
            <a:pPr algn="ctr"/>
            <a:endParaRPr lang="fr-FR" sz="2400" dirty="0"/>
          </a:p>
          <a:p>
            <a:pPr algn="ctr"/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L’AIDE AU DEVELOPPEMENT TERRITORIAL</a:t>
            </a:r>
          </a:p>
          <a:p>
            <a:pPr algn="ctr"/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Géographie de la Normandie | La préfecture et les services de l'État en région  Normandie">
            <a:extLst>
              <a:ext uri="{FF2B5EF4-FFF2-40B4-BE49-F238E27FC236}">
                <a16:creationId xmlns:a16="http://schemas.microsoft.com/office/drawing/2014/main" id="{4BA6B8F4-672C-E011-DEC4-3C6EBF655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085" y="2795661"/>
            <a:ext cx="2334924" cy="172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E7958F0-C213-AC99-A1CE-51DD003AF45C}"/>
              </a:ext>
            </a:extLst>
          </p:cNvPr>
          <p:cNvSpPr txBox="1"/>
          <p:nvPr/>
        </p:nvSpPr>
        <p:spPr>
          <a:xfrm>
            <a:off x="1925185" y="2392547"/>
            <a:ext cx="606436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NORMANDIE IMAGES –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Audiovisuel, cinéma, création multimédia</a:t>
            </a:r>
          </a:p>
          <a:p>
            <a:r>
              <a:rPr lang="fr-FR" sz="1200" b="0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Richard PATRY- Président</a:t>
            </a:r>
          </a:p>
          <a:p>
            <a:r>
              <a:rPr lang="fr-FR" sz="1200" b="0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Cécile JODLOWSKI-PERRA</a:t>
            </a:r>
            <a:r>
              <a:rPr lang="fr-FR" sz="1200" dirty="0"/>
              <a:t> - </a:t>
            </a:r>
            <a:r>
              <a:rPr lang="fr-FR" sz="1200" b="0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Directrice</a:t>
            </a:r>
            <a:r>
              <a:rPr lang="fr-FR" sz="1200" dirty="0"/>
              <a:t> 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Site : www.normandieimages.fr-</a:t>
            </a:r>
          </a:p>
          <a:p>
            <a:pPr algn="ctr"/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8F819BA-E697-82CA-0B4B-71042372BAF7}"/>
              </a:ext>
            </a:extLst>
          </p:cNvPr>
          <p:cNvSpPr txBox="1"/>
          <p:nvPr/>
        </p:nvSpPr>
        <p:spPr>
          <a:xfrm>
            <a:off x="1929959" y="3535248"/>
            <a:ext cx="344402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NORMANDIE LIVRE ET LECTURE</a:t>
            </a:r>
          </a:p>
          <a:p>
            <a:r>
              <a:rPr lang="fr-FR" sz="1200" b="0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Philippe NORMAND –</a:t>
            </a:r>
            <a:r>
              <a:rPr lang="fr-FR" sz="1200" dirty="0"/>
              <a:t> </a:t>
            </a:r>
            <a:r>
              <a:rPr lang="fr-FR" sz="1200" b="0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Président</a:t>
            </a:r>
          </a:p>
          <a:p>
            <a:r>
              <a:rPr lang="fr-FR" sz="1200" dirty="0">
                <a:solidFill>
                  <a:srgbClr val="000000"/>
                </a:solidFill>
                <a:latin typeface="Aptos Narrow" panose="020B0004020202020204" pitchFamily="34" charset="0"/>
              </a:rPr>
              <a:t>Sophie Noel - Directrice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Site : www.normandielivre.fr </a:t>
            </a:r>
          </a:p>
          <a:p>
            <a:pPr algn="ctr"/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33C65142-63D2-3884-922E-5C7F097937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8" name="Picture 4" descr="Normandie Images">
            <a:extLst>
              <a:ext uri="{FF2B5EF4-FFF2-40B4-BE49-F238E27FC236}">
                <a16:creationId xmlns:a16="http://schemas.microsoft.com/office/drawing/2014/main" id="{33A9A601-D200-73EF-BEED-0BC984CEB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87" y="2413058"/>
            <a:ext cx="780287" cy="89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cuments utiles - ODIA Normandie : aide à la diffusion et informations sur  le spectacle vivant en Normandie - Théâtre, danse, musique, cirque, art de  la rue, performance, spectacle musical, jeune public...">
            <a:extLst>
              <a:ext uri="{FF2B5EF4-FFF2-40B4-BE49-F238E27FC236}">
                <a16:creationId xmlns:a16="http://schemas.microsoft.com/office/drawing/2014/main" id="{BE9C4A88-B63A-3066-0B1F-B58D4945D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14" y="1599626"/>
            <a:ext cx="1385671" cy="4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F390C5C-72A5-52F2-3676-E6B04A3E16AE}"/>
              </a:ext>
            </a:extLst>
          </p:cNvPr>
          <p:cNvSpPr txBox="1"/>
          <p:nvPr/>
        </p:nvSpPr>
        <p:spPr>
          <a:xfrm>
            <a:off x="2014274" y="1513421"/>
            <a:ext cx="60643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ODIA NORMANDIE –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spectacle vivant (théâtre, arts de rue…)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José SAGIT – Président 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Julien ROSEMBERG - Directeur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www.odianormandie.com</a:t>
            </a:r>
          </a:p>
        </p:txBody>
      </p:sp>
      <p:pic>
        <p:nvPicPr>
          <p:cNvPr id="1032" name="Picture 8" descr="Normandie Livre et Lecture | Fill">
            <a:extLst>
              <a:ext uri="{FF2B5EF4-FFF2-40B4-BE49-F238E27FC236}">
                <a16:creationId xmlns:a16="http://schemas.microsoft.com/office/drawing/2014/main" id="{DBF55F3E-65D4-B43A-E76E-4ADFAAF65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88" y="3517215"/>
            <a:ext cx="780287" cy="84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361B05A-B00F-EAD8-A46B-32B62BC873F6}"/>
              </a:ext>
            </a:extLst>
          </p:cNvPr>
          <p:cNvSpPr txBox="1"/>
          <p:nvPr/>
        </p:nvSpPr>
        <p:spPr>
          <a:xfrm>
            <a:off x="216430" y="866469"/>
            <a:ext cx="2426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(Mot d’intro aux</a:t>
            </a:r>
          </a:p>
          <a:p>
            <a:pPr algn="ctr"/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Agences : 10 </a:t>
            </a:r>
            <a:r>
              <a:rPr lang="fr-FR" sz="1200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mns</a:t>
            </a:r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9652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3AAE8-B33D-9670-D62F-56540A87B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001D26B-9764-92F9-D5DC-06336D99A4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0" name="Picture 6" descr="Documents utiles - ODIA Normandie : aide à la diffusion et informations sur  le spectacle vivant en Normandie - Théâtre, danse, musique, cirque, art de  la rue, performance, spectacle musical, jeune public...">
            <a:extLst>
              <a:ext uri="{FF2B5EF4-FFF2-40B4-BE49-F238E27FC236}">
                <a16:creationId xmlns:a16="http://schemas.microsoft.com/office/drawing/2014/main" id="{CDD62FAF-5B39-D607-745A-93466680E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150" y="1818292"/>
            <a:ext cx="2106500" cy="71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A134EDD-4A69-8BE2-54F6-1379F76BB33B}"/>
              </a:ext>
            </a:extLst>
          </p:cNvPr>
          <p:cNvSpPr txBox="1"/>
          <p:nvPr/>
        </p:nvSpPr>
        <p:spPr>
          <a:xfrm>
            <a:off x="2598640" y="2554873"/>
            <a:ext cx="45257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Spectacle vivant (théâtre, arts de la rue,…)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José SAGIT – Président </a:t>
            </a:r>
          </a:p>
          <a:p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643588-0EDB-8650-82C2-9568F9113209}"/>
              </a:ext>
            </a:extLst>
          </p:cNvPr>
          <p:cNvSpPr/>
          <p:nvPr/>
        </p:nvSpPr>
        <p:spPr>
          <a:xfrm>
            <a:off x="803758" y="757236"/>
            <a:ext cx="2457450" cy="132593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CONCOURIR A L’ÉQUITÉ </a:t>
            </a:r>
          </a:p>
          <a:p>
            <a:pPr algn="ctr"/>
            <a:r>
              <a:rPr lang="fr-FR" sz="1400" dirty="0"/>
              <a:t>TERRITORIALE </a:t>
            </a:r>
          </a:p>
          <a:p>
            <a:pPr algn="ctr"/>
            <a:r>
              <a:rPr lang="fr-FR" sz="1400" dirty="0"/>
              <a:t>ET AUX</a:t>
            </a:r>
          </a:p>
          <a:p>
            <a:pPr algn="ctr"/>
            <a:r>
              <a:rPr lang="fr-FR" sz="1400" dirty="0"/>
              <a:t>DROITS </a:t>
            </a:r>
          </a:p>
          <a:p>
            <a:pPr algn="ctr"/>
            <a:r>
              <a:rPr lang="fr-FR" sz="1400" dirty="0"/>
              <a:t>CULTURELS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1C3550-5D6C-783C-4DBE-D6B7D0C9093F}"/>
              </a:ext>
            </a:extLst>
          </p:cNvPr>
          <p:cNvSpPr/>
          <p:nvPr/>
        </p:nvSpPr>
        <p:spPr>
          <a:xfrm>
            <a:off x="842341" y="3115282"/>
            <a:ext cx="2457450" cy="13068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ACCOMPAGNER LA QUALIFICATION et STRUCTURATION DES ACTEURS DE TERRAIN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411B3-2932-4E9C-2F2E-76E8445E38F6}"/>
              </a:ext>
            </a:extLst>
          </p:cNvPr>
          <p:cNvSpPr/>
          <p:nvPr/>
        </p:nvSpPr>
        <p:spPr>
          <a:xfrm>
            <a:off x="6357939" y="757237"/>
            <a:ext cx="2309812" cy="132593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/>
              <a:t>SOUTENIR LA DIFFUSION DE SPECTACLES</a:t>
            </a:r>
            <a:endParaRPr lang="fr-FR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530BEC-F4FC-7DBB-7A37-D42BE030059A}"/>
              </a:ext>
            </a:extLst>
          </p:cNvPr>
          <p:cNvSpPr/>
          <p:nvPr/>
        </p:nvSpPr>
        <p:spPr>
          <a:xfrm>
            <a:off x="6022367" y="3060327"/>
            <a:ext cx="2309812" cy="132593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AGIR FACE AUX ENJEUX DE LA TRANSITION ÉCOLOGIQUE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F40DE33-8016-4B98-A56B-70FB91FC3DF6}"/>
              </a:ext>
            </a:extLst>
          </p:cNvPr>
          <p:cNvSpPr txBox="1"/>
          <p:nvPr/>
        </p:nvSpPr>
        <p:spPr>
          <a:xfrm>
            <a:off x="3551352" y="526404"/>
            <a:ext cx="2426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(Temps de paroles </a:t>
            </a:r>
          </a:p>
          <a:p>
            <a:pPr algn="ctr"/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par Agence : 10 </a:t>
            </a:r>
            <a:r>
              <a:rPr lang="fr-FR" sz="1200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mns</a:t>
            </a:r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5725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6C7E6-E652-CD1E-F14E-AC0B6D2FA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5FC2FF6C-5069-4469-E44A-E3D3F699F4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47D14C3-94C6-1F7E-3790-23F20D7C04F9}"/>
              </a:ext>
            </a:extLst>
          </p:cNvPr>
          <p:cNvSpPr txBox="1"/>
          <p:nvPr/>
        </p:nvSpPr>
        <p:spPr>
          <a:xfrm>
            <a:off x="2471242" y="2491770"/>
            <a:ext cx="45063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Cinéma audiovisuel </a:t>
            </a:r>
          </a:p>
          <a:p>
            <a:pPr algn="ctr"/>
            <a:r>
              <a:rPr lang="fr-FR" sz="1600" b="0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Richard PATRY- Président</a:t>
            </a:r>
          </a:p>
          <a:p>
            <a:pPr algn="ctr"/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819426-8983-1D50-827E-1E5299D16CED}"/>
              </a:ext>
            </a:extLst>
          </p:cNvPr>
          <p:cNvSpPr/>
          <p:nvPr/>
        </p:nvSpPr>
        <p:spPr>
          <a:xfrm>
            <a:off x="726279" y="757238"/>
            <a:ext cx="2266951" cy="15216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Création et Production</a:t>
            </a:r>
          </a:p>
          <a:p>
            <a:pPr algn="ctr"/>
            <a:endParaRPr lang="fr-FR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15CC8D-59A2-451B-CD37-89C8F00FF848}"/>
              </a:ext>
            </a:extLst>
          </p:cNvPr>
          <p:cNvSpPr/>
          <p:nvPr/>
        </p:nvSpPr>
        <p:spPr>
          <a:xfrm>
            <a:off x="726278" y="3043238"/>
            <a:ext cx="2266951" cy="152161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Education aux images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055AF7-A66B-F198-F5FF-90A52A4B2516}"/>
              </a:ext>
            </a:extLst>
          </p:cNvPr>
          <p:cNvSpPr/>
          <p:nvPr/>
        </p:nvSpPr>
        <p:spPr>
          <a:xfrm>
            <a:off x="6482255" y="757238"/>
            <a:ext cx="2125962" cy="15216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Repérage et accueil de tournages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45F1F0-F364-DB30-E522-B02202CEC38C}"/>
              </a:ext>
            </a:extLst>
          </p:cNvPr>
          <p:cNvSpPr/>
          <p:nvPr/>
        </p:nvSpPr>
        <p:spPr>
          <a:xfrm>
            <a:off x="6482255" y="3043237"/>
            <a:ext cx="2125962" cy="152161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Mémoire audiovisuelle</a:t>
            </a:r>
          </a:p>
        </p:txBody>
      </p:sp>
      <p:pic>
        <p:nvPicPr>
          <p:cNvPr id="3" name="Picture 4" descr="Normandie Images">
            <a:extLst>
              <a:ext uri="{FF2B5EF4-FFF2-40B4-BE49-F238E27FC236}">
                <a16:creationId xmlns:a16="http://schemas.microsoft.com/office/drawing/2014/main" id="{7B768AF3-E767-B090-E386-473503D4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51384"/>
            <a:ext cx="780287" cy="89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FD38B2C-D8AD-F3A0-E73C-FDF96E646585}"/>
              </a:ext>
            </a:extLst>
          </p:cNvPr>
          <p:cNvSpPr txBox="1"/>
          <p:nvPr/>
        </p:nvSpPr>
        <p:spPr>
          <a:xfrm>
            <a:off x="3551352" y="526404"/>
            <a:ext cx="2426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(Temps de paroles </a:t>
            </a:r>
          </a:p>
          <a:p>
            <a:pPr algn="ctr"/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par Agence : 10 </a:t>
            </a:r>
            <a:r>
              <a:rPr lang="fr-FR" sz="1200" dirty="0" err="1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mns</a:t>
            </a:r>
            <a:r>
              <a:rPr lang="fr-FR" sz="12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D4FAB9-0630-CA0F-E79D-5B83878A9EBB}"/>
              </a:ext>
            </a:extLst>
          </p:cNvPr>
          <p:cNvSpPr/>
          <p:nvPr/>
        </p:nvSpPr>
        <p:spPr>
          <a:xfrm>
            <a:off x="3711297" y="3208421"/>
            <a:ext cx="2266951" cy="13564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Comité Territorial</a:t>
            </a:r>
          </a:p>
        </p:txBody>
      </p:sp>
    </p:spTree>
    <p:extLst>
      <p:ext uri="{BB962C8B-B14F-4D97-AF65-F5344CB8AC3E}">
        <p14:creationId xmlns:p14="http://schemas.microsoft.com/office/powerpoint/2010/main" val="1231078339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7A7BD"/>
      </a:accent1>
      <a:accent2>
        <a:srgbClr val="69B6CC"/>
      </a:accent2>
      <a:accent3>
        <a:srgbClr val="57A7BD"/>
      </a:accent3>
      <a:accent4>
        <a:srgbClr val="69B6CC"/>
      </a:accent4>
      <a:accent5>
        <a:srgbClr val="57A7BD"/>
      </a:accent5>
      <a:accent6>
        <a:srgbClr val="69B6CC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Author xmlns="http://schemas.microsoft.com/sharepoint/v3">
      <UserInfo>
        <DisplayName/>
        <AccountId xsi:nil="true"/>
        <AccountType/>
      </UserInfo>
    </Author>
    <a5617738a5fc453097aa53de316c0c83 xmlns="2eea511b-d977-4152-a018-ad1b3aae4d01">
      <Terms xmlns="http://schemas.microsoft.com/office/infopath/2007/PartnerControls">
        <TermInfo xmlns="http://schemas.microsoft.com/office/infopath/2007/PartnerControls">
          <TermName xmlns="http://schemas.microsoft.com/office/infopath/2007/PartnerControls">Site de Caen</TermName>
          <TermId xmlns="http://schemas.microsoft.com/office/infopath/2007/PartnerControls">aca494c2-f112-4f96-890f-48b65c6bf011</TermId>
        </TermInfo>
        <TermInfo xmlns="http://schemas.microsoft.com/office/infopath/2007/PartnerControls">
          <TermName xmlns="http://schemas.microsoft.com/office/infopath/2007/PartnerControls">Site de Rouen</TermName>
          <TermId xmlns="http://schemas.microsoft.com/office/infopath/2007/PartnerControls">174c21fc-95dd-48de-bc67-c7d96874b219</TermId>
        </TermInfo>
        <TermInfo xmlns="http://schemas.microsoft.com/office/infopath/2007/PartnerControls">
          <TermName xmlns="http://schemas.microsoft.com/office/infopath/2007/PartnerControls">Lycée</TermName>
          <TermId xmlns="http://schemas.microsoft.com/office/infopath/2007/PartnerControls">32d7225c-9e5f-43e8-b9f9-0fcd579f25e6</TermId>
        </TermInfo>
      </Terms>
    </a5617738a5fc453097aa53de316c0c83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TaxCatchAll xmlns="2eea511b-d977-4152-a018-ad1b3aae4d01">
      <Value>34</Value>
      <Value>32</Value>
      <Value>31</Value>
      <Value>30</Value>
    </TaxCatchAll>
    <Editor xmlns="http://schemas.microsoft.com/sharepoint/v3">
      <UserInfo>
        <DisplayName/>
        <AccountId xsi:nil="true"/>
        <AccountType/>
      </UserInfo>
    </Editor>
    <jd82de3b7982441eaec7b326472fd7bc xmlns="2eea511b-d977-4152-a018-ad1b3aae4d01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Communication</TermName>
          <TermId xmlns="http://schemas.microsoft.com/office/infopath/2007/PartnerControls">b306f80d-86b5-4903-abc5-f501c7be587a</TermId>
        </TermInfo>
      </Terms>
    </jd82de3b7982441eaec7b326472fd7bc>
    <RatedBy xmlns="http://schemas.microsoft.com/sharepoint/v3">
      <UserInfo>
        <DisplayName/>
        <AccountId xsi:nil="true"/>
        <AccountType/>
      </UserInfo>
    </RatedBy>
    <_dlc_DocId xmlns="2eea511b-d977-4152-a018-ad1b3aae4d01">PKRH2JQS4W7R-787081135-3496</_dlc_DocId>
    <_dlc_DocIdUrl xmlns="2eea511b-d977-4152-a018-ad1b3aae4d01">
      <Url>https://vikings.normandie.fr/Mediatheque/_layouts/15/DocIdRedir.aspx?ID=PKRH2JQS4W7R-787081135-3496</Url>
      <Description>PKRH2JQS4W7R-787081135-3496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 Vikings" ma:contentTypeID="0x010100E26F53507C45455199B1357C3CE0C51400636A542F886C6A4DB649AF48BA426B4F" ma:contentTypeVersion="11" ma:contentTypeDescription="Médiathèque" ma:contentTypeScope="" ma:versionID="f3d945f431d5b80336d50574674da152">
  <xsd:schema xmlns:xsd="http://www.w3.org/2001/XMLSchema" xmlns:xs="http://www.w3.org/2001/XMLSchema" xmlns:p="http://schemas.microsoft.com/office/2006/metadata/properties" xmlns:ns1="http://schemas.microsoft.com/sharepoint/v3" xmlns:ns2="2eea511b-d977-4152-a018-ad1b3aae4d01" targetNamespace="http://schemas.microsoft.com/office/2006/metadata/properties" ma:root="true" ma:fieldsID="2b1c4d12a11e367ee63ec979676e9402" ns1:_="" ns2:_="">
    <xsd:import namespace="http://schemas.microsoft.com/sharepoint/v3"/>
    <xsd:import namespace="2eea511b-d977-4152-a018-ad1b3aae4d01"/>
    <xsd:element name="properties">
      <xsd:complexType>
        <xsd:sequence>
          <xsd:element name="documentManagement">
            <xsd:complexType>
              <xsd:all>
                <xsd:element ref="ns2:jd82de3b7982441eaec7b326472fd7bc" minOccurs="0"/>
                <xsd:element ref="ns2:TaxCatchAll" minOccurs="0"/>
                <xsd:element ref="ns2:TaxCatchAllLabel" minOccurs="0"/>
                <xsd:element ref="ns2:a5617738a5fc453097aa53de316c0c83" minOccurs="0"/>
                <xsd:element ref="ns1:Editor" minOccurs="0"/>
                <xsd:element ref="ns1:Author" minOccurs="0"/>
                <xsd:element ref="ns2:SharedWithUsers" minOccurs="0"/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Editor" ma:index="14" nillable="true" ma:displayName="Modifié par" ma:list="UserInfo" ma:internalName="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uthor" ma:index="15" nillable="true" ma:displayName="Créé par" ma:list="UserInfo" ma:internalName="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7" nillable="true" ma:displayName="Évaluation (0-5)" ma:decimals="2" ma:description="Valeur moyenne de toutes les évaluations envoyées" ma:internalName="AverageRating" ma:readOnly="true">
      <xsd:simpleType>
        <xsd:restriction base="dms:Number"/>
      </xsd:simpleType>
    </xsd:element>
    <xsd:element name="RatingCount" ma:index="18" nillable="true" ma:displayName="Nombre d’évaluations" ma:decimals="0" ma:description="Nombre d’évaluations envoyées" ma:internalName="RatingCount" ma:readOnly="true">
      <xsd:simpleType>
        <xsd:restriction base="dms:Number"/>
      </xsd:simpleType>
    </xsd:element>
    <xsd:element name="RatedBy" ma:index="19" nillable="true" ma:displayName="Évalué par" ma:description="Des utilisateurs ont évalué l'élément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20" nillable="true" ma:displayName="Évaluation des utilisateurs" ma:description="Évaluation des utilisateurs pour l'élément" ma:hidden="true" ma:internalName="Ratings">
      <xsd:simpleType>
        <xsd:restriction base="dms:Note"/>
      </xsd:simpleType>
    </xsd:element>
    <xsd:element name="LikesCount" ma:index="21" nillable="true" ma:displayName="Nombre de « J'aime »" ma:internalName="LikesCount">
      <xsd:simpleType>
        <xsd:restriction base="dms:Unknown"/>
      </xsd:simpleType>
    </xsd:element>
    <xsd:element name="LikedBy" ma:index="22" nillable="true" ma:displayName="Aimé par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ea511b-d977-4152-a018-ad1b3aae4d01" elementFormDefault="qualified">
    <xsd:import namespace="http://schemas.microsoft.com/office/2006/documentManagement/types"/>
    <xsd:import namespace="http://schemas.microsoft.com/office/infopath/2007/PartnerControls"/>
    <xsd:element name="jd82de3b7982441eaec7b326472fd7bc" ma:index="8" ma:taxonomy="true" ma:internalName="jd82de3b7982441eaec7b326472fd7bc" ma:taxonomyFieldName="CRN_Thematique" ma:displayName="Thématique" ma:readOnly="false" ma:fieldId="{3d82de3b-7982-441e-aec7-b326472fd7bc}" ma:taxonomyMulti="true" ma:sspId="1fa3b9ef-1cb3-4b4b-aec7-1570d5cb4c1c" ma:termSetId="1bf1d711-3d4c-49ba-8744-49fae33d972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Colonne Attraper tout de Taxonomie" ma:description="" ma:hidden="true" ma:list="{d6edd4d0-4071-46ba-a77e-4056d7e107c4}" ma:internalName="TaxCatchAll" ma:showField="CatchAllData" ma:web="2eea511b-d977-4152-a018-ad1b3aae4d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Colonne Attraper tout de Taxonomie1" ma:description="" ma:hidden="true" ma:list="{d6edd4d0-4071-46ba-a77e-4056d7e107c4}" ma:internalName="TaxCatchAllLabel" ma:readOnly="true" ma:showField="CatchAllDataLabel" ma:web="2eea511b-d977-4152-a018-ad1b3aae4d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5617738a5fc453097aa53de316c0c83" ma:index="12" ma:taxonomy="true" ma:internalName="a5617738a5fc453097aa53de316c0c83" ma:taxonomyFieldName="CRN_Concerne" ma:displayName="Concerne" ma:readOnly="false" ma:fieldId="{a5617738-a5fc-4530-97aa-53de316c0c83}" ma:taxonomyMulti="true" ma:sspId="1fa3b9ef-1cb3-4b4b-aec7-1570d5cb4c1c" ma:termSetId="5873d0b6-beb5-4667-99a6-c852bc4de78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16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23" nillable="true" ma:displayName="Valeur d’ID de document" ma:description="Valeur de l’ID de document affecté à cet élément." ma:internalName="_dlc_DocId" ma:readOnly="true">
      <xsd:simpleType>
        <xsd:restriction base="dms:Text"/>
      </xsd:simpleType>
    </xsd:element>
    <xsd:element name="_dlc_DocIdUrl" ma:index="24" nillable="true" ma:displayName="ID de document" ma:description="Lien permanent vers ce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93C7FD-1928-44A7-85A1-4305987D30D1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7F8EFE78-CD6E-4D69-A5FA-A136B254BA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009B35-8226-40DF-8B28-622638A9D51A}">
  <ds:schemaRefs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sharepoint/v3"/>
    <ds:schemaRef ds:uri="2eea511b-d977-4152-a018-ad1b3aae4d01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531CA24A-54D0-4A37-9855-1DAB107AF6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eea511b-d977-4152-a018-ad1b3aae4d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2921</TotalTime>
  <Words>996</Words>
  <Application>Microsoft Office PowerPoint</Application>
  <PresentationFormat>Affichage à l'écran (16:9)</PresentationFormat>
  <Paragraphs>202</Paragraphs>
  <Slides>19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19</vt:i4>
      </vt:variant>
    </vt:vector>
  </HeadingPairs>
  <TitlesOfParts>
    <vt:vector size="33" baseType="lpstr">
      <vt:lpstr>Aptos</vt:lpstr>
      <vt:lpstr>Aptos Narrow</vt:lpstr>
      <vt:lpstr>Arial</vt:lpstr>
      <vt:lpstr>Arial Black</vt:lpstr>
      <vt:lpstr>Avenir Black</vt:lpstr>
      <vt:lpstr>Avenir Book</vt:lpstr>
      <vt:lpstr>Avenir Light</vt:lpstr>
      <vt:lpstr>Calibri</vt:lpstr>
      <vt:lpstr>Calibri Light</vt:lpstr>
      <vt:lpstr>Courier New</vt:lpstr>
      <vt:lpstr>Rockwell</vt:lpstr>
      <vt:lpstr>Wingdings</vt:lpstr>
      <vt:lpstr>Atlas</vt:lpstr>
      <vt:lpstr>Contents Slide Master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>TRADEMARK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Christophe Ficheroulle</dc:creator>
  <cp:keywords/>
  <dc:description/>
  <cp:lastModifiedBy>CHEMIN Marion</cp:lastModifiedBy>
  <cp:revision>145</cp:revision>
  <cp:lastPrinted>2024-10-29T09:30:29Z</cp:lastPrinted>
  <dcterms:created xsi:type="dcterms:W3CDTF">2016-03-25T10:41:41Z</dcterms:created>
  <dcterms:modified xsi:type="dcterms:W3CDTF">2024-11-08T09:05:10Z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0x010100E26F53507C45455199B1357C3CE0C51400636A542F886C6A4DB649AF48BA426B4F</vt:lpwstr>
  </property>
  <property fmtid="{D5CDD505-2E9C-101B-9397-08002B2CF9AE}" pid="3" name="_dlc_DocIdItemGuid">
    <vt:lpwstr>555a7169-4d8d-40ae-8122-5ef598b1a109</vt:lpwstr>
  </property>
  <property fmtid="{D5CDD505-2E9C-101B-9397-08002B2CF9AE}" pid="4" name="CRN_Thematique">
    <vt:lpwstr>34;#Communication|b306f80d-86b5-4903-abc5-f501c7be587a</vt:lpwstr>
  </property>
  <property fmtid="{D5CDD505-2E9C-101B-9397-08002B2CF9AE}" pid="5" name="CRN_Concerne">
    <vt:lpwstr>30;#Site de Caen|aca494c2-f112-4f96-890f-48b65c6bf011;#31;#Site de Rouen|174c21fc-95dd-48de-bc67-c7d96874b219;#32;#Lycée|32d7225c-9e5f-43e8-b9f9-0fcd579f25e6</vt:lpwstr>
  </property>
</Properties>
</file>