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73" r:id="rId3"/>
    <p:sldId id="287" r:id="rId4"/>
    <p:sldId id="282" r:id="rId5"/>
    <p:sldId id="281" r:id="rId6"/>
    <p:sldId id="277" r:id="rId7"/>
    <p:sldId id="278" r:id="rId8"/>
    <p:sldId id="280" r:id="rId9"/>
    <p:sldId id="279" r:id="rId10"/>
    <p:sldId id="276" r:id="rId11"/>
    <p:sldId id="275" r:id="rId12"/>
    <p:sldId id="274" r:id="rId13"/>
    <p:sldId id="272" r:id="rId14"/>
    <p:sldId id="271" r:id="rId15"/>
    <p:sldId id="270" r:id="rId16"/>
    <p:sldId id="269" r:id="rId17"/>
    <p:sldId id="268" r:id="rId18"/>
    <p:sldId id="267" r:id="rId19"/>
    <p:sldId id="266" r:id="rId20"/>
    <p:sldId id="265" r:id="rId21"/>
    <p:sldId id="264" r:id="rId22"/>
    <p:sldId id="263" r:id="rId23"/>
    <p:sldId id="262" r:id="rId24"/>
    <p:sldId id="261" r:id="rId25"/>
    <p:sldId id="260" r:id="rId26"/>
    <p:sldId id="258" r:id="rId27"/>
    <p:sldId id="257" r:id="rId28"/>
    <p:sldId id="284" r:id="rId29"/>
    <p:sldId id="285" r:id="rId30"/>
    <p:sldId id="286" r:id="rId31"/>
    <p:sldId id="288" r:id="rId32"/>
    <p:sldId id="289" r:id="rId33"/>
    <p:sldId id="290"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78" autoAdjust="0"/>
    <p:restoredTop sz="94660"/>
  </p:normalViewPr>
  <p:slideViewPr>
    <p:cSldViewPr snapToGrid="0">
      <p:cViewPr varScale="1">
        <p:scale>
          <a:sx n="88" d="100"/>
          <a:sy n="88" d="100"/>
        </p:scale>
        <p:origin x="10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34B21D-CB5B-6374-9668-43A45DDADDE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5A0DADF-2B8D-9E7E-C837-AE9DBDC9E6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30C384C-8A75-60F8-B7CF-EBAF7734EAC3}"/>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5" name="Espace réservé du pied de page 4">
            <a:extLst>
              <a:ext uri="{FF2B5EF4-FFF2-40B4-BE49-F238E27FC236}">
                <a16:creationId xmlns:a16="http://schemas.microsoft.com/office/drawing/2014/main" id="{297D8439-A488-74EA-AD18-E7B85AD09F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AB95C4-7002-A48C-A039-B16F275EEEA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7042125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D0F0E4-4B09-5A40-F2CE-96A2516077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137FB9-90F4-D160-60E1-45E514EE4C3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FA5EBD-6146-E7D5-D4A4-D890CC0C00C9}"/>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5" name="Espace réservé du pied de page 4">
            <a:extLst>
              <a:ext uri="{FF2B5EF4-FFF2-40B4-BE49-F238E27FC236}">
                <a16:creationId xmlns:a16="http://schemas.microsoft.com/office/drawing/2014/main" id="{7D4317AB-ADB4-4727-917A-D4A0061D88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C3C0E2-C996-3BB1-6307-EEDF8CB1972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1590949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85EC1D-682F-1C29-8029-C9D2A6F13C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FCDFEE0-7EDF-908D-9B9A-6A2EB404172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D53CFBF-5505-A743-1C64-307BE63533F2}"/>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5" name="Espace réservé du pied de page 4">
            <a:extLst>
              <a:ext uri="{FF2B5EF4-FFF2-40B4-BE49-F238E27FC236}">
                <a16:creationId xmlns:a16="http://schemas.microsoft.com/office/drawing/2014/main" id="{2F705701-ED8E-EE53-3699-7578C83564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48FC68-6DF7-C1A1-346F-27B9040C20B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0240831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0224BB-C540-36EB-0CB1-D9A7E81E42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3FC136-A26E-B512-5A4C-41A97D039DD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9BE3BC-C495-E8FB-1CC4-9F5975C9306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91D66FB-D79A-BAD4-7564-FBDF07C37356}"/>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6" name="Espace réservé du pied de page 5">
            <a:extLst>
              <a:ext uri="{FF2B5EF4-FFF2-40B4-BE49-F238E27FC236}">
                <a16:creationId xmlns:a16="http://schemas.microsoft.com/office/drawing/2014/main" id="{1AC61004-755A-7C6E-8C08-CC0CC3E781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29BEFB-DA53-3B35-0CBA-09B4C14A8E3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2327573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984324-0BA5-7866-66EF-B8969478BB9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03D4B11-7215-EAEC-BA36-060D42F6AD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316220C-904C-8E32-4916-000D63AAEB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54AE94B-2E61-0F8D-F017-CCA0B5FD54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DCE611D-41F3-7DBD-9B04-867E1F43EC1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A7FDE66-93DA-81D8-E38F-6D0A73DD8640}"/>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8" name="Espace réservé du pied de page 7">
            <a:extLst>
              <a:ext uri="{FF2B5EF4-FFF2-40B4-BE49-F238E27FC236}">
                <a16:creationId xmlns:a16="http://schemas.microsoft.com/office/drawing/2014/main" id="{47FB8BAE-DB97-5759-90A7-DD324E6B837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35DE81-E431-3A93-F87B-E08DF5BE0364}"/>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647944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A1F330-A073-6274-613F-EBE73C3A676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602B525-251D-DA26-5548-20A913140FAD}"/>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4" name="Espace réservé du pied de page 3">
            <a:extLst>
              <a:ext uri="{FF2B5EF4-FFF2-40B4-BE49-F238E27FC236}">
                <a16:creationId xmlns:a16="http://schemas.microsoft.com/office/drawing/2014/main" id="{05B17A11-E1D9-9AC4-C67C-367C7BA8B8B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BFDB8E-B3BA-4DD6-A39F-857F26B3CDA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6400505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F52D20-8406-4C15-CBEB-F8E04C4E4E56}"/>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3" name="Espace réservé du pied de page 2">
            <a:extLst>
              <a:ext uri="{FF2B5EF4-FFF2-40B4-BE49-F238E27FC236}">
                <a16:creationId xmlns:a16="http://schemas.microsoft.com/office/drawing/2014/main" id="{B18B2DD3-E489-4BA6-B9D5-910777C4116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DE0EBB-638D-299B-00A7-2F1101E6139D}"/>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8130108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60362B-A37D-5C35-5756-F4DA247B73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ADCAA77-AE8E-610E-2CF3-54937DF9D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7ED018F-ECB8-02EB-17F1-FAB93377E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E4D1A7-6AD4-469B-265A-3A719CDBAAE7}"/>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6" name="Espace réservé du pied de page 5">
            <a:extLst>
              <a:ext uri="{FF2B5EF4-FFF2-40B4-BE49-F238E27FC236}">
                <a16:creationId xmlns:a16="http://schemas.microsoft.com/office/drawing/2014/main" id="{4E1252C4-86B6-7483-4CFE-15BFF1E727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F4A8D4-2871-8DA2-FDEB-8592C11E6F85}"/>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087393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112574-D99F-96CE-02F9-6C22C131F4F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05C9D38-0DD5-1AF2-999C-BE3CDDDA98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0B392E-6AA5-92DE-6227-B87C8BDF7B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BA0B71-89F4-9187-A33F-749A85F80075}"/>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6" name="Espace réservé du pied de page 5">
            <a:extLst>
              <a:ext uri="{FF2B5EF4-FFF2-40B4-BE49-F238E27FC236}">
                <a16:creationId xmlns:a16="http://schemas.microsoft.com/office/drawing/2014/main" id="{B63A32E1-A8A4-9975-DFC0-B9C083E943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26E802-7D63-8EE3-23F9-6A0ACAF862AC}"/>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5723086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25825C-B4D2-DA2B-ECC1-BE5A133CD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7039885-1565-80A9-FE3A-4F1B83EA872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184FCF-D1E7-B112-2EC8-9D540ADC6B34}"/>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5" name="Espace réservé du pied de page 4">
            <a:extLst>
              <a:ext uri="{FF2B5EF4-FFF2-40B4-BE49-F238E27FC236}">
                <a16:creationId xmlns:a16="http://schemas.microsoft.com/office/drawing/2014/main" id="{2093689E-E1B7-4903-D7DE-ED65563AE1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CBF531-9C75-7C51-0841-19FF7D81341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7954181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D29CB8-5CD8-7C31-4B71-EDAF3389537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5BD7C88-90DD-1058-AE36-2A0C16947BB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C41CA1-8325-9F8D-F506-AFC73400FB89}"/>
              </a:ext>
            </a:extLst>
          </p:cNvPr>
          <p:cNvSpPr>
            <a:spLocks noGrp="1"/>
          </p:cNvSpPr>
          <p:nvPr>
            <p:ph type="dt" sz="half" idx="10"/>
          </p:nvPr>
        </p:nvSpPr>
        <p:spPr/>
        <p:txBody>
          <a:bodyPr/>
          <a:lstStyle/>
          <a:p>
            <a:fld id="{E216E7BB-E493-4736-978C-50A3EC29FAEF}" type="datetimeFigureOut">
              <a:rPr lang="fr-FR" smtClean="0"/>
              <a:t>07/11/2024</a:t>
            </a:fld>
            <a:endParaRPr lang="fr-FR"/>
          </a:p>
        </p:txBody>
      </p:sp>
      <p:sp>
        <p:nvSpPr>
          <p:cNvPr id="5" name="Espace réservé du pied de page 4">
            <a:extLst>
              <a:ext uri="{FF2B5EF4-FFF2-40B4-BE49-F238E27FC236}">
                <a16:creationId xmlns:a16="http://schemas.microsoft.com/office/drawing/2014/main" id="{FF408980-EC78-4AD3-3A98-101A4AAD4C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928B46-8FFE-A78D-DB13-A912DB74387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731928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9D0E34F-C5F6-038C-CA00-57138C184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25E10CE-7099-041B-21C3-16C30DE8CB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FFACA7-DDD9-CC56-DAA0-2917CC69B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16E7BB-E493-4736-978C-50A3EC29FAEF}" type="datetimeFigureOut">
              <a:rPr lang="fr-FR" smtClean="0"/>
              <a:t>07/11/2024</a:t>
            </a:fld>
            <a:endParaRPr lang="fr-FR"/>
          </a:p>
        </p:txBody>
      </p:sp>
      <p:sp>
        <p:nvSpPr>
          <p:cNvPr id="5" name="Espace réservé du pied de page 4">
            <a:extLst>
              <a:ext uri="{FF2B5EF4-FFF2-40B4-BE49-F238E27FC236}">
                <a16:creationId xmlns:a16="http://schemas.microsoft.com/office/drawing/2014/main" id="{AE8B11F4-AE42-8ABD-3D9B-5391E2B12B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8BC91E-2A04-B6DD-67E0-0E5C34AD9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295760-7C0A-4F4E-B308-9F1935C05A81}" type="slidenum">
              <a:rPr lang="fr-FR" smtClean="0"/>
              <a:t>‹N°›</a:t>
            </a:fld>
            <a:endParaRPr lang="fr-FR"/>
          </a:p>
        </p:txBody>
      </p:sp>
    </p:spTree>
    <p:extLst>
      <p:ext uri="{BB962C8B-B14F-4D97-AF65-F5344CB8AC3E}">
        <p14:creationId xmlns:p14="http://schemas.microsoft.com/office/powerpoint/2010/main" val="2900290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665FB524-E780-338A-3189-48BACF7B4F9B}"/>
            </a:ext>
          </a:extLst>
        </p:cNvPr>
        <p:cNvGrpSpPr/>
        <p:nvPr/>
      </p:nvGrpSpPr>
      <p:grpSpPr>
        <a:xfrm>
          <a:off x="0" y="0"/>
          <a:ext cx="0" cy="0"/>
          <a:chOff x="0" y="0"/>
          <a:chExt cx="0" cy="0"/>
        </a:xfrm>
      </p:grpSpPr>
      <p:pic>
        <p:nvPicPr>
          <p:cNvPr id="3" name="Image 2" descr="Une image contenant Police, Graphique, logo, graphisme&#10;&#10;Description générée automatiquement">
            <a:extLst>
              <a:ext uri="{FF2B5EF4-FFF2-40B4-BE49-F238E27FC236}">
                <a16:creationId xmlns:a16="http://schemas.microsoft.com/office/drawing/2014/main" id="{B9151300-C4C7-1459-D983-B3F2FAB87C4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67000" y="0"/>
            <a:ext cx="6858000" cy="6858000"/>
          </a:xfrm>
          <a:prstGeom prst="rect">
            <a:avLst/>
          </a:prstGeom>
        </p:spPr>
      </p:pic>
      <p:sp>
        <p:nvSpPr>
          <p:cNvPr id="4" name="ZoneTexte 3">
            <a:extLst>
              <a:ext uri="{FF2B5EF4-FFF2-40B4-BE49-F238E27FC236}">
                <a16:creationId xmlns:a16="http://schemas.microsoft.com/office/drawing/2014/main" id="{3C69979C-A17E-36BF-9988-92DDCFB8213F}"/>
              </a:ext>
            </a:extLst>
          </p:cNvPr>
          <p:cNvSpPr txBox="1"/>
          <p:nvPr/>
        </p:nvSpPr>
        <p:spPr>
          <a:xfrm>
            <a:off x="4153989" y="5797860"/>
            <a:ext cx="4754880" cy="830997"/>
          </a:xfrm>
          <a:prstGeom prst="rect">
            <a:avLst/>
          </a:prstGeom>
          <a:noFill/>
        </p:spPr>
        <p:txBody>
          <a:bodyPr wrap="square" rtlCol="0">
            <a:spAutoFit/>
          </a:bodyPr>
          <a:lstStyle/>
          <a:p>
            <a:r>
              <a:rPr lang="fr-FR" sz="4800" b="1" dirty="0"/>
              <a:t>Belgique – N°1</a:t>
            </a:r>
          </a:p>
        </p:txBody>
      </p:sp>
    </p:spTree>
    <p:extLst>
      <p:ext uri="{BB962C8B-B14F-4D97-AF65-F5344CB8AC3E}">
        <p14:creationId xmlns:p14="http://schemas.microsoft.com/office/powerpoint/2010/main" val="33543230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sndAc>
          <p:stSnd loop="1">
            <p:snd r:embed="rId2" name="Jacques Brel - Le plat pays.wav"/>
          </p:stSnd>
        </p:sndAc>
      </p:transition>
    </mc:Choice>
    <mc:Fallback>
      <p:transition spd="slow" advClick="0" advTm="8000">
        <p:fade/>
        <p:sndAc>
          <p:stSnd loop="1">
            <p:snd r:embed="rId2" name="Jacques Brel - Le plat pay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529534D-45A1-FDF3-DDC6-85CB8FCA44BC}"/>
            </a:ext>
          </a:extLst>
        </p:cNvPr>
        <p:cNvGrpSpPr/>
        <p:nvPr/>
      </p:nvGrpSpPr>
      <p:grpSpPr>
        <a:xfrm>
          <a:off x="0" y="0"/>
          <a:ext cx="0" cy="0"/>
          <a:chOff x="0" y="0"/>
          <a:chExt cx="0" cy="0"/>
        </a:xfrm>
      </p:grpSpPr>
      <p:pic>
        <p:nvPicPr>
          <p:cNvPr id="7" name="Image 6" descr="Une image contenant plein air, ciel, eau, arbre&#10;&#10;Description générée automatiquement">
            <a:extLst>
              <a:ext uri="{FF2B5EF4-FFF2-40B4-BE49-F238E27FC236}">
                <a16:creationId xmlns:a16="http://schemas.microsoft.com/office/drawing/2014/main" id="{B37A173C-A911-7353-9E1C-4325223643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8" name="ZoneTexte 7">
            <a:extLst>
              <a:ext uri="{FF2B5EF4-FFF2-40B4-BE49-F238E27FC236}">
                <a16:creationId xmlns:a16="http://schemas.microsoft.com/office/drawing/2014/main" id="{F247D542-376C-DDA3-8F23-D28EFACAD45A}"/>
              </a:ext>
            </a:extLst>
          </p:cNvPr>
          <p:cNvSpPr txBox="1"/>
          <p:nvPr/>
        </p:nvSpPr>
        <p:spPr>
          <a:xfrm>
            <a:off x="3474721" y="5655374"/>
            <a:ext cx="8122023"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Photo du Parlement de Wallonie de nuit.</a:t>
            </a:r>
          </a:p>
        </p:txBody>
      </p:sp>
    </p:spTree>
    <p:extLst>
      <p:ext uri="{BB962C8B-B14F-4D97-AF65-F5344CB8AC3E}">
        <p14:creationId xmlns:p14="http://schemas.microsoft.com/office/powerpoint/2010/main" val="42725453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3F87B-0C26-0E7B-C140-98602FEAA06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82A479D-E53D-C938-B198-6B6E241EAFF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FF00"/>
                </a:solidFill>
              </a:rPr>
              <a:t>Namur (en néerlandais : </a:t>
            </a:r>
            <a:r>
              <a:rPr lang="fr-FR" sz="2400" b="1" dirty="0" err="1">
                <a:solidFill>
                  <a:srgbClr val="FFFF00"/>
                </a:solidFill>
              </a:rPr>
              <a:t>Namen</a:t>
            </a:r>
            <a:r>
              <a:rPr lang="fr-FR" sz="2400" b="1" dirty="0">
                <a:solidFill>
                  <a:srgbClr val="FFFF00"/>
                </a:solidFill>
              </a:rPr>
              <a:t> ; en wallon : </a:t>
            </a:r>
            <a:r>
              <a:rPr lang="fr-FR" sz="2400" b="1" dirty="0" err="1">
                <a:solidFill>
                  <a:srgbClr val="FFFF00"/>
                </a:solidFill>
              </a:rPr>
              <a:t>Nameur</a:t>
            </a:r>
            <a:r>
              <a:rPr lang="fr-FR" sz="2400" b="1" dirty="0">
                <a:solidFill>
                  <a:srgbClr val="FFFF00"/>
                </a:solidFill>
              </a:rPr>
              <a:t>) est une ville francophone de Belgique, capitale de la Wallonie3 depuis 19864, et chef-lieu de la province de Namur. La ville occupe une position centrale à 62,5 km au sud-est de Bruxelles, à 40 km à l'est de Charleroi et à 66 km à l'ouest de Liège. Sa position au confluent de la Meuse et de la Sambre en fait un nœud de communication important. Le territoire communal couvre une superficie de 175 km2 la plaçant au rang de septième ville belge selon ce critère alors que sa population au 1 janvier 2024 de 114 142 habitants5 la classe neuvième.</a:t>
            </a:r>
          </a:p>
          <a:p>
            <a:pPr algn="ctr"/>
            <a:endParaRPr lang="fr-FR" sz="2400" b="1" dirty="0">
              <a:solidFill>
                <a:srgbClr val="FFFF00"/>
              </a:solidFill>
            </a:endParaRPr>
          </a:p>
          <a:p>
            <a:pPr algn="ctr"/>
            <a:r>
              <a:rPr lang="fr-FR" sz="2400" b="1" dirty="0">
                <a:solidFill>
                  <a:srgbClr val="FFFF00"/>
                </a:solidFill>
              </a:rPr>
              <a:t>Occupé dès le Néolithique, le confluent de la Sambre et de la Meuse a vu naître la cité romaine au début de notre ère. Ancien fief des comtes de Namur rattaché successivement aux maisons de Flandre et de Hainaut, de Courtenay, de Luxembourg, puis de Dampierre, possession des ducs de Bourgogne puis de l'Empire habsbourgeois, la citadelle de Namur fut l'enjeu de nombreux sièges au cours des siècles. Malgré les dégâts subis par les conflits, la ville conserve un riche patrimoine. Elle est également le siège du diocèse qui porte son nom depuis sa création en 1559.</a:t>
            </a:r>
          </a:p>
        </p:txBody>
      </p:sp>
    </p:spTree>
    <p:extLst>
      <p:ext uri="{BB962C8B-B14F-4D97-AF65-F5344CB8AC3E}">
        <p14:creationId xmlns:p14="http://schemas.microsoft.com/office/powerpoint/2010/main" val="32598523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39B525B0-8FD5-894A-E93C-5CF04E24C59F}"/>
            </a:ext>
          </a:extLst>
        </p:cNvPr>
        <p:cNvGrpSpPr/>
        <p:nvPr/>
      </p:nvGrpSpPr>
      <p:grpSpPr>
        <a:xfrm>
          <a:off x="0" y="0"/>
          <a:ext cx="0" cy="0"/>
          <a:chOff x="0" y="0"/>
          <a:chExt cx="0" cy="0"/>
        </a:xfrm>
      </p:grpSpPr>
      <p:sp>
        <p:nvSpPr>
          <p:cNvPr id="4" name="ZoneTexte 3">
            <a:extLst>
              <a:ext uri="{FF2B5EF4-FFF2-40B4-BE49-F238E27FC236}">
                <a16:creationId xmlns:a16="http://schemas.microsoft.com/office/drawing/2014/main" id="{5A5A943E-4249-792D-A416-EB06EE389435}"/>
              </a:ext>
            </a:extLst>
          </p:cNvPr>
          <p:cNvSpPr txBox="1"/>
          <p:nvPr/>
        </p:nvSpPr>
        <p:spPr>
          <a:xfrm>
            <a:off x="3474719" y="4769993"/>
            <a:ext cx="7003229" cy="184665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 confluent de la Sambre et de la Meuse</a:t>
            </a:r>
          </a:p>
        </p:txBody>
      </p:sp>
      <p:pic>
        <p:nvPicPr>
          <p:cNvPr id="7" name="Image 6" descr="Une image contenant plein air, eau, ciel, bateau&#10;&#10;Description générée automatiquement">
            <a:extLst>
              <a:ext uri="{FF2B5EF4-FFF2-40B4-BE49-F238E27FC236}">
                <a16:creationId xmlns:a16="http://schemas.microsoft.com/office/drawing/2014/main" id="{760CBBBE-6C27-2B96-1171-87B122C2E1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1618" y="279000"/>
            <a:ext cx="8408764" cy="6300000"/>
          </a:xfrm>
          <a:prstGeom prst="rect">
            <a:avLst/>
          </a:prstGeom>
          <a:effectLst>
            <a:softEdge rad="635000"/>
          </a:effectLst>
        </p:spPr>
      </p:pic>
    </p:spTree>
    <p:extLst>
      <p:ext uri="{BB962C8B-B14F-4D97-AF65-F5344CB8AC3E}">
        <p14:creationId xmlns:p14="http://schemas.microsoft.com/office/powerpoint/2010/main" val="19313600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E376BBE-FD7B-9FA3-A8CB-86C983917ECC}"/>
            </a:ext>
          </a:extLst>
        </p:cNvPr>
        <p:cNvGrpSpPr/>
        <p:nvPr/>
      </p:nvGrpSpPr>
      <p:grpSpPr>
        <a:xfrm>
          <a:off x="0" y="0"/>
          <a:ext cx="0" cy="0"/>
          <a:chOff x="0" y="0"/>
          <a:chExt cx="0" cy="0"/>
        </a:xfrm>
      </p:grpSpPr>
      <p:pic>
        <p:nvPicPr>
          <p:cNvPr id="3" name="Image 2" descr="Une image contenant plein air, arbre, bâtiment, maison&#10;&#10;Description générée automatiquement">
            <a:extLst>
              <a:ext uri="{FF2B5EF4-FFF2-40B4-BE49-F238E27FC236}">
                <a16:creationId xmlns:a16="http://schemas.microsoft.com/office/drawing/2014/main" id="{26CEE262-BAE8-486C-64E9-279AFF34F6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702002"/>
            <a:ext cx="11520000" cy="5453996"/>
          </a:xfrm>
          <a:prstGeom prst="rect">
            <a:avLst/>
          </a:prstGeom>
          <a:effectLst>
            <a:softEdge rad="127000"/>
          </a:effectLst>
        </p:spPr>
      </p:pic>
      <p:sp>
        <p:nvSpPr>
          <p:cNvPr id="4" name="ZoneTexte 3">
            <a:extLst>
              <a:ext uri="{FF2B5EF4-FFF2-40B4-BE49-F238E27FC236}">
                <a16:creationId xmlns:a16="http://schemas.microsoft.com/office/drawing/2014/main" id="{9B5CB429-F4FB-95FF-55BF-675A5DEC8C7E}"/>
              </a:ext>
            </a:extLst>
          </p:cNvPr>
          <p:cNvSpPr txBox="1"/>
          <p:nvPr/>
        </p:nvSpPr>
        <p:spPr>
          <a:xfrm>
            <a:off x="4098663" y="5327659"/>
            <a:ext cx="9208546" cy="1200329"/>
          </a:xfrm>
          <a:prstGeom prst="rect">
            <a:avLst/>
          </a:prstGeom>
          <a:noFill/>
        </p:spPr>
        <p:txBody>
          <a:bodyPr wrap="square" rtlCol="0">
            <a:spAutoFit/>
          </a:bodyPr>
          <a:lstStyle/>
          <a:p>
            <a:endParaRPr lang="fr-FR" sz="2400" b="1" dirty="0"/>
          </a:p>
          <a:p>
            <a:endParaRPr lang="fr-FR" sz="2400" b="1" dirty="0"/>
          </a:p>
          <a:p>
            <a:r>
              <a:rPr lang="fr-FR" sz="2400" b="1" dirty="0"/>
              <a:t>Namur, vue de la Citadelle.</a:t>
            </a:r>
          </a:p>
        </p:txBody>
      </p:sp>
    </p:spTree>
    <p:extLst>
      <p:ext uri="{BB962C8B-B14F-4D97-AF65-F5344CB8AC3E}">
        <p14:creationId xmlns:p14="http://schemas.microsoft.com/office/powerpoint/2010/main" val="3246157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20D8BF1-C9A5-B5DC-E3E1-E3E0DECBDDEB}"/>
            </a:ext>
          </a:extLst>
        </p:cNvPr>
        <p:cNvGrpSpPr/>
        <p:nvPr/>
      </p:nvGrpSpPr>
      <p:grpSpPr>
        <a:xfrm>
          <a:off x="0" y="0"/>
          <a:ext cx="0" cy="0"/>
          <a:chOff x="0" y="0"/>
          <a:chExt cx="0" cy="0"/>
        </a:xfrm>
      </p:grpSpPr>
      <p:pic>
        <p:nvPicPr>
          <p:cNvPr id="3" name="Image 2" descr="Une image contenant plein air, ciel, eau, voie navigable&#10;&#10;Description générée automatiquement">
            <a:extLst>
              <a:ext uri="{FF2B5EF4-FFF2-40B4-BE49-F238E27FC236}">
                <a16:creationId xmlns:a16="http://schemas.microsoft.com/office/drawing/2014/main" id="{5DB1870E-D011-024B-E02A-B78BD28AB3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736090"/>
            <a:ext cx="11376000" cy="5385820"/>
          </a:xfrm>
          <a:prstGeom prst="rect">
            <a:avLst/>
          </a:prstGeom>
          <a:effectLst>
            <a:softEdge rad="635000"/>
          </a:effectLst>
        </p:spPr>
      </p:pic>
      <p:sp>
        <p:nvSpPr>
          <p:cNvPr id="4" name="ZoneTexte 3">
            <a:extLst>
              <a:ext uri="{FF2B5EF4-FFF2-40B4-BE49-F238E27FC236}">
                <a16:creationId xmlns:a16="http://schemas.microsoft.com/office/drawing/2014/main" id="{B9815B44-E0FF-FBE2-F520-CCC2CECCFBCA}"/>
              </a:ext>
            </a:extLst>
          </p:cNvPr>
          <p:cNvSpPr txBox="1"/>
          <p:nvPr/>
        </p:nvSpPr>
        <p:spPr>
          <a:xfrm>
            <a:off x="4260027" y="4921581"/>
            <a:ext cx="9746429"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L'écluse de La Plante</a:t>
            </a:r>
          </a:p>
        </p:txBody>
      </p:sp>
    </p:spTree>
    <p:extLst>
      <p:ext uri="{BB962C8B-B14F-4D97-AF65-F5344CB8AC3E}">
        <p14:creationId xmlns:p14="http://schemas.microsoft.com/office/powerpoint/2010/main" val="32631154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2F62CDF-8EDB-4E90-ABA0-08C88E09F301}"/>
            </a:ext>
          </a:extLst>
        </p:cNvPr>
        <p:cNvGrpSpPr/>
        <p:nvPr/>
      </p:nvGrpSpPr>
      <p:grpSpPr>
        <a:xfrm>
          <a:off x="0" y="0"/>
          <a:ext cx="0" cy="0"/>
          <a:chOff x="0" y="0"/>
          <a:chExt cx="0" cy="0"/>
        </a:xfrm>
      </p:grpSpPr>
      <p:pic>
        <p:nvPicPr>
          <p:cNvPr id="3" name="Image 2" descr="Une image contenant plein air, ciel, Pont en arc, arbre&#10;&#10;Description générée automatiquement">
            <a:extLst>
              <a:ext uri="{FF2B5EF4-FFF2-40B4-BE49-F238E27FC236}">
                <a16:creationId xmlns:a16="http://schemas.microsoft.com/office/drawing/2014/main" id="{61CF53BF-C666-5365-1F49-79F15C3C21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000" y="863789"/>
            <a:ext cx="11700000" cy="5539216"/>
          </a:xfrm>
          <a:prstGeom prst="rect">
            <a:avLst/>
          </a:prstGeom>
          <a:effectLst>
            <a:softEdge rad="635000"/>
          </a:effectLst>
        </p:spPr>
      </p:pic>
      <p:sp>
        <p:nvSpPr>
          <p:cNvPr id="4" name="ZoneTexte 3">
            <a:extLst>
              <a:ext uri="{FF2B5EF4-FFF2-40B4-BE49-F238E27FC236}">
                <a16:creationId xmlns:a16="http://schemas.microsoft.com/office/drawing/2014/main" id="{72A9BE56-AC90-66F9-49D3-C5B531D0A316}"/>
              </a:ext>
            </a:extLst>
          </p:cNvPr>
          <p:cNvSpPr txBox="1"/>
          <p:nvPr/>
        </p:nvSpPr>
        <p:spPr>
          <a:xfrm>
            <a:off x="4458678" y="5202676"/>
            <a:ext cx="9423699"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pont de Jambes.</a:t>
            </a:r>
          </a:p>
        </p:txBody>
      </p:sp>
    </p:spTree>
    <p:extLst>
      <p:ext uri="{BB962C8B-B14F-4D97-AF65-F5344CB8AC3E}">
        <p14:creationId xmlns:p14="http://schemas.microsoft.com/office/powerpoint/2010/main" val="11846149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0C83B3D-E6D5-C8C8-FA19-6CFAF5A8E539}"/>
            </a:ext>
          </a:extLst>
        </p:cNvPr>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72B43A35-A03A-AC67-D824-AE5910E2BD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727568"/>
            <a:ext cx="11412000" cy="5402864"/>
          </a:xfrm>
          <a:prstGeom prst="rect">
            <a:avLst/>
          </a:prstGeom>
          <a:effectLst>
            <a:softEdge rad="317500"/>
          </a:effectLst>
        </p:spPr>
      </p:pic>
      <p:sp>
        <p:nvSpPr>
          <p:cNvPr id="4" name="ZoneTexte 3">
            <a:extLst>
              <a:ext uri="{FF2B5EF4-FFF2-40B4-BE49-F238E27FC236}">
                <a16:creationId xmlns:a16="http://schemas.microsoft.com/office/drawing/2014/main" id="{AD3A63D1-E72D-CDD3-C7A7-0CADD01942CF}"/>
              </a:ext>
            </a:extLst>
          </p:cNvPr>
          <p:cNvSpPr txBox="1"/>
          <p:nvPr/>
        </p:nvSpPr>
        <p:spPr>
          <a:xfrm>
            <a:off x="4939071" y="4827430"/>
            <a:ext cx="8433995" cy="1569660"/>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L'Enjambée</a:t>
            </a:r>
          </a:p>
        </p:txBody>
      </p:sp>
    </p:spTree>
    <p:extLst>
      <p:ext uri="{BB962C8B-B14F-4D97-AF65-F5344CB8AC3E}">
        <p14:creationId xmlns:p14="http://schemas.microsoft.com/office/powerpoint/2010/main" val="27476675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2CEB32E-6D80-1F49-1F58-8735C65383AA}"/>
            </a:ext>
          </a:extLst>
        </p:cNvPr>
        <p:cNvGrpSpPr/>
        <p:nvPr/>
      </p:nvGrpSpPr>
      <p:grpSpPr>
        <a:xfrm>
          <a:off x="0" y="0"/>
          <a:ext cx="0" cy="0"/>
          <a:chOff x="0" y="0"/>
          <a:chExt cx="0" cy="0"/>
        </a:xfrm>
      </p:grpSpPr>
      <p:pic>
        <p:nvPicPr>
          <p:cNvPr id="3" name="Image 2" descr="Une image contenant plein air, ciel, arbre, voyage&#10;&#10;Description générée automatiquement">
            <a:extLst>
              <a:ext uri="{FF2B5EF4-FFF2-40B4-BE49-F238E27FC236}">
                <a16:creationId xmlns:a16="http://schemas.microsoft.com/office/drawing/2014/main" id="{24C6ECCD-3694-442E-6D21-986D991748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4" y="279000"/>
            <a:ext cx="9442632" cy="6300000"/>
          </a:xfrm>
          <a:prstGeom prst="rect">
            <a:avLst/>
          </a:prstGeom>
          <a:effectLst>
            <a:softEdge rad="635000"/>
          </a:effectLst>
        </p:spPr>
      </p:pic>
      <p:sp>
        <p:nvSpPr>
          <p:cNvPr id="4" name="ZoneTexte 3">
            <a:extLst>
              <a:ext uri="{FF2B5EF4-FFF2-40B4-BE49-F238E27FC236}">
                <a16:creationId xmlns:a16="http://schemas.microsoft.com/office/drawing/2014/main" id="{10D52F5A-55A5-6EA9-98B6-7DCE65082929}"/>
              </a:ext>
            </a:extLst>
          </p:cNvPr>
          <p:cNvSpPr txBox="1"/>
          <p:nvPr/>
        </p:nvSpPr>
        <p:spPr>
          <a:xfrm>
            <a:off x="3474720" y="5518673"/>
            <a:ext cx="7627171" cy="1200329"/>
          </a:xfrm>
          <a:prstGeom prst="rect">
            <a:avLst/>
          </a:prstGeom>
          <a:noFill/>
        </p:spPr>
        <p:txBody>
          <a:bodyPr wrap="square" rtlCol="0">
            <a:spAutoFit/>
          </a:bodyPr>
          <a:lstStyle/>
          <a:p>
            <a:endParaRPr lang="fr-FR" sz="2400" b="1" dirty="0"/>
          </a:p>
          <a:p>
            <a:endParaRPr lang="fr-FR" sz="2400" b="1" dirty="0"/>
          </a:p>
          <a:p>
            <a:r>
              <a:rPr lang="fr-FR" sz="2400" b="1" dirty="0"/>
              <a:t>Vue de la Meuse depuis la Citadelle</a:t>
            </a:r>
          </a:p>
        </p:txBody>
      </p:sp>
    </p:spTree>
    <p:extLst>
      <p:ext uri="{BB962C8B-B14F-4D97-AF65-F5344CB8AC3E}">
        <p14:creationId xmlns:p14="http://schemas.microsoft.com/office/powerpoint/2010/main" val="6239483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D0E4F05-6EBC-1A37-E68A-B7298757A7F5}"/>
            </a:ext>
          </a:extLst>
        </p:cNvPr>
        <p:cNvGrpSpPr/>
        <p:nvPr/>
      </p:nvGrpSpPr>
      <p:grpSpPr>
        <a:xfrm>
          <a:off x="0" y="0"/>
          <a:ext cx="0" cy="0"/>
          <a:chOff x="0" y="0"/>
          <a:chExt cx="0" cy="0"/>
        </a:xfrm>
      </p:grpSpPr>
      <p:pic>
        <p:nvPicPr>
          <p:cNvPr id="3" name="Image 2" descr="Une image contenant plein air, ciel, nuage, pont&#10;&#10;Description générée automatiquement">
            <a:extLst>
              <a:ext uri="{FF2B5EF4-FFF2-40B4-BE49-F238E27FC236}">
                <a16:creationId xmlns:a16="http://schemas.microsoft.com/office/drawing/2014/main" id="{DC4D5658-EBD2-A5C3-2C04-0488EC8C44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3640" y="279000"/>
            <a:ext cx="9442633" cy="6300000"/>
          </a:xfrm>
          <a:prstGeom prst="rect">
            <a:avLst/>
          </a:prstGeom>
          <a:effectLst>
            <a:softEdge rad="635000"/>
          </a:effectLst>
        </p:spPr>
      </p:pic>
      <p:sp>
        <p:nvSpPr>
          <p:cNvPr id="4" name="ZoneTexte 3">
            <a:extLst>
              <a:ext uri="{FF2B5EF4-FFF2-40B4-BE49-F238E27FC236}">
                <a16:creationId xmlns:a16="http://schemas.microsoft.com/office/drawing/2014/main" id="{A46ABC44-5AAD-D6DA-7DFE-4EA175737757}"/>
              </a:ext>
            </a:extLst>
          </p:cNvPr>
          <p:cNvSpPr txBox="1"/>
          <p:nvPr/>
        </p:nvSpPr>
        <p:spPr>
          <a:xfrm>
            <a:off x="4543357" y="5475643"/>
            <a:ext cx="7949901"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Le pont du Luxembourg.</a:t>
            </a:r>
          </a:p>
        </p:txBody>
      </p:sp>
    </p:spTree>
    <p:extLst>
      <p:ext uri="{BB962C8B-B14F-4D97-AF65-F5344CB8AC3E}">
        <p14:creationId xmlns:p14="http://schemas.microsoft.com/office/powerpoint/2010/main" val="2462509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1EE7F2B5-9053-99D3-4251-D88A619E894E}"/>
            </a:ext>
          </a:extLst>
        </p:cNvPr>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B980F985-E178-25FA-49D6-4A04B5551F6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90687" y="490537"/>
            <a:ext cx="8810625" cy="5876925"/>
          </a:xfrm>
          <a:prstGeom prst="rect">
            <a:avLst/>
          </a:prstGeom>
          <a:effectLst>
            <a:softEdge rad="317500"/>
          </a:effectLst>
        </p:spPr>
      </p:pic>
      <p:sp>
        <p:nvSpPr>
          <p:cNvPr id="4" name="ZoneTexte 3">
            <a:extLst>
              <a:ext uri="{FF2B5EF4-FFF2-40B4-BE49-F238E27FC236}">
                <a16:creationId xmlns:a16="http://schemas.microsoft.com/office/drawing/2014/main" id="{4F8ADB2F-7917-3D51-A0CE-3A9F96621970}"/>
              </a:ext>
            </a:extLst>
          </p:cNvPr>
          <p:cNvSpPr txBox="1"/>
          <p:nvPr/>
        </p:nvSpPr>
        <p:spPr>
          <a:xfrm>
            <a:off x="3958814" y="5517607"/>
            <a:ext cx="7960659"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pont des Grands-Malades.</a:t>
            </a:r>
          </a:p>
        </p:txBody>
      </p:sp>
    </p:spTree>
    <p:extLst>
      <p:ext uri="{BB962C8B-B14F-4D97-AF65-F5344CB8AC3E}">
        <p14:creationId xmlns:p14="http://schemas.microsoft.com/office/powerpoint/2010/main" val="1795095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EDDDB55A-630B-4AB9-D808-90462C8C5D3D}"/>
            </a:ext>
          </a:extLst>
        </p:cNvPr>
        <p:cNvGrpSpPr/>
        <p:nvPr/>
      </p:nvGrpSpPr>
      <p:grpSpPr>
        <a:xfrm>
          <a:off x="0" y="0"/>
          <a:ext cx="0" cy="0"/>
          <a:chOff x="0" y="0"/>
          <a:chExt cx="0" cy="0"/>
        </a:xfrm>
      </p:grpSpPr>
      <p:pic>
        <p:nvPicPr>
          <p:cNvPr id="3" name="Image 2" descr="Une image contenant plein air, arbre, rivière, bâtiment&#10;&#10;Description générée automatiquement">
            <a:extLst>
              <a:ext uri="{FF2B5EF4-FFF2-40B4-BE49-F238E27FC236}">
                <a16:creationId xmlns:a16="http://schemas.microsoft.com/office/drawing/2014/main" id="{F4843BB6-9BD9-F28B-9477-14040217B9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00" y="583777"/>
            <a:ext cx="11160000" cy="5690445"/>
          </a:xfrm>
          <a:prstGeom prst="rect">
            <a:avLst/>
          </a:prstGeom>
          <a:effectLst>
            <a:softEdge rad="317500"/>
          </a:effectLst>
        </p:spPr>
      </p:pic>
      <p:sp>
        <p:nvSpPr>
          <p:cNvPr id="4" name="ZoneTexte 3">
            <a:extLst>
              <a:ext uri="{FF2B5EF4-FFF2-40B4-BE49-F238E27FC236}">
                <a16:creationId xmlns:a16="http://schemas.microsoft.com/office/drawing/2014/main" id="{56920577-B54D-85A9-6F5E-7B9E9DB63627}"/>
              </a:ext>
            </a:extLst>
          </p:cNvPr>
          <p:cNvSpPr txBox="1"/>
          <p:nvPr/>
        </p:nvSpPr>
        <p:spPr>
          <a:xfrm>
            <a:off x="4711850" y="5432612"/>
            <a:ext cx="6615953"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pont de France</a:t>
            </a:r>
          </a:p>
        </p:txBody>
      </p:sp>
    </p:spTree>
    <p:extLst>
      <p:ext uri="{BB962C8B-B14F-4D97-AF65-F5344CB8AC3E}">
        <p14:creationId xmlns:p14="http://schemas.microsoft.com/office/powerpoint/2010/main" val="22369283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D10C2980-84B2-21AB-9804-7EEEE5B694FF}"/>
            </a:ext>
          </a:extLst>
        </p:cNvPr>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020A1241-4DA4-A45F-9A66-9F39773C6F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378623"/>
            <a:ext cx="9144000" cy="6100754"/>
          </a:xfrm>
          <a:prstGeom prst="rect">
            <a:avLst/>
          </a:prstGeom>
          <a:effectLst>
            <a:softEdge rad="317500"/>
          </a:effectLst>
        </p:spPr>
      </p:pic>
      <p:sp>
        <p:nvSpPr>
          <p:cNvPr id="4" name="ZoneTexte 3">
            <a:extLst>
              <a:ext uri="{FF2B5EF4-FFF2-40B4-BE49-F238E27FC236}">
                <a16:creationId xmlns:a16="http://schemas.microsoft.com/office/drawing/2014/main" id="{974E2AB3-65FD-729E-487E-9A4EC398B37A}"/>
              </a:ext>
            </a:extLst>
          </p:cNvPr>
          <p:cNvSpPr txBox="1"/>
          <p:nvPr/>
        </p:nvSpPr>
        <p:spPr>
          <a:xfrm>
            <a:off x="4898316" y="5431760"/>
            <a:ext cx="7293684"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t>Le pont du Musée.</a:t>
            </a:r>
          </a:p>
        </p:txBody>
      </p:sp>
    </p:spTree>
    <p:extLst>
      <p:ext uri="{BB962C8B-B14F-4D97-AF65-F5344CB8AC3E}">
        <p14:creationId xmlns:p14="http://schemas.microsoft.com/office/powerpoint/2010/main" val="26277252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71242767-02E4-4EBB-D426-54CB47AF41A4}"/>
            </a:ext>
          </a:extLst>
        </p:cNvPr>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B5D0A536-A3E7-FE05-DBB5-63986D57DF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8" y="279000"/>
            <a:ext cx="9442624" cy="6300000"/>
          </a:xfrm>
          <a:prstGeom prst="rect">
            <a:avLst/>
          </a:prstGeom>
          <a:effectLst>
            <a:softEdge rad="317500"/>
          </a:effectLst>
        </p:spPr>
      </p:pic>
      <p:sp>
        <p:nvSpPr>
          <p:cNvPr id="4" name="ZoneTexte 3">
            <a:extLst>
              <a:ext uri="{FF2B5EF4-FFF2-40B4-BE49-F238E27FC236}">
                <a16:creationId xmlns:a16="http://schemas.microsoft.com/office/drawing/2014/main" id="{EA36470E-CCFB-3AE7-1C3C-3BC4D09C1F10}"/>
              </a:ext>
            </a:extLst>
          </p:cNvPr>
          <p:cNvSpPr txBox="1"/>
          <p:nvPr/>
        </p:nvSpPr>
        <p:spPr>
          <a:xfrm>
            <a:off x="4184724" y="5550947"/>
            <a:ext cx="9149877" cy="1200329"/>
          </a:xfrm>
          <a:prstGeom prst="rect">
            <a:avLst/>
          </a:prstGeom>
          <a:noFill/>
        </p:spPr>
        <p:txBody>
          <a:bodyPr wrap="square" rtlCol="0">
            <a:spAutoFit/>
          </a:bodyPr>
          <a:lstStyle/>
          <a:p>
            <a:endParaRPr lang="fr-FR" sz="2400" b="1" dirty="0"/>
          </a:p>
          <a:p>
            <a:endParaRPr lang="fr-FR" sz="2400" b="1" dirty="0"/>
          </a:p>
          <a:p>
            <a:r>
              <a:rPr lang="fr-FR" sz="2400" b="1" dirty="0"/>
              <a:t>Le pont de l'Évêché.</a:t>
            </a:r>
          </a:p>
        </p:txBody>
      </p:sp>
    </p:spTree>
    <p:extLst>
      <p:ext uri="{BB962C8B-B14F-4D97-AF65-F5344CB8AC3E}">
        <p14:creationId xmlns:p14="http://schemas.microsoft.com/office/powerpoint/2010/main" val="35036675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AB4AF61-9D25-BCF9-5BC4-AA8F6AD551FF}"/>
            </a:ext>
          </a:extLst>
        </p:cNvPr>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4B21307C-1DA6-1D63-AE73-B64F2B4F6B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91" y="279000"/>
            <a:ext cx="9442617" cy="6300000"/>
          </a:xfrm>
          <a:prstGeom prst="rect">
            <a:avLst/>
          </a:prstGeom>
          <a:effectLst>
            <a:softEdge rad="635000"/>
          </a:effectLst>
        </p:spPr>
      </p:pic>
      <p:sp>
        <p:nvSpPr>
          <p:cNvPr id="4" name="ZoneTexte 3">
            <a:extLst>
              <a:ext uri="{FF2B5EF4-FFF2-40B4-BE49-F238E27FC236}">
                <a16:creationId xmlns:a16="http://schemas.microsoft.com/office/drawing/2014/main" id="{F24C42A2-DD19-7211-E345-BD86CCE66449}"/>
              </a:ext>
            </a:extLst>
          </p:cNvPr>
          <p:cNvSpPr txBox="1"/>
          <p:nvPr/>
        </p:nvSpPr>
        <p:spPr>
          <a:xfrm>
            <a:off x="3958814" y="6117335"/>
            <a:ext cx="5873675" cy="461665"/>
          </a:xfrm>
          <a:prstGeom prst="rect">
            <a:avLst/>
          </a:prstGeom>
          <a:noFill/>
        </p:spPr>
        <p:txBody>
          <a:bodyPr wrap="square" rtlCol="0">
            <a:spAutoFit/>
          </a:bodyPr>
          <a:lstStyle/>
          <a:p>
            <a:r>
              <a:rPr lang="fr-FR" sz="2400" b="1"/>
              <a:t>La passerelle Saint-Aubain.</a:t>
            </a:r>
            <a:endParaRPr lang="fr-FR" sz="2400" b="1" dirty="0"/>
          </a:p>
        </p:txBody>
      </p:sp>
    </p:spTree>
    <p:extLst>
      <p:ext uri="{BB962C8B-B14F-4D97-AF65-F5344CB8AC3E}">
        <p14:creationId xmlns:p14="http://schemas.microsoft.com/office/powerpoint/2010/main" val="2141395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AC6F788-A160-3649-E404-6AA1FE566C8C}"/>
            </a:ext>
          </a:extLst>
        </p:cNvPr>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A1F5F871-0A59-677A-0515-F59F744B00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9" y="279000"/>
            <a:ext cx="9442621" cy="6300000"/>
          </a:xfrm>
          <a:prstGeom prst="rect">
            <a:avLst/>
          </a:prstGeom>
          <a:effectLst>
            <a:softEdge rad="635000"/>
          </a:effectLst>
        </p:spPr>
      </p:pic>
      <p:sp>
        <p:nvSpPr>
          <p:cNvPr id="4" name="ZoneTexte 3">
            <a:extLst>
              <a:ext uri="{FF2B5EF4-FFF2-40B4-BE49-F238E27FC236}">
                <a16:creationId xmlns:a16="http://schemas.microsoft.com/office/drawing/2014/main" id="{85A1265D-DB98-EE36-F96D-2D5EBE141B38}"/>
              </a:ext>
            </a:extLst>
          </p:cNvPr>
          <p:cNvSpPr txBox="1"/>
          <p:nvPr/>
        </p:nvSpPr>
        <p:spPr>
          <a:xfrm>
            <a:off x="4170380" y="5475643"/>
            <a:ext cx="7207623"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pont de la Libération.</a:t>
            </a:r>
          </a:p>
        </p:txBody>
      </p:sp>
    </p:spTree>
    <p:extLst>
      <p:ext uri="{BB962C8B-B14F-4D97-AF65-F5344CB8AC3E}">
        <p14:creationId xmlns:p14="http://schemas.microsoft.com/office/powerpoint/2010/main" val="1052744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FA831730-6A9D-AD68-6845-0E5109C33C68}"/>
            </a:ext>
          </a:extLst>
        </p:cNvPr>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CE70111C-14A3-11A2-F4E6-20D274C375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5" y="279000"/>
            <a:ext cx="9442629" cy="6300000"/>
          </a:xfrm>
          <a:prstGeom prst="rect">
            <a:avLst/>
          </a:prstGeom>
          <a:effectLst>
            <a:softEdge rad="635000"/>
          </a:effectLst>
        </p:spPr>
      </p:pic>
      <p:sp>
        <p:nvSpPr>
          <p:cNvPr id="4" name="ZoneTexte 3">
            <a:extLst>
              <a:ext uri="{FF2B5EF4-FFF2-40B4-BE49-F238E27FC236}">
                <a16:creationId xmlns:a16="http://schemas.microsoft.com/office/drawing/2014/main" id="{B9EF91B2-B3BA-4F83-B0FA-56098473427F}"/>
              </a:ext>
            </a:extLst>
          </p:cNvPr>
          <p:cNvSpPr txBox="1"/>
          <p:nvPr/>
        </p:nvSpPr>
        <p:spPr>
          <a:xfrm flipH="1">
            <a:off x="3821654" y="5626250"/>
            <a:ext cx="8797067" cy="830997"/>
          </a:xfrm>
          <a:prstGeom prst="rect">
            <a:avLst/>
          </a:prstGeom>
          <a:noFill/>
        </p:spPr>
        <p:txBody>
          <a:bodyPr wrap="square" rtlCol="0">
            <a:spAutoFit/>
          </a:bodyPr>
          <a:lstStyle/>
          <a:p>
            <a:endParaRPr lang="fr-FR" sz="2400" b="1" dirty="0"/>
          </a:p>
          <a:p>
            <a:r>
              <a:rPr lang="fr-FR" sz="2400" b="1" dirty="0"/>
              <a:t>Barrage-écluse sur la Sambre.</a:t>
            </a:r>
          </a:p>
        </p:txBody>
      </p:sp>
    </p:spTree>
    <p:extLst>
      <p:ext uri="{BB962C8B-B14F-4D97-AF65-F5344CB8AC3E}">
        <p14:creationId xmlns:p14="http://schemas.microsoft.com/office/powerpoint/2010/main" val="153428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D35FDC1F-28BC-080F-0723-910295B9E584}"/>
            </a:ext>
          </a:extLst>
        </p:cNvPr>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FD026140-2C07-8F10-238C-AA393D9BC1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7" y="279000"/>
            <a:ext cx="9442625" cy="6300000"/>
          </a:xfrm>
          <a:prstGeom prst="rect">
            <a:avLst/>
          </a:prstGeom>
          <a:effectLst>
            <a:softEdge rad="635000"/>
          </a:effectLst>
        </p:spPr>
      </p:pic>
      <p:sp>
        <p:nvSpPr>
          <p:cNvPr id="4" name="ZoneTexte 3">
            <a:extLst>
              <a:ext uri="{FF2B5EF4-FFF2-40B4-BE49-F238E27FC236}">
                <a16:creationId xmlns:a16="http://schemas.microsoft.com/office/drawing/2014/main" id="{E7FB3B57-7635-FB63-8AAB-7B708FAAC859}"/>
              </a:ext>
            </a:extLst>
          </p:cNvPr>
          <p:cNvSpPr txBox="1"/>
          <p:nvPr/>
        </p:nvSpPr>
        <p:spPr>
          <a:xfrm>
            <a:off x="3076687" y="5809559"/>
            <a:ext cx="6970956" cy="769441"/>
          </a:xfrm>
          <a:prstGeom prst="rect">
            <a:avLst/>
          </a:prstGeom>
          <a:noFill/>
        </p:spPr>
        <p:txBody>
          <a:bodyPr wrap="square" rtlCol="0">
            <a:spAutoFit/>
          </a:bodyPr>
          <a:lstStyle/>
          <a:p>
            <a:endParaRPr lang="fr-FR" sz="2000" dirty="0">
              <a:solidFill>
                <a:srgbClr val="FFFF00"/>
              </a:solidFill>
            </a:endParaRPr>
          </a:p>
          <a:p>
            <a:r>
              <a:rPr lang="fr-FR" sz="2400" b="1" dirty="0">
                <a:solidFill>
                  <a:srgbClr val="FFFF00"/>
                </a:solidFill>
              </a:rPr>
              <a:t>La Meuse, le pont de Jambes et la citadelle.</a:t>
            </a:r>
          </a:p>
        </p:txBody>
      </p:sp>
    </p:spTree>
    <p:extLst>
      <p:ext uri="{BB962C8B-B14F-4D97-AF65-F5344CB8AC3E}">
        <p14:creationId xmlns:p14="http://schemas.microsoft.com/office/powerpoint/2010/main" val="4188676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38F013A5-E662-325B-69C1-24A6FC7E1B0D}"/>
            </a:ext>
          </a:extLst>
        </p:cNvPr>
        <p:cNvGrpSpPr/>
        <p:nvPr/>
      </p:nvGrpSpPr>
      <p:grpSpPr>
        <a:xfrm>
          <a:off x="0" y="0"/>
          <a:ext cx="0" cy="0"/>
          <a:chOff x="0" y="0"/>
          <a:chExt cx="0" cy="0"/>
        </a:xfrm>
      </p:grpSpPr>
      <p:pic>
        <p:nvPicPr>
          <p:cNvPr id="3" name="Image 2" descr="Une image contenant plein air, texte, ciel, route&#10;&#10;Description générée automatiquement">
            <a:extLst>
              <a:ext uri="{FF2B5EF4-FFF2-40B4-BE49-F238E27FC236}">
                <a16:creationId xmlns:a16="http://schemas.microsoft.com/office/drawing/2014/main" id="{0E65A315-B738-4677-C5A6-8E5A423428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031" y="729000"/>
            <a:ext cx="11405937" cy="5400000"/>
          </a:xfrm>
          <a:prstGeom prst="rect">
            <a:avLst/>
          </a:prstGeom>
          <a:effectLst>
            <a:softEdge rad="635000"/>
          </a:effectLst>
        </p:spPr>
      </p:pic>
      <p:sp>
        <p:nvSpPr>
          <p:cNvPr id="4" name="ZoneTexte 3">
            <a:extLst>
              <a:ext uri="{FF2B5EF4-FFF2-40B4-BE49-F238E27FC236}">
                <a16:creationId xmlns:a16="http://schemas.microsoft.com/office/drawing/2014/main" id="{F2A6113D-140F-E64E-632E-8A5CE225DAF9}"/>
              </a:ext>
            </a:extLst>
          </p:cNvPr>
          <p:cNvSpPr txBox="1"/>
          <p:nvPr/>
        </p:nvSpPr>
        <p:spPr>
          <a:xfrm>
            <a:off x="4991548" y="5249732"/>
            <a:ext cx="7089290"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Namur Expo</a:t>
            </a:r>
          </a:p>
        </p:txBody>
      </p:sp>
    </p:spTree>
    <p:extLst>
      <p:ext uri="{BB962C8B-B14F-4D97-AF65-F5344CB8AC3E}">
        <p14:creationId xmlns:p14="http://schemas.microsoft.com/office/powerpoint/2010/main" val="31865887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E6809A1F-3682-70BA-DE38-EA76B9FB27E4}"/>
            </a:ext>
          </a:extLst>
        </p:cNvPr>
        <p:cNvGrpSpPr/>
        <p:nvPr/>
      </p:nvGrpSpPr>
      <p:grpSpPr>
        <a:xfrm>
          <a:off x="0" y="0"/>
          <a:ext cx="0" cy="0"/>
          <a:chOff x="0" y="0"/>
          <a:chExt cx="0" cy="0"/>
        </a:xfrm>
      </p:grpSpPr>
      <p:pic>
        <p:nvPicPr>
          <p:cNvPr id="3" name="Image 2" descr="Une image contenant plein air, habits, scène, personne&#10;&#10;Description générée automatiquement">
            <a:extLst>
              <a:ext uri="{FF2B5EF4-FFF2-40B4-BE49-F238E27FC236}">
                <a16:creationId xmlns:a16="http://schemas.microsoft.com/office/drawing/2014/main" id="{8972DB14-57A3-5F27-CEBE-B7949E48CF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1" y="279000"/>
            <a:ext cx="9453697" cy="6300000"/>
          </a:xfrm>
          <a:prstGeom prst="rect">
            <a:avLst/>
          </a:prstGeom>
          <a:effectLst>
            <a:softEdge rad="635000"/>
          </a:effectLst>
        </p:spPr>
      </p:pic>
      <p:sp>
        <p:nvSpPr>
          <p:cNvPr id="4" name="ZoneTexte 3">
            <a:extLst>
              <a:ext uri="{FF2B5EF4-FFF2-40B4-BE49-F238E27FC236}">
                <a16:creationId xmlns:a16="http://schemas.microsoft.com/office/drawing/2014/main" id="{7AA47506-3133-BB2E-64C0-8EC8AB1D39C7}"/>
              </a:ext>
            </a:extLst>
          </p:cNvPr>
          <p:cNvSpPr txBox="1"/>
          <p:nvPr/>
        </p:nvSpPr>
        <p:spPr>
          <a:xfrm>
            <a:off x="4607859" y="5378671"/>
            <a:ext cx="7390503"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Marché de Namur</a:t>
            </a:r>
          </a:p>
        </p:txBody>
      </p:sp>
    </p:spTree>
    <p:extLst>
      <p:ext uri="{BB962C8B-B14F-4D97-AF65-F5344CB8AC3E}">
        <p14:creationId xmlns:p14="http://schemas.microsoft.com/office/powerpoint/2010/main" val="5632459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83742F9B-D489-1493-E558-4390E1AE8424}"/>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FCC6FACA-C31C-7675-B4EB-0DA09A92EC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410" y="279000"/>
            <a:ext cx="11653180" cy="6300000"/>
          </a:xfrm>
          <a:prstGeom prst="rect">
            <a:avLst/>
          </a:prstGeom>
          <a:effectLst>
            <a:softEdge rad="635000"/>
          </a:effectLst>
        </p:spPr>
      </p:pic>
      <p:sp>
        <p:nvSpPr>
          <p:cNvPr id="4" name="ZoneTexte 3">
            <a:extLst>
              <a:ext uri="{FF2B5EF4-FFF2-40B4-BE49-F238E27FC236}">
                <a16:creationId xmlns:a16="http://schemas.microsoft.com/office/drawing/2014/main" id="{339EB413-E542-738C-78E7-27A9F3BB557E}"/>
              </a:ext>
            </a:extLst>
          </p:cNvPr>
          <p:cNvSpPr txBox="1"/>
          <p:nvPr/>
        </p:nvSpPr>
        <p:spPr>
          <a:xfrm>
            <a:off x="2237591" y="5464885"/>
            <a:ext cx="8745967" cy="1200329"/>
          </a:xfrm>
          <a:prstGeom prst="rect">
            <a:avLst/>
          </a:prstGeom>
          <a:noFill/>
        </p:spPr>
        <p:txBody>
          <a:bodyPr wrap="square" rtlCol="0">
            <a:spAutoFit/>
          </a:bodyPr>
          <a:lstStyle/>
          <a:p>
            <a:endParaRPr lang="fr-FR" sz="2400" b="1" dirty="0"/>
          </a:p>
          <a:p>
            <a:endParaRPr lang="fr-FR" sz="2400" b="1" dirty="0"/>
          </a:p>
          <a:p>
            <a:r>
              <a:rPr lang="fr-FR" sz="2400" b="1" dirty="0"/>
              <a:t>Trois cabines du téléphérique de la citadelle de Namur.</a:t>
            </a:r>
          </a:p>
        </p:txBody>
      </p:sp>
    </p:spTree>
    <p:extLst>
      <p:ext uri="{BB962C8B-B14F-4D97-AF65-F5344CB8AC3E}">
        <p14:creationId xmlns:p14="http://schemas.microsoft.com/office/powerpoint/2010/main" val="3085603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F720059-5FFD-A3C6-C09B-246B4B87D338}"/>
            </a:ext>
          </a:extLst>
        </p:cNvPr>
        <p:cNvGrpSpPr/>
        <p:nvPr/>
      </p:nvGrpSpPr>
      <p:grpSpPr>
        <a:xfrm>
          <a:off x="0" y="0"/>
          <a:ext cx="0" cy="0"/>
          <a:chOff x="0" y="0"/>
          <a:chExt cx="0" cy="0"/>
        </a:xfrm>
      </p:grpSpPr>
      <p:pic>
        <p:nvPicPr>
          <p:cNvPr id="3" name="Image 2" descr="Une image contenant plein air, ciel, bâtiment, fenêtre&#10;&#10;Description générée automatiquement">
            <a:extLst>
              <a:ext uri="{FF2B5EF4-FFF2-40B4-BE49-F238E27FC236}">
                <a16:creationId xmlns:a16="http://schemas.microsoft.com/office/drawing/2014/main" id="{BF2A7AE8-48FA-917D-C340-92D2A8A0E9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926" y="639000"/>
            <a:ext cx="11786147" cy="5580000"/>
          </a:xfrm>
          <a:prstGeom prst="rect">
            <a:avLst/>
          </a:prstGeom>
          <a:effectLst>
            <a:softEdge rad="635000"/>
          </a:effectLst>
        </p:spPr>
      </p:pic>
      <p:sp>
        <p:nvSpPr>
          <p:cNvPr id="7" name="ZoneTexte 6">
            <a:extLst>
              <a:ext uri="{FF2B5EF4-FFF2-40B4-BE49-F238E27FC236}">
                <a16:creationId xmlns:a16="http://schemas.microsoft.com/office/drawing/2014/main" id="{34653E25-F01D-2D98-5BB4-D2C51F129FFC}"/>
              </a:ext>
            </a:extLst>
          </p:cNvPr>
          <p:cNvSpPr txBox="1"/>
          <p:nvPr/>
        </p:nvSpPr>
        <p:spPr>
          <a:xfrm>
            <a:off x="5077609" y="5911783"/>
            <a:ext cx="5970494" cy="461665"/>
          </a:xfrm>
          <a:prstGeom prst="rect">
            <a:avLst/>
          </a:prstGeom>
          <a:noFill/>
        </p:spPr>
        <p:txBody>
          <a:bodyPr wrap="square" rtlCol="0">
            <a:spAutoFit/>
          </a:bodyPr>
          <a:lstStyle/>
          <a:p>
            <a:r>
              <a:rPr lang="fr-FR" sz="2400" b="1">
                <a:solidFill>
                  <a:srgbClr val="FFFF00"/>
                </a:solidFill>
              </a:rPr>
              <a:t>Trakk Namur</a:t>
            </a:r>
            <a:endParaRPr lang="fr-FR" sz="2400" b="1" dirty="0">
              <a:solidFill>
                <a:srgbClr val="FFFF00"/>
              </a:solidFill>
            </a:endParaRPr>
          </a:p>
        </p:txBody>
      </p:sp>
    </p:spTree>
    <p:extLst>
      <p:ext uri="{BB962C8B-B14F-4D97-AF65-F5344CB8AC3E}">
        <p14:creationId xmlns:p14="http://schemas.microsoft.com/office/powerpoint/2010/main" val="21908341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EE0F7AE1-5DF4-74DF-4011-8EF9E4B60F06}"/>
            </a:ext>
          </a:extLst>
        </p:cNvPr>
        <p:cNvGrpSpPr/>
        <p:nvPr/>
      </p:nvGrpSpPr>
      <p:grpSpPr>
        <a:xfrm>
          <a:off x="0" y="0"/>
          <a:ext cx="0" cy="0"/>
          <a:chOff x="0" y="0"/>
          <a:chExt cx="0" cy="0"/>
        </a:xfrm>
      </p:grpSpPr>
      <p:pic>
        <p:nvPicPr>
          <p:cNvPr id="3" name="Image 2" descr="Une image contenant bâtiment, plein air, texte, voiture&#10;&#10;Description générée automatiquement">
            <a:extLst>
              <a:ext uri="{FF2B5EF4-FFF2-40B4-BE49-F238E27FC236}">
                <a16:creationId xmlns:a16="http://schemas.microsoft.com/office/drawing/2014/main" id="{FF155789-278A-F1AA-46ED-DCCD970605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3182" y="189000"/>
            <a:ext cx="3065636" cy="6480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FC391355-F2C5-52D0-2729-B19F3EECBC37}"/>
              </a:ext>
            </a:extLst>
          </p:cNvPr>
          <p:cNvSpPr txBox="1"/>
          <p:nvPr/>
        </p:nvSpPr>
        <p:spPr>
          <a:xfrm>
            <a:off x="7992931" y="2714551"/>
            <a:ext cx="3184264" cy="2308324"/>
          </a:xfrm>
          <a:prstGeom prst="rect">
            <a:avLst/>
          </a:prstGeom>
          <a:noFill/>
        </p:spPr>
        <p:txBody>
          <a:bodyPr wrap="square" rtlCol="0">
            <a:spAutoFit/>
          </a:bodyPr>
          <a:lstStyle/>
          <a:p>
            <a:endParaRPr lang="fr-FR" sz="2400" b="1" dirty="0">
              <a:solidFill>
                <a:schemeClr val="bg1"/>
              </a:solidFill>
            </a:endParaRPr>
          </a:p>
          <a:p>
            <a:endParaRPr lang="fr-FR" sz="2400" b="1" dirty="0"/>
          </a:p>
          <a:p>
            <a:r>
              <a:rPr lang="fr-FR" sz="2400" b="1" dirty="0">
                <a:solidFill>
                  <a:schemeClr val="bg1"/>
                </a:solidFill>
              </a:rPr>
              <a:t>Ancien hôtel de ville occupé actuellement par le cabinet du Bourgmestre.</a:t>
            </a:r>
          </a:p>
        </p:txBody>
      </p:sp>
    </p:spTree>
    <p:extLst>
      <p:ext uri="{BB962C8B-B14F-4D97-AF65-F5344CB8AC3E}">
        <p14:creationId xmlns:p14="http://schemas.microsoft.com/office/powerpoint/2010/main" val="33010500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B818318-24FB-BCA3-6D95-84CE139FC28D}"/>
            </a:ext>
          </a:extLst>
        </p:cNvPr>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D5414CBB-40E2-1B87-CAC4-A4DA9F1DC9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9909" y="819000"/>
            <a:ext cx="11013625" cy="5220000"/>
          </a:xfrm>
          <a:prstGeom prst="rect">
            <a:avLst/>
          </a:prstGeom>
          <a:effectLst>
            <a:softEdge rad="127000"/>
          </a:effectLst>
        </p:spPr>
      </p:pic>
      <p:sp>
        <p:nvSpPr>
          <p:cNvPr id="4" name="ZoneTexte 3">
            <a:extLst>
              <a:ext uri="{FF2B5EF4-FFF2-40B4-BE49-F238E27FC236}">
                <a16:creationId xmlns:a16="http://schemas.microsoft.com/office/drawing/2014/main" id="{B1F846DE-51BF-A921-1756-BB45E11CCF77}"/>
              </a:ext>
            </a:extLst>
          </p:cNvPr>
          <p:cNvSpPr txBox="1"/>
          <p:nvPr/>
        </p:nvSpPr>
        <p:spPr>
          <a:xfrm>
            <a:off x="4690335" y="5413875"/>
            <a:ext cx="9494313" cy="1077218"/>
          </a:xfrm>
          <a:prstGeom prst="rect">
            <a:avLst/>
          </a:prstGeom>
          <a:noFill/>
        </p:spPr>
        <p:txBody>
          <a:bodyPr wrap="square" rtlCol="0">
            <a:spAutoFit/>
          </a:bodyPr>
          <a:lstStyle/>
          <a:p>
            <a:endParaRPr lang="fr-FR" sz="2000" dirty="0">
              <a:solidFill>
                <a:schemeClr val="bg1"/>
              </a:solidFill>
            </a:endParaRPr>
          </a:p>
          <a:p>
            <a:endParaRPr lang="fr-FR" sz="2000" dirty="0">
              <a:solidFill>
                <a:schemeClr val="bg1"/>
              </a:solidFill>
            </a:endParaRPr>
          </a:p>
          <a:p>
            <a:r>
              <a:rPr lang="fr-FR" sz="2400" b="1" dirty="0">
                <a:solidFill>
                  <a:schemeClr val="bg1"/>
                </a:solidFill>
              </a:rPr>
              <a:t>Photo de l'hôtel de ville.</a:t>
            </a:r>
          </a:p>
        </p:txBody>
      </p:sp>
    </p:spTree>
    <p:extLst>
      <p:ext uri="{BB962C8B-B14F-4D97-AF65-F5344CB8AC3E}">
        <p14:creationId xmlns:p14="http://schemas.microsoft.com/office/powerpoint/2010/main" val="1993152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8663C69D-351E-3C0C-B84B-000B071E436A}"/>
            </a:ext>
          </a:extLst>
        </p:cNvPr>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2A85F7E4-13EA-F415-4B53-21DCDD1934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91E5C79-5E2C-B4FD-311C-C9E4456C8878}"/>
              </a:ext>
            </a:extLst>
          </p:cNvPr>
          <p:cNvSpPr txBox="1"/>
          <p:nvPr/>
        </p:nvSpPr>
        <p:spPr>
          <a:xfrm>
            <a:off x="4163209" y="5518672"/>
            <a:ext cx="5335793"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Parlement de Wallonie.</a:t>
            </a:r>
          </a:p>
        </p:txBody>
      </p:sp>
    </p:spTree>
    <p:extLst>
      <p:ext uri="{BB962C8B-B14F-4D97-AF65-F5344CB8AC3E}">
        <p14:creationId xmlns:p14="http://schemas.microsoft.com/office/powerpoint/2010/main" val="1082141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BC518598-F1E6-5F48-D4D4-A6CABCC82E7C}"/>
            </a:ext>
          </a:extLst>
        </p:cNvPr>
        <p:cNvGrpSpPr/>
        <p:nvPr/>
      </p:nvGrpSpPr>
      <p:grpSpPr>
        <a:xfrm>
          <a:off x="0" y="0"/>
          <a:ext cx="0" cy="0"/>
          <a:chOff x="0" y="0"/>
          <a:chExt cx="0" cy="0"/>
        </a:xfrm>
      </p:grpSpPr>
      <p:pic>
        <p:nvPicPr>
          <p:cNvPr id="3" name="Image 2" descr="Une image contenant plein air, maison, eau, arbre&#10;&#10;Description générée automatiquement">
            <a:extLst>
              <a:ext uri="{FF2B5EF4-FFF2-40B4-BE49-F238E27FC236}">
                <a16:creationId xmlns:a16="http://schemas.microsoft.com/office/drawing/2014/main" id="{89C44546-3A94-798F-A2E8-9E433E960A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3" y="279000"/>
            <a:ext cx="9475893" cy="6300000"/>
          </a:xfrm>
          <a:prstGeom prst="rect">
            <a:avLst/>
          </a:prstGeom>
          <a:effectLst>
            <a:softEdge rad="127000"/>
          </a:effectLst>
        </p:spPr>
      </p:pic>
      <p:sp>
        <p:nvSpPr>
          <p:cNvPr id="4" name="ZoneTexte 3">
            <a:extLst>
              <a:ext uri="{FF2B5EF4-FFF2-40B4-BE49-F238E27FC236}">
                <a16:creationId xmlns:a16="http://schemas.microsoft.com/office/drawing/2014/main" id="{C90031A4-2BED-F912-3EC4-D0BE62D39E3C}"/>
              </a:ext>
            </a:extLst>
          </p:cNvPr>
          <p:cNvSpPr txBox="1"/>
          <p:nvPr/>
        </p:nvSpPr>
        <p:spPr>
          <a:xfrm>
            <a:off x="2011681" y="6002768"/>
            <a:ext cx="9337637" cy="461665"/>
          </a:xfrm>
          <a:prstGeom prst="rect">
            <a:avLst/>
          </a:prstGeom>
          <a:noFill/>
        </p:spPr>
        <p:txBody>
          <a:bodyPr wrap="square" rtlCol="0">
            <a:spAutoFit/>
          </a:bodyPr>
          <a:lstStyle/>
          <a:p>
            <a:r>
              <a:rPr lang="fr-FR" sz="2400" b="1">
                <a:solidFill>
                  <a:schemeClr val="bg1"/>
                </a:solidFill>
              </a:rPr>
              <a:t>Photo de l'Élysette - Le siège du Gouvernement de Wallonie.</a:t>
            </a:r>
            <a:endParaRPr lang="fr-FR" sz="2400" b="1" dirty="0">
              <a:solidFill>
                <a:schemeClr val="bg1"/>
              </a:solidFill>
            </a:endParaRPr>
          </a:p>
        </p:txBody>
      </p:sp>
    </p:spTree>
    <p:extLst>
      <p:ext uri="{BB962C8B-B14F-4D97-AF65-F5344CB8AC3E}">
        <p14:creationId xmlns:p14="http://schemas.microsoft.com/office/powerpoint/2010/main" val="4190867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27967E7A-530E-137B-542B-44D9C0D73835}"/>
            </a:ext>
          </a:extLst>
        </p:cNvPr>
        <p:cNvGrpSpPr/>
        <p:nvPr/>
      </p:nvGrpSpPr>
      <p:grpSpPr>
        <a:xfrm>
          <a:off x="0" y="0"/>
          <a:ext cx="0" cy="0"/>
          <a:chOff x="0" y="0"/>
          <a:chExt cx="0" cy="0"/>
        </a:xfrm>
      </p:grpSpPr>
      <p:pic>
        <p:nvPicPr>
          <p:cNvPr id="3" name="Image 2" descr="Une image contenant plein air, ciel, bâtiment, uniforme militaire&#10;&#10;Description générée automatiquement">
            <a:extLst>
              <a:ext uri="{FF2B5EF4-FFF2-40B4-BE49-F238E27FC236}">
                <a16:creationId xmlns:a16="http://schemas.microsoft.com/office/drawing/2014/main" id="{B3FA8D79-4320-563D-74A5-37F88D4723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5339" y="279000"/>
            <a:ext cx="9453710" cy="6300000"/>
          </a:xfrm>
          <a:prstGeom prst="rect">
            <a:avLst/>
          </a:prstGeom>
          <a:effectLst>
            <a:softEdge rad="635000"/>
          </a:effectLst>
        </p:spPr>
      </p:pic>
      <p:sp>
        <p:nvSpPr>
          <p:cNvPr id="4" name="ZoneTexte 3">
            <a:extLst>
              <a:ext uri="{FF2B5EF4-FFF2-40B4-BE49-F238E27FC236}">
                <a16:creationId xmlns:a16="http://schemas.microsoft.com/office/drawing/2014/main" id="{C1A87B1C-B5E8-D28C-D787-8EACEFCEABAE}"/>
              </a:ext>
            </a:extLst>
          </p:cNvPr>
          <p:cNvSpPr txBox="1"/>
          <p:nvPr/>
        </p:nvSpPr>
        <p:spPr>
          <a:xfrm>
            <a:off x="2571078" y="5325035"/>
            <a:ext cx="9197789"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Photo du Droit de cité du 2e Bataillon de Commandos.</a:t>
            </a:r>
          </a:p>
        </p:txBody>
      </p:sp>
    </p:spTree>
    <p:extLst>
      <p:ext uri="{BB962C8B-B14F-4D97-AF65-F5344CB8AC3E}">
        <p14:creationId xmlns:p14="http://schemas.microsoft.com/office/powerpoint/2010/main" val="13359247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6BFE7874-2396-A3BF-99F8-2486B78B1BEF}"/>
            </a:ext>
          </a:extLst>
        </p:cNvPr>
        <p:cNvGrpSpPr/>
        <p:nvPr/>
      </p:nvGrpSpPr>
      <p:grpSpPr>
        <a:xfrm>
          <a:off x="0" y="0"/>
          <a:ext cx="0" cy="0"/>
          <a:chOff x="0" y="0"/>
          <a:chExt cx="0" cy="0"/>
        </a:xfrm>
      </p:grpSpPr>
      <p:pic>
        <p:nvPicPr>
          <p:cNvPr id="3" name="Image 2" descr="Une image contenant plein air, ciel, nuage, voiture&#10;&#10;Description générée automatiquement">
            <a:extLst>
              <a:ext uri="{FF2B5EF4-FFF2-40B4-BE49-F238E27FC236}">
                <a16:creationId xmlns:a16="http://schemas.microsoft.com/office/drawing/2014/main" id="{85DEC5BA-5208-451F-A08C-9F10A0CDC2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effectLst>
            <a:softEdge rad="127000"/>
          </a:effectLst>
        </p:spPr>
      </p:pic>
      <p:sp>
        <p:nvSpPr>
          <p:cNvPr id="4" name="ZoneTexte 3">
            <a:extLst>
              <a:ext uri="{FF2B5EF4-FFF2-40B4-BE49-F238E27FC236}">
                <a16:creationId xmlns:a16="http://schemas.microsoft.com/office/drawing/2014/main" id="{13735260-9CB4-E866-D983-185C66AA89DB}"/>
              </a:ext>
            </a:extLst>
          </p:cNvPr>
          <p:cNvSpPr txBox="1"/>
          <p:nvPr/>
        </p:nvSpPr>
        <p:spPr>
          <a:xfrm>
            <a:off x="4014394" y="5657671"/>
            <a:ext cx="7175350"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cathédrale </a:t>
            </a:r>
            <a:r>
              <a:rPr lang="fr-FR" sz="2400" b="1" dirty="0" err="1">
                <a:solidFill>
                  <a:schemeClr val="bg1"/>
                </a:solidFill>
              </a:rPr>
              <a:t>Saint-Aubain</a:t>
            </a:r>
            <a:r>
              <a:rPr lang="fr-FR" sz="2400" b="1" dirty="0">
                <a:solidFill>
                  <a:schemeClr val="bg1"/>
                </a:solidFill>
              </a:rPr>
              <a:t>.</a:t>
            </a:r>
          </a:p>
        </p:txBody>
      </p:sp>
    </p:spTree>
    <p:extLst>
      <p:ext uri="{BB962C8B-B14F-4D97-AF65-F5344CB8AC3E}">
        <p14:creationId xmlns:p14="http://schemas.microsoft.com/office/powerpoint/2010/main" val="1074102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939AAA47-C949-6716-300C-9214D35A5F03}"/>
            </a:ext>
          </a:extLst>
        </p:cNvPr>
        <p:cNvGrpSpPr/>
        <p:nvPr/>
      </p:nvGrpSpPr>
      <p:grpSpPr>
        <a:xfrm>
          <a:off x="0" y="0"/>
          <a:ext cx="0" cy="0"/>
          <a:chOff x="0" y="0"/>
          <a:chExt cx="0" cy="0"/>
        </a:xfrm>
      </p:grpSpPr>
      <p:pic>
        <p:nvPicPr>
          <p:cNvPr id="3" name="Image 2" descr="Une image contenant plein air, bâtiment, ciel, tour&#10;&#10;Description générée automatiquement">
            <a:extLst>
              <a:ext uri="{FF2B5EF4-FFF2-40B4-BE49-F238E27FC236}">
                <a16:creationId xmlns:a16="http://schemas.microsoft.com/office/drawing/2014/main" id="{23774662-A2C4-C0B0-2F0B-A1949D884E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0372" y="285819"/>
            <a:ext cx="432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C4DF09AF-9638-A404-DC61-1EA502611D84}"/>
              </a:ext>
            </a:extLst>
          </p:cNvPr>
          <p:cNvSpPr txBox="1"/>
          <p:nvPr/>
        </p:nvSpPr>
        <p:spPr>
          <a:xfrm>
            <a:off x="5020234" y="2592593"/>
            <a:ext cx="1982994"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L'église Saint-Jean-Baptiste vue de la place Marché-aux-Légumes. 1</a:t>
            </a:r>
          </a:p>
        </p:txBody>
      </p:sp>
      <p:pic>
        <p:nvPicPr>
          <p:cNvPr id="6" name="Image 5" descr="Une image contenant plein air, ciel, bâtiment, nuage&#10;&#10;Description générée automatiquement">
            <a:extLst>
              <a:ext uri="{FF2B5EF4-FFF2-40B4-BE49-F238E27FC236}">
                <a16:creationId xmlns:a16="http://schemas.microsoft.com/office/drawing/2014/main" id="{EE59C098-26D0-8461-2CF6-20F9612673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1630" y="189000"/>
            <a:ext cx="4320000" cy="64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7" name="ZoneTexte 6">
            <a:extLst>
              <a:ext uri="{FF2B5EF4-FFF2-40B4-BE49-F238E27FC236}">
                <a16:creationId xmlns:a16="http://schemas.microsoft.com/office/drawing/2014/main" id="{77A82315-C0C8-D5DC-751E-2518E653DEF7}"/>
              </a:ext>
            </a:extLst>
          </p:cNvPr>
          <p:cNvSpPr txBox="1"/>
          <p:nvPr/>
        </p:nvSpPr>
        <p:spPr>
          <a:xfrm>
            <a:off x="4765638" y="92181"/>
            <a:ext cx="2398955" cy="1754326"/>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L'église Saint-Loup (1621-1645). 2</a:t>
            </a:r>
          </a:p>
        </p:txBody>
      </p:sp>
    </p:spTree>
    <p:extLst>
      <p:ext uri="{BB962C8B-B14F-4D97-AF65-F5344CB8AC3E}">
        <p14:creationId xmlns:p14="http://schemas.microsoft.com/office/powerpoint/2010/main" val="19750678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83F08A51-7DCC-D1C5-968C-059DFA734E91}"/>
            </a:ext>
          </a:extLst>
        </p:cNvPr>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6A20BFAF-6F16-238C-1929-64023ACAA8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026" y="729000"/>
            <a:ext cx="11405947" cy="5400000"/>
          </a:xfrm>
          <a:prstGeom prst="rect">
            <a:avLst/>
          </a:prstGeom>
          <a:effectLst>
            <a:softEdge rad="317500"/>
          </a:effectLst>
        </p:spPr>
      </p:pic>
      <p:sp>
        <p:nvSpPr>
          <p:cNvPr id="4" name="ZoneTexte 3">
            <a:extLst>
              <a:ext uri="{FF2B5EF4-FFF2-40B4-BE49-F238E27FC236}">
                <a16:creationId xmlns:a16="http://schemas.microsoft.com/office/drawing/2014/main" id="{AA8B13E5-0569-2C84-24C8-3748771A1B35}"/>
              </a:ext>
            </a:extLst>
          </p:cNvPr>
          <p:cNvSpPr txBox="1"/>
          <p:nvPr/>
        </p:nvSpPr>
        <p:spPr>
          <a:xfrm>
            <a:off x="5112013" y="5989151"/>
            <a:ext cx="7637929" cy="461665"/>
          </a:xfrm>
          <a:prstGeom prst="rect">
            <a:avLst/>
          </a:prstGeom>
          <a:noFill/>
        </p:spPr>
        <p:txBody>
          <a:bodyPr wrap="square" rtlCol="0">
            <a:spAutoFit/>
          </a:bodyPr>
          <a:lstStyle/>
          <a:p>
            <a:r>
              <a:rPr lang="fr-FR" sz="2400" b="1"/>
              <a:t>Halle al'Chair</a:t>
            </a:r>
            <a:endParaRPr lang="fr-FR" sz="2400" b="1" dirty="0"/>
          </a:p>
        </p:txBody>
      </p:sp>
    </p:spTree>
    <p:extLst>
      <p:ext uri="{BB962C8B-B14F-4D97-AF65-F5344CB8AC3E}">
        <p14:creationId xmlns:p14="http://schemas.microsoft.com/office/powerpoint/2010/main" val="23441051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5E07A199-8C00-B14D-BA48-FDBA0EBD2944}"/>
            </a:ext>
          </a:extLst>
        </p:cNvPr>
        <p:cNvGrpSpPr/>
        <p:nvPr/>
      </p:nvGrpSpPr>
      <p:grpSpPr>
        <a:xfrm>
          <a:off x="0" y="0"/>
          <a:ext cx="0" cy="0"/>
          <a:chOff x="0" y="0"/>
          <a:chExt cx="0" cy="0"/>
        </a:xfrm>
      </p:grpSpPr>
      <p:pic>
        <p:nvPicPr>
          <p:cNvPr id="3" name="Image 2" descr="Une image contenant plein air, personne, Danse, sport&#10;&#10;Description générée automatiquement">
            <a:extLst>
              <a:ext uri="{FF2B5EF4-FFF2-40B4-BE49-F238E27FC236}">
                <a16:creationId xmlns:a16="http://schemas.microsoft.com/office/drawing/2014/main" id="{56F84FBB-EF0B-D3D8-245D-E8889C9739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1" y="408791"/>
            <a:ext cx="9475897" cy="6300000"/>
          </a:xfrm>
          <a:prstGeom prst="rect">
            <a:avLst/>
          </a:prstGeom>
          <a:effectLst>
            <a:softEdge rad="635000"/>
          </a:effectLst>
        </p:spPr>
      </p:pic>
      <p:sp>
        <p:nvSpPr>
          <p:cNvPr id="4" name="ZoneTexte 3">
            <a:extLst>
              <a:ext uri="{FF2B5EF4-FFF2-40B4-BE49-F238E27FC236}">
                <a16:creationId xmlns:a16="http://schemas.microsoft.com/office/drawing/2014/main" id="{09FE1D55-79EF-5841-730B-3C5B1654112D}"/>
              </a:ext>
            </a:extLst>
          </p:cNvPr>
          <p:cNvSpPr txBox="1"/>
          <p:nvPr/>
        </p:nvSpPr>
        <p:spPr>
          <a:xfrm>
            <a:off x="4640132" y="5508462"/>
            <a:ext cx="7551868" cy="1200329"/>
          </a:xfrm>
          <a:prstGeom prst="rect">
            <a:avLst/>
          </a:prstGeom>
          <a:noFill/>
        </p:spPr>
        <p:txBody>
          <a:bodyPr wrap="square" rtlCol="0">
            <a:spAutoFit/>
          </a:bodyPr>
          <a:lstStyle/>
          <a:p>
            <a:endParaRPr lang="fr-FR" sz="2400" b="1" dirty="0"/>
          </a:p>
          <a:p>
            <a:endParaRPr lang="fr-FR" sz="2400" b="1" dirty="0"/>
          </a:p>
          <a:p>
            <a:r>
              <a:rPr lang="fr-FR" sz="2400" b="1" dirty="0"/>
              <a:t>Joutes sur échasses</a:t>
            </a:r>
          </a:p>
        </p:txBody>
      </p:sp>
    </p:spTree>
    <p:extLst>
      <p:ext uri="{BB962C8B-B14F-4D97-AF65-F5344CB8AC3E}">
        <p14:creationId xmlns:p14="http://schemas.microsoft.com/office/powerpoint/2010/main" val="22228322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FB1216AE-040D-FAC6-4351-625C27DE7A3A}"/>
            </a:ext>
          </a:extLst>
        </p:cNvPr>
        <p:cNvGrpSpPr/>
        <p:nvPr/>
      </p:nvGrpSpPr>
      <p:grpSpPr>
        <a:xfrm>
          <a:off x="0" y="0"/>
          <a:ext cx="0" cy="0"/>
          <a:chOff x="0" y="0"/>
          <a:chExt cx="0" cy="0"/>
        </a:xfrm>
      </p:grpSpPr>
      <p:pic>
        <p:nvPicPr>
          <p:cNvPr id="3" name="Image 2" descr="Une image contenant poulet, habits, bâtiment, Accessoire de mode&#10;&#10;Description générée automatiquement">
            <a:extLst>
              <a:ext uri="{FF2B5EF4-FFF2-40B4-BE49-F238E27FC236}">
                <a16:creationId xmlns:a16="http://schemas.microsoft.com/office/drawing/2014/main" id="{1DD5FD3C-CD5D-8F52-F672-06B447DDAA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3175" y="189000"/>
            <a:ext cx="3065650"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6C74328-0DDE-60BB-C9CD-9EBCD86AE5FD}"/>
              </a:ext>
            </a:extLst>
          </p:cNvPr>
          <p:cNvSpPr txBox="1"/>
          <p:nvPr/>
        </p:nvSpPr>
        <p:spPr>
          <a:xfrm>
            <a:off x="2188029" y="2819400"/>
            <a:ext cx="3450771" cy="1384995"/>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chemeClr val="bg1"/>
                </a:solidFill>
              </a:rPr>
              <a:t>Société Royale Moncrabeau</a:t>
            </a:r>
          </a:p>
        </p:txBody>
      </p:sp>
    </p:spTree>
    <p:extLst>
      <p:ext uri="{BB962C8B-B14F-4D97-AF65-F5344CB8AC3E}">
        <p14:creationId xmlns:p14="http://schemas.microsoft.com/office/powerpoint/2010/main" val="5389298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8C8ACF8D-194F-5051-61A9-4C2AF5600D0F}"/>
            </a:ext>
          </a:extLst>
        </p:cNvPr>
        <p:cNvGrpSpPr/>
        <p:nvPr/>
      </p:nvGrpSpPr>
      <p:grpSpPr>
        <a:xfrm>
          <a:off x="0" y="0"/>
          <a:ext cx="0" cy="0"/>
          <a:chOff x="0" y="0"/>
          <a:chExt cx="0" cy="0"/>
        </a:xfrm>
      </p:grpSpPr>
      <p:pic>
        <p:nvPicPr>
          <p:cNvPr id="3" name="Image 2" descr="Une image contenant bâtiment, plein air, rue, éclairage&#10;&#10;Description générée automatiquement">
            <a:extLst>
              <a:ext uri="{FF2B5EF4-FFF2-40B4-BE49-F238E27FC236}">
                <a16:creationId xmlns:a16="http://schemas.microsoft.com/office/drawing/2014/main" id="{BF8E5542-069B-2E7F-AD3B-F783041635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3943" y="1422000"/>
            <a:ext cx="5136000" cy="3852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5A35E3D-BF30-1237-BB39-2DCD75DB5576}"/>
              </a:ext>
            </a:extLst>
          </p:cNvPr>
          <p:cNvSpPr txBox="1"/>
          <p:nvPr/>
        </p:nvSpPr>
        <p:spPr>
          <a:xfrm>
            <a:off x="8379943" y="3555165"/>
            <a:ext cx="3265715" cy="461665"/>
          </a:xfrm>
          <a:prstGeom prst="rect">
            <a:avLst/>
          </a:prstGeom>
          <a:noFill/>
        </p:spPr>
        <p:txBody>
          <a:bodyPr wrap="square" rtlCol="0">
            <a:spAutoFit/>
          </a:bodyPr>
          <a:lstStyle/>
          <a:p>
            <a:r>
              <a:rPr lang="fr-FR" sz="2400" b="1">
                <a:solidFill>
                  <a:srgbClr val="FFFF00"/>
                </a:solidFill>
              </a:rPr>
              <a:t>Namur en Lumière</a:t>
            </a:r>
            <a:endParaRPr lang="fr-FR" sz="2400" b="1" dirty="0">
              <a:solidFill>
                <a:srgbClr val="FFFF00"/>
              </a:solidFill>
            </a:endParaRPr>
          </a:p>
        </p:txBody>
      </p:sp>
      <p:sp>
        <p:nvSpPr>
          <p:cNvPr id="5" name="ZoneTexte 4">
            <a:extLst>
              <a:ext uri="{FF2B5EF4-FFF2-40B4-BE49-F238E27FC236}">
                <a16:creationId xmlns:a16="http://schemas.microsoft.com/office/drawing/2014/main" id="{655B1911-D601-DC90-4B2A-5A34EB6F8876}"/>
              </a:ext>
            </a:extLst>
          </p:cNvPr>
          <p:cNvSpPr txBox="1"/>
          <p:nvPr/>
        </p:nvSpPr>
        <p:spPr>
          <a:xfrm>
            <a:off x="892628" y="817780"/>
            <a:ext cx="10406743" cy="523220"/>
          </a:xfrm>
          <a:prstGeom prst="rect">
            <a:avLst/>
          </a:prstGeom>
          <a:noFill/>
        </p:spPr>
        <p:txBody>
          <a:bodyPr wrap="square" rtlCol="0">
            <a:spAutoFit/>
          </a:bodyPr>
          <a:lstStyle/>
          <a:p>
            <a:r>
              <a:rPr lang="fr-FR" sz="2800" b="1" dirty="0">
                <a:solidFill>
                  <a:srgbClr val="FFFF00"/>
                </a:solidFill>
              </a:rPr>
              <a:t>Lorient Vous A Présenté La Ville De Namur – Belgique – N°1</a:t>
            </a:r>
          </a:p>
        </p:txBody>
      </p:sp>
      <p:sp>
        <p:nvSpPr>
          <p:cNvPr id="6" name="ZoneTexte 5">
            <a:extLst>
              <a:ext uri="{FF2B5EF4-FFF2-40B4-BE49-F238E27FC236}">
                <a16:creationId xmlns:a16="http://schemas.microsoft.com/office/drawing/2014/main" id="{48345295-5F59-D873-66B6-5DDF1F285884}"/>
              </a:ext>
            </a:extLst>
          </p:cNvPr>
          <p:cNvSpPr txBox="1"/>
          <p:nvPr/>
        </p:nvSpPr>
        <p:spPr>
          <a:xfrm>
            <a:off x="3526971" y="5436000"/>
            <a:ext cx="7990115" cy="523220"/>
          </a:xfrm>
          <a:prstGeom prst="rect">
            <a:avLst/>
          </a:prstGeom>
          <a:noFill/>
        </p:spPr>
        <p:txBody>
          <a:bodyPr wrap="square" rtlCol="0">
            <a:spAutoFit/>
          </a:bodyPr>
          <a:lstStyle/>
          <a:p>
            <a:r>
              <a:rPr lang="fr-FR" sz="2800" b="1" dirty="0">
                <a:solidFill>
                  <a:srgbClr val="FFFF00"/>
                </a:solidFill>
              </a:rPr>
              <a:t>Les Images Et Le Son Du Net </a:t>
            </a:r>
          </a:p>
        </p:txBody>
      </p:sp>
      <p:sp>
        <p:nvSpPr>
          <p:cNvPr id="7" name="ZoneTexte 6">
            <a:extLst>
              <a:ext uri="{FF2B5EF4-FFF2-40B4-BE49-F238E27FC236}">
                <a16:creationId xmlns:a16="http://schemas.microsoft.com/office/drawing/2014/main" id="{69BC03F0-B7A8-0EAB-7113-06B6D03FC723}"/>
              </a:ext>
            </a:extLst>
          </p:cNvPr>
          <p:cNvSpPr txBox="1"/>
          <p:nvPr/>
        </p:nvSpPr>
        <p:spPr>
          <a:xfrm>
            <a:off x="5382985" y="5888385"/>
            <a:ext cx="4278085"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3813058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105</TotalTime>
  <Words>437</Words>
  <Application>Microsoft Office PowerPoint</Application>
  <PresentationFormat>Grand écran</PresentationFormat>
  <Paragraphs>95</Paragraphs>
  <Slides>33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2024-11-01T08:30:48Z</dcterms:created>
  <dcterms:modified xsi:type="dcterms:W3CDTF">2024-11-07T09:13:14Z</dcterms:modified>
</cp:coreProperties>
</file>