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3" r:id="rId2"/>
    <p:sldId id="286" r:id="rId3"/>
    <p:sldId id="283" r:id="rId4"/>
    <p:sldId id="282" r:id="rId5"/>
    <p:sldId id="281" r:id="rId6"/>
    <p:sldId id="277" r:id="rId7"/>
    <p:sldId id="278" r:id="rId8"/>
    <p:sldId id="280" r:id="rId9"/>
    <p:sldId id="279" r:id="rId10"/>
    <p:sldId id="276" r:id="rId11"/>
    <p:sldId id="275" r:id="rId12"/>
    <p:sldId id="274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58" r:id="rId24"/>
    <p:sldId id="262" r:id="rId25"/>
    <p:sldId id="261" r:id="rId26"/>
    <p:sldId id="260" r:id="rId27"/>
    <p:sldId id="257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1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4BA26-619B-4837-B1BC-B921568DF7C7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074AC-101F-4399-9764-7DAF352797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311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074AC-101F-4399-9764-7DAF352797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014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07/11/2024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0D3FE203-303F-866A-23A8-DC8CB91463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36CEC8-B55F-3CC4-E159-D2A83E4F7100}"/>
              </a:ext>
            </a:extLst>
          </p:cNvPr>
          <p:cNvSpPr txBox="1"/>
          <p:nvPr/>
        </p:nvSpPr>
        <p:spPr>
          <a:xfrm>
            <a:off x="1964132" y="5669280"/>
            <a:ext cx="9649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Namur (Belgique), la Meuse, le Parlement Wallon et la citadelle.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8F532CD-A4D9-0993-2746-CCB8F8273DAD}"/>
              </a:ext>
            </a:extLst>
          </p:cNvPr>
          <p:cNvSpPr txBox="1"/>
          <p:nvPr/>
        </p:nvSpPr>
        <p:spPr>
          <a:xfrm>
            <a:off x="3284669" y="477559"/>
            <a:ext cx="718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Citadelle De Namur – Belgique – N°2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  <p:sndAc>
          <p:stSnd>
            <p:snd r:embed="rId2" name="Les vieux.wav"/>
          </p:stSnd>
        </p:sndAc>
      </p:transition>
    </mc:Choice>
    <mc:Fallback>
      <p:transition spd="slow" advClick="0" advTm="8000">
        <p:dissolve/>
        <p:sndAc>
          <p:stSnd>
            <p:snd r:embed="rId2" name="Les vieu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08A51-7DCC-D1C5-968C-059DFA73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04EA36-F69D-BF90-8E58-261A899D960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FF00"/>
                </a:solidFill>
              </a:rPr>
              <a:t>La citadelle de Namur, à l'origine, le château des comtes de Namur, est un ancien château fort puis citadelle situé dans la ville de Namur, dans la province du même nom en Belgique. Dominant la ville à la confluence de la Sambre et la Meuse, il s'agit d'une des plus grandes citadelles d'Europe et son vaste réseau de souterrains lui aurait valu d'être surnommée « La termitière de l'Europe » par Napoléon Ier2. Des vestiges du château comtal aux bastions et terrasses à canons plus récents, elle témoigne de plus de mille ans d'histoire.</a:t>
            </a:r>
          </a:p>
          <a:p>
            <a:pPr algn="ctr"/>
            <a:endParaRPr lang="fr-FR" sz="2400" b="1" dirty="0">
              <a:solidFill>
                <a:srgbClr val="FFFF00"/>
              </a:solidFill>
            </a:endParaRPr>
          </a:p>
          <a:p>
            <a:pPr algn="ctr"/>
            <a:r>
              <a:rPr lang="fr-FR" sz="2400" b="1" dirty="0">
                <a:solidFill>
                  <a:srgbClr val="FFFF00"/>
                </a:solidFill>
              </a:rPr>
              <a:t>Le site est divisé en trois parties (strates) : Donjon, représentant la partie inférieure, Médiane pour la partie intermédiaire et Terra Nova pour la partie supérieure. Son sommet culmine à 190 m d'altitude.</a:t>
            </a:r>
          </a:p>
          <a:p>
            <a:pPr algn="ctr"/>
            <a:endParaRPr lang="fr-FR" sz="2400" b="1" dirty="0">
              <a:solidFill>
                <a:srgbClr val="FFFF00"/>
              </a:solidFill>
            </a:endParaRPr>
          </a:p>
          <a:p>
            <a:pPr algn="ctr"/>
            <a:r>
              <a:rPr lang="fr-FR" sz="2400" b="1" dirty="0">
                <a:solidFill>
                  <a:srgbClr val="FFFF00"/>
                </a:solidFill>
              </a:rPr>
              <a:t>Celle-ci est classée au patrimoine immobilier exceptionnel de la Wallonie. Elle est composée de nombreux quartiers résidentiels (arrière du château), d'un cœur historique (les trois strates : fortifications et château) et d'une longue forêt.</a:t>
            </a:r>
          </a:p>
          <a:p>
            <a:pPr algn="ctr"/>
            <a:endParaRPr lang="fr-FR" sz="2400" b="1" dirty="0">
              <a:solidFill>
                <a:srgbClr val="FFFF00"/>
              </a:solidFill>
            </a:endParaRPr>
          </a:p>
          <a:p>
            <a:pPr algn="ctr"/>
            <a:r>
              <a:rPr lang="fr-FR" sz="2400" b="1" dirty="0">
                <a:solidFill>
                  <a:srgbClr val="FFFF00"/>
                </a:solidFill>
              </a:rPr>
              <a:t>Un téléphérique relie le centre-ville à la citadelle.</a:t>
            </a:r>
          </a:p>
        </p:txBody>
      </p:sp>
    </p:spTree>
    <p:extLst>
      <p:ext uri="{BB962C8B-B14F-4D97-AF65-F5344CB8AC3E}">
        <p14:creationId xmlns:p14="http://schemas.microsoft.com/office/powerpoint/2010/main" val="234410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FD1BDCA5-1AA5-D945-1A33-B97F56D366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6638" y="279000"/>
            <a:ext cx="857872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4B74B7-B386-99DA-EA60-A610C6CE59AE}"/>
              </a:ext>
            </a:extLst>
          </p:cNvPr>
          <p:cNvSpPr txBox="1"/>
          <p:nvPr/>
        </p:nvSpPr>
        <p:spPr>
          <a:xfrm>
            <a:off x="2915323" y="5550945"/>
            <a:ext cx="8147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la citadelle de Namur et le téléphérique.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Description générée automatiquement">
            <a:extLst>
              <a:ext uri="{FF2B5EF4-FFF2-40B4-BE49-F238E27FC236}">
                <a16:creationId xmlns:a16="http://schemas.microsoft.com/office/drawing/2014/main" id="{1B2E17AE-1A25-F969-8D9D-EC0A123783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199014-1B60-F915-A6D3-67CE9D3CA560}"/>
              </a:ext>
            </a:extLst>
          </p:cNvPr>
          <p:cNvSpPr txBox="1"/>
          <p:nvPr/>
        </p:nvSpPr>
        <p:spPr>
          <a:xfrm>
            <a:off x="2625195" y="5378671"/>
            <a:ext cx="8369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Sentier de balade du site de la citadelle de Namur.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arbre, herbe&#10;&#10;Description générée automatiquement">
            <a:extLst>
              <a:ext uri="{FF2B5EF4-FFF2-40B4-BE49-F238E27FC236}">
                <a16:creationId xmlns:a16="http://schemas.microsoft.com/office/drawing/2014/main" id="{6FFA2E57-4E06-EBD3-33FB-68B45D0920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40" y="279000"/>
            <a:ext cx="878431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8AEC6E-3BF5-50EE-6DE8-4FA74CDFDB89}"/>
              </a:ext>
            </a:extLst>
          </p:cNvPr>
          <p:cNvSpPr txBox="1"/>
          <p:nvPr/>
        </p:nvSpPr>
        <p:spPr>
          <a:xfrm>
            <a:off x="4873214" y="5743775"/>
            <a:ext cx="77126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téléphérique.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bâtiment&#10;&#10;Description générée automatiquement">
            <a:extLst>
              <a:ext uri="{FF2B5EF4-FFF2-40B4-BE49-F238E27FC236}">
                <a16:creationId xmlns:a16="http://schemas.microsoft.com/office/drawing/2014/main" id="{9E35E48C-63E7-4315-91F3-2D70306D29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AF466C-C33F-B1C0-B616-92CCA0A2D924}"/>
              </a:ext>
            </a:extLst>
          </p:cNvPr>
          <p:cNvSpPr txBox="1"/>
          <p:nvPr/>
        </p:nvSpPr>
        <p:spPr>
          <a:xfrm>
            <a:off x="2689411" y="5391472"/>
            <a:ext cx="8057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Caserne Terra Nova accueillant le Centre du Visiteur, l'entrée des souterrains et les salles de location.</a:t>
            </a: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78C92923-769A-9C49-CC89-1FD7B251CC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5" y="279000"/>
            <a:ext cx="944262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39CA50-56A5-1C71-E22A-4A2C758837DE}"/>
              </a:ext>
            </a:extLst>
          </p:cNvPr>
          <p:cNvSpPr txBox="1"/>
          <p:nvPr/>
        </p:nvSpPr>
        <p:spPr>
          <a:xfrm>
            <a:off x="3173506" y="5563337"/>
            <a:ext cx="92085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Vue sur la citadelle de Namur et le Pont de Jambes.</a:t>
            </a:r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uniculaire, arbre, transport&#10;&#10;Description générée automatiquement">
            <a:extLst>
              <a:ext uri="{FF2B5EF4-FFF2-40B4-BE49-F238E27FC236}">
                <a16:creationId xmlns:a16="http://schemas.microsoft.com/office/drawing/2014/main" id="{941EC9A4-4B51-B30E-70B0-9D26CFB0F9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483" y="279000"/>
            <a:ext cx="869903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956496-72F0-C198-5523-55ABCF15ECE3}"/>
              </a:ext>
            </a:extLst>
          </p:cNvPr>
          <p:cNvSpPr txBox="1"/>
          <p:nvPr/>
        </p:nvSpPr>
        <p:spPr>
          <a:xfrm>
            <a:off x="5066771" y="5698013"/>
            <a:ext cx="7444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téléphérique.</a:t>
            </a: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33DCBF75-6C36-EA7A-B5F6-9F95F21BC1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8BED71-3D01-04A4-BC5B-F149A9ECC5FF}"/>
              </a:ext>
            </a:extLst>
          </p:cNvPr>
          <p:cNvSpPr txBox="1"/>
          <p:nvPr/>
        </p:nvSpPr>
        <p:spPr>
          <a:xfrm>
            <a:off x="878540" y="5525008"/>
            <a:ext cx="113600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Passerelle de Médiane, point de passage du train touristique de la citadelle.</a:t>
            </a:r>
          </a:p>
        </p:txBody>
      </p:sp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llection, intérieur, cadre photo, affichage&#10;&#10;Description générée automatiquement">
            <a:extLst>
              <a:ext uri="{FF2B5EF4-FFF2-40B4-BE49-F238E27FC236}">
                <a16:creationId xmlns:a16="http://schemas.microsoft.com/office/drawing/2014/main" id="{D4048635-E1B8-76E0-57E6-88FD389BB3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1B0DF7-5DB0-B217-44B2-5EA3E93EDFF3}"/>
              </a:ext>
            </a:extLst>
          </p:cNvPr>
          <p:cNvSpPr txBox="1"/>
          <p:nvPr/>
        </p:nvSpPr>
        <p:spPr>
          <a:xfrm>
            <a:off x="1369153" y="6027003"/>
            <a:ext cx="10008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Centre du Visiteur Terra Nova proposant des visites libres ou guidées.</a:t>
            </a:r>
          </a:p>
        </p:txBody>
      </p:sp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ierre&#10;&#10;Description générée automatiquement">
            <a:extLst>
              <a:ext uri="{FF2B5EF4-FFF2-40B4-BE49-F238E27FC236}">
                <a16:creationId xmlns:a16="http://schemas.microsoft.com/office/drawing/2014/main" id="{464A7D7D-989B-7D38-6FEF-0485D55C9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03696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CE819-91AF-F005-0409-BCD56ACD19C9}"/>
              </a:ext>
            </a:extLst>
          </p:cNvPr>
          <p:cNvSpPr txBox="1"/>
          <p:nvPr/>
        </p:nvSpPr>
        <p:spPr>
          <a:xfrm>
            <a:off x="1043492" y="5638641"/>
            <a:ext cx="116828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Point de vue depuis la Passerelle de Médiane de la citadelle de Namur.</a:t>
            </a: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lac, ciel&#10;&#10;Description générée automatiquement">
            <a:extLst>
              <a:ext uri="{FF2B5EF4-FFF2-40B4-BE49-F238E27FC236}">
                <a16:creationId xmlns:a16="http://schemas.microsoft.com/office/drawing/2014/main" id="{17AF0932-189B-546D-DE1F-64DEC7C616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342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AA3727-FAD6-BAEC-D40C-B29DCFE9C9A7}"/>
              </a:ext>
            </a:extLst>
          </p:cNvPr>
          <p:cNvSpPr txBox="1"/>
          <p:nvPr/>
        </p:nvSpPr>
        <p:spPr>
          <a:xfrm>
            <a:off x="2362866" y="6103353"/>
            <a:ext cx="8994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Photographie de la citadelle de Namur et ses éclairages.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iver, ciel&#10;&#10;Description générée automatiquement">
            <a:extLst>
              <a:ext uri="{FF2B5EF4-FFF2-40B4-BE49-F238E27FC236}">
                <a16:creationId xmlns:a16="http://schemas.microsoft.com/office/drawing/2014/main" id="{822A10F2-F0BF-4163-B7FB-D3676FD3A8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000" y="318575"/>
            <a:ext cx="9324000" cy="6220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8A0F27-82F0-353A-B469-C1CE43D8D837}"/>
              </a:ext>
            </a:extLst>
          </p:cNvPr>
          <p:cNvSpPr txBox="1"/>
          <p:nvPr/>
        </p:nvSpPr>
        <p:spPr>
          <a:xfrm>
            <a:off x="109369" y="6123925"/>
            <a:ext cx="11973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pont St-André, la tour au four, la tour aux chartes, la forge, les remparts et la tour à la Citerne.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6BAF3D7F-9A51-4B7B-6980-FFC7D9AE35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7613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C8A52F-C65F-414A-0414-40236E5F26C2}"/>
              </a:ext>
            </a:extLst>
          </p:cNvPr>
          <p:cNvSpPr txBox="1"/>
          <p:nvPr/>
        </p:nvSpPr>
        <p:spPr>
          <a:xfrm>
            <a:off x="313764" y="5454605"/>
            <a:ext cx="11564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Les remparts situés à la pointe orientale du "Champeau" et la tour à la Citerne.</a:t>
            </a:r>
          </a:p>
        </p:txBody>
      </p:sp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ver, ciel, plein air, neige&#10;&#10;Description générée automatiquement">
            <a:extLst>
              <a:ext uri="{FF2B5EF4-FFF2-40B4-BE49-F238E27FC236}">
                <a16:creationId xmlns:a16="http://schemas.microsoft.com/office/drawing/2014/main" id="{A77D85F5-CE64-466B-A855-89F533DA18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101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1BB6C1-5011-A85F-C2A6-BCC5E7C0B250}"/>
              </a:ext>
            </a:extLst>
          </p:cNvPr>
          <p:cNvSpPr txBox="1"/>
          <p:nvPr/>
        </p:nvSpPr>
        <p:spPr>
          <a:xfrm>
            <a:off x="1032734" y="6117335"/>
            <a:ext cx="11284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tour au four et la tour aux chartes ou tour de la trésorerie (XIIe siècle).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eige&#10;&#10;Description générée automatiquement">
            <a:extLst>
              <a:ext uri="{FF2B5EF4-FFF2-40B4-BE49-F238E27FC236}">
                <a16:creationId xmlns:a16="http://schemas.microsoft.com/office/drawing/2014/main" id="{74EBF8C3-5924-BBB5-564F-45BE30DB63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6" y="279000"/>
            <a:ext cx="94536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08192B-6A52-8AB0-96E4-EFB6AFAF6393}"/>
              </a:ext>
            </a:extLst>
          </p:cNvPr>
          <p:cNvSpPr txBox="1"/>
          <p:nvPr/>
        </p:nvSpPr>
        <p:spPr>
          <a:xfrm>
            <a:off x="4066717" y="5720216"/>
            <a:ext cx="8702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tour au four (XIIe siècle).</a:t>
            </a:r>
          </a:p>
        </p:txBody>
      </p:sp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yage, lac&#10;&#10;Description générée automatiquement">
            <a:extLst>
              <a:ext uri="{FF2B5EF4-FFF2-40B4-BE49-F238E27FC236}">
                <a16:creationId xmlns:a16="http://schemas.microsoft.com/office/drawing/2014/main" id="{404724D9-217C-0B6D-981A-953630C48F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699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1713AC-AA91-24D1-305A-21598AA2CFAF}"/>
              </a:ext>
            </a:extLst>
          </p:cNvPr>
          <p:cNvSpPr txBox="1"/>
          <p:nvPr/>
        </p:nvSpPr>
        <p:spPr>
          <a:xfrm>
            <a:off x="3248809" y="5378671"/>
            <a:ext cx="6594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citadelle vue depuis la rue du Pont.</a:t>
            </a:r>
          </a:p>
        </p:txBody>
      </p:sp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ont&#10;&#10;Description générée automatiquement">
            <a:extLst>
              <a:ext uri="{FF2B5EF4-FFF2-40B4-BE49-F238E27FC236}">
                <a16:creationId xmlns:a16="http://schemas.microsoft.com/office/drawing/2014/main" id="{71D7FA0E-80D6-BE1F-2D62-9FB22FD30C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1658EA-AE2D-C742-35F4-8FB781BA3A0E}"/>
              </a:ext>
            </a:extLst>
          </p:cNvPr>
          <p:cNvSpPr txBox="1"/>
          <p:nvPr/>
        </p:nvSpPr>
        <p:spPr>
          <a:xfrm>
            <a:off x="3195020" y="5744583"/>
            <a:ext cx="63577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Meuse, le pont de Jambes et la citadelle.</a:t>
            </a:r>
          </a:p>
        </p:txBody>
      </p:sp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bâtiment&#10;&#10;Description générée automatiquement">
            <a:extLst>
              <a:ext uri="{FF2B5EF4-FFF2-40B4-BE49-F238E27FC236}">
                <a16:creationId xmlns:a16="http://schemas.microsoft.com/office/drawing/2014/main" id="{D2094BB7-F29B-05C0-3BA6-29F6CB37C6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5211" y="558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C2E7C7-8F04-EE62-CED2-73AD7D95BBAC}"/>
              </a:ext>
            </a:extLst>
          </p:cNvPr>
          <p:cNvSpPr txBox="1"/>
          <p:nvPr/>
        </p:nvSpPr>
        <p:spPr>
          <a:xfrm>
            <a:off x="5630972" y="5657671"/>
            <a:ext cx="9219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Courtines.</a:t>
            </a: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Description générée automatiquement">
            <a:extLst>
              <a:ext uri="{FF2B5EF4-FFF2-40B4-BE49-F238E27FC236}">
                <a16:creationId xmlns:a16="http://schemas.microsoft.com/office/drawing/2014/main" id="{85D3BC5A-3017-955D-5744-783368B78E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A23BFB-0FCB-C5AD-BC8A-E5A530C91FA3}"/>
              </a:ext>
            </a:extLst>
          </p:cNvPr>
          <p:cNvSpPr txBox="1"/>
          <p:nvPr/>
        </p:nvSpPr>
        <p:spPr>
          <a:xfrm>
            <a:off x="3442447" y="6396335"/>
            <a:ext cx="6153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Citadelle de Namur vue de l'intérieur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1CEB7996-8695-106F-AD7B-1E45B27983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grotte, tunnel, Crypte&#10;&#10;Description générée automatiquement">
            <a:extLst>
              <a:ext uri="{FF2B5EF4-FFF2-40B4-BE49-F238E27FC236}">
                <a16:creationId xmlns:a16="http://schemas.microsoft.com/office/drawing/2014/main" id="{0997A7C2-B8CD-C13C-36AD-D57CF116C6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378" y="3172307"/>
            <a:ext cx="5832000" cy="32679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4158AC-44F7-CAD9-C2C0-793A40BEA5FB}"/>
              </a:ext>
            </a:extLst>
          </p:cNvPr>
          <p:cNvSpPr txBox="1"/>
          <p:nvPr/>
        </p:nvSpPr>
        <p:spPr>
          <a:xfrm>
            <a:off x="1668333" y="1688630"/>
            <a:ext cx="37712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Grands souterrains – De La Citadelle 1et 2</a:t>
            </a:r>
          </a:p>
        </p:txBody>
      </p:sp>
      <p:pic>
        <p:nvPicPr>
          <p:cNvPr id="6" name="Image 5" descr="Une image contenant grotte, mur, intérieur, sol&#10;&#10;Description générée automatiquement">
            <a:extLst>
              <a:ext uri="{FF2B5EF4-FFF2-40B4-BE49-F238E27FC236}">
                <a16:creationId xmlns:a16="http://schemas.microsoft.com/office/drawing/2014/main" id="{BEB85045-565C-4154-5301-B7DAF279A3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376" y="282090"/>
            <a:ext cx="5616000" cy="31469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0871545-DA6F-4667-230D-5731E8D1E639}"/>
              </a:ext>
            </a:extLst>
          </p:cNvPr>
          <p:cNvSpPr txBox="1"/>
          <p:nvPr/>
        </p:nvSpPr>
        <p:spPr>
          <a:xfrm>
            <a:off x="1191156" y="417748"/>
            <a:ext cx="4248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Visite guidée des souterrains :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vre, intérieur, bâtiment, étagère&#10;&#10;Description générée automatiquement">
            <a:extLst>
              <a:ext uri="{FF2B5EF4-FFF2-40B4-BE49-F238E27FC236}">
                <a16:creationId xmlns:a16="http://schemas.microsoft.com/office/drawing/2014/main" id="{410E3DDA-BD6F-38E8-5BE0-A79DF8AEDF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9265" y="261917"/>
            <a:ext cx="5652000" cy="31670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7822DC-455B-554D-ED43-E34E97FEE6D6}"/>
              </a:ext>
            </a:extLst>
          </p:cNvPr>
          <p:cNvSpPr txBox="1"/>
          <p:nvPr/>
        </p:nvSpPr>
        <p:spPr>
          <a:xfrm>
            <a:off x="0" y="2689411"/>
            <a:ext cx="62192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Centre du Visiteur Terra Nova 1 et 2</a:t>
            </a:r>
          </a:p>
        </p:txBody>
      </p:sp>
      <p:pic>
        <p:nvPicPr>
          <p:cNvPr id="6" name="Image 5" descr="Une image contenant plein air, ciel, véhicule, Véhicule terrestre&#10;&#10;Description générée automatiquement">
            <a:extLst>
              <a:ext uri="{FF2B5EF4-FFF2-40B4-BE49-F238E27FC236}">
                <a16:creationId xmlns:a16="http://schemas.microsoft.com/office/drawing/2014/main" id="{F6406E18-E519-3DCE-C09D-F6E08DE002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" y="3302599"/>
            <a:ext cx="5040000" cy="3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grotte, pierre&#10;&#10;Description générée automatiquement">
            <a:extLst>
              <a:ext uri="{FF2B5EF4-FFF2-40B4-BE49-F238E27FC236}">
                <a16:creationId xmlns:a16="http://schemas.microsoft.com/office/drawing/2014/main" id="{7D364CB5-2A5B-AAFB-1ADF-A3CAFBAA22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378" y="484003"/>
            <a:ext cx="6156000" cy="34494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 5" descr="Une image contenant plein air, train, véhicule, pont&#10;&#10;Description générée automatiquement">
            <a:extLst>
              <a:ext uri="{FF2B5EF4-FFF2-40B4-BE49-F238E27FC236}">
                <a16:creationId xmlns:a16="http://schemas.microsoft.com/office/drawing/2014/main" id="{70DD1E74-D345-C43F-9A91-472F36FA02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4456" y="3306337"/>
            <a:ext cx="4860000" cy="3240000"/>
          </a:xfrm>
          <a:prstGeom prst="roundRect">
            <a:avLst>
              <a:gd name="adj" fmla="val 16667"/>
            </a:avLst>
          </a:prstGeom>
          <a:ln w="98425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6A6023F-043E-3A10-5749-4B43A160A846}"/>
              </a:ext>
            </a:extLst>
          </p:cNvPr>
          <p:cNvSpPr txBox="1"/>
          <p:nvPr/>
        </p:nvSpPr>
        <p:spPr>
          <a:xfrm>
            <a:off x="1711811" y="4604271"/>
            <a:ext cx="55496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Centre Du Visiteur –Citadelle de Namur-à Suivre – 1 et2</a:t>
            </a: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hotographie aérienne, plante&#10;&#10;Description générée automatiquement">
            <a:extLst>
              <a:ext uri="{FF2B5EF4-FFF2-40B4-BE49-F238E27FC236}">
                <a16:creationId xmlns:a16="http://schemas.microsoft.com/office/drawing/2014/main" id="{E2DEA7A5-170D-6D58-7458-A0B94AEB3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252" y="1167542"/>
            <a:ext cx="3348000" cy="43045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eau, grotte, nature, plein air&#10;&#10;Description générée automatiquement">
            <a:extLst>
              <a:ext uri="{FF2B5EF4-FFF2-40B4-BE49-F238E27FC236}">
                <a16:creationId xmlns:a16="http://schemas.microsoft.com/office/drawing/2014/main" id="{A8F6C731-09B1-9166-14AA-8C363E3EC5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3505" y="1825286"/>
            <a:ext cx="5724000" cy="320742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bâtiment, plafond, abandonné&#10;&#10;Description générée automatiquement">
            <a:extLst>
              <a:ext uri="{FF2B5EF4-FFF2-40B4-BE49-F238E27FC236}">
                <a16:creationId xmlns:a16="http://schemas.microsoft.com/office/drawing/2014/main" id="{8215D78F-E3F9-290C-24DC-76247501FB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322642"/>
            <a:ext cx="5724000" cy="320742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texte, intérieur, art&#10;&#10;Description générée automatiquement">
            <a:extLst>
              <a:ext uri="{FF2B5EF4-FFF2-40B4-BE49-F238E27FC236}">
                <a16:creationId xmlns:a16="http://schemas.microsoft.com/office/drawing/2014/main" id="{702D76B2-93A4-9882-1154-3DC29B6B49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4267" y="3614484"/>
            <a:ext cx="5292000" cy="296535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ciel, Véhicule terrestre&#10;&#10;Description générée automatiquement">
            <a:extLst>
              <a:ext uri="{FF2B5EF4-FFF2-40B4-BE49-F238E27FC236}">
                <a16:creationId xmlns:a16="http://schemas.microsoft.com/office/drawing/2014/main" id="{BD489298-E731-4C28-AD3C-46F1B4034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74" y="3194931"/>
            <a:ext cx="6012000" cy="33688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train, voie ferrée, pont&#10;&#10;Description générée automatiquement">
            <a:extLst>
              <a:ext uri="{FF2B5EF4-FFF2-40B4-BE49-F238E27FC236}">
                <a16:creationId xmlns:a16="http://schemas.microsoft.com/office/drawing/2014/main" id="{CDDDA51E-AFC0-6AEE-3F9F-E4B58187ED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778" y="185186"/>
            <a:ext cx="5220000" cy="29250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03D853-6E77-B632-625E-18CAB5FB5A5E}"/>
              </a:ext>
            </a:extLst>
          </p:cNvPr>
          <p:cNvSpPr txBox="1"/>
          <p:nvPr/>
        </p:nvSpPr>
        <p:spPr>
          <a:xfrm>
            <a:off x="6476104" y="4173966"/>
            <a:ext cx="4281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balade en petit-train. 1et 2</a:t>
            </a: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éhicule, Véhicule terrestre&#10;&#10;Description générée automatiquement">
            <a:extLst>
              <a:ext uri="{FF2B5EF4-FFF2-40B4-BE49-F238E27FC236}">
                <a16:creationId xmlns:a16="http://schemas.microsoft.com/office/drawing/2014/main" id="{DEC222C3-C435-5310-86CF-46B3921380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" y="268851"/>
            <a:ext cx="6120000" cy="3429325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C1E2739-4C04-E645-CA88-2E592294ED28}"/>
              </a:ext>
            </a:extLst>
          </p:cNvPr>
          <p:cNvSpPr txBox="1"/>
          <p:nvPr/>
        </p:nvSpPr>
        <p:spPr>
          <a:xfrm>
            <a:off x="3047104" y="3166341"/>
            <a:ext cx="60942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balade en petit-train.</a:t>
            </a:r>
          </a:p>
        </p:txBody>
      </p:sp>
      <p:pic>
        <p:nvPicPr>
          <p:cNvPr id="11" name="Image 10" descr="Une image contenant plein air, ciel, véhicule, transport&#10;&#10;Description générée automatiquement">
            <a:extLst>
              <a:ext uri="{FF2B5EF4-FFF2-40B4-BE49-F238E27FC236}">
                <a16:creationId xmlns:a16="http://schemas.microsoft.com/office/drawing/2014/main" id="{E9C8862D-82D0-89DB-2F0A-52A5CE45E3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9794" y="3468928"/>
            <a:ext cx="5580000" cy="3126738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érien, Photographie aérienne, Vue plongeante, plein air&#10;&#10;Description générée automatiquement">
            <a:extLst>
              <a:ext uri="{FF2B5EF4-FFF2-40B4-BE49-F238E27FC236}">
                <a16:creationId xmlns:a16="http://schemas.microsoft.com/office/drawing/2014/main" id="{2EF92184-E994-2C97-42C4-BF2A27824E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909" y="748738"/>
            <a:ext cx="7300182" cy="4860000"/>
          </a:xfrm>
          <a:prstGeom prst="roundRect">
            <a:avLst>
              <a:gd name="adj" fmla="val 16667"/>
            </a:avLst>
          </a:prstGeom>
          <a:ln w="41275">
            <a:solidFill>
              <a:srgbClr val="FFFF00"/>
            </a:solidFill>
            <a:prstDash val="sys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F6869D-F32D-B775-83E5-6ECBA937EE78}"/>
              </a:ext>
            </a:extLst>
          </p:cNvPr>
          <p:cNvSpPr txBox="1"/>
          <p:nvPr/>
        </p:nvSpPr>
        <p:spPr>
          <a:xfrm>
            <a:off x="323556" y="208031"/>
            <a:ext cx="11732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Citadelle De Namur –Belgique-N°2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EDCB2D1-16C0-01A6-3738-AC6E42E9184F}"/>
              </a:ext>
            </a:extLst>
          </p:cNvPr>
          <p:cNvSpPr txBox="1"/>
          <p:nvPr/>
        </p:nvSpPr>
        <p:spPr>
          <a:xfrm>
            <a:off x="3348110" y="5612622"/>
            <a:ext cx="85250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D0A6CE8-BD22-75A8-9D03-7CF96FFA3EA6}"/>
              </a:ext>
            </a:extLst>
          </p:cNvPr>
          <p:cNvSpPr txBox="1"/>
          <p:nvPr/>
        </p:nvSpPr>
        <p:spPr>
          <a:xfrm>
            <a:off x="5528603" y="6109262"/>
            <a:ext cx="57114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486</Words>
  <Application>Microsoft Office PowerPoint</Application>
  <PresentationFormat>Grand écran</PresentationFormat>
  <Paragraphs>65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2024-11-01T08:30:48Z</dcterms:created>
  <dcterms:modified xsi:type="dcterms:W3CDTF">2024-11-07T13:00:06Z</dcterms:modified>
</cp:coreProperties>
</file>