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2" r:id="rId3"/>
    <p:sldId id="275" r:id="rId4"/>
    <p:sldId id="274" r:id="rId5"/>
    <p:sldId id="272" r:id="rId6"/>
    <p:sldId id="273" r:id="rId7"/>
    <p:sldId id="270" r:id="rId8"/>
    <p:sldId id="271" r:id="rId9"/>
    <p:sldId id="268" r:id="rId10"/>
    <p:sldId id="267" r:id="rId11"/>
    <p:sldId id="266" r:id="rId12"/>
    <p:sldId id="265" r:id="rId13"/>
    <p:sldId id="264" r:id="rId14"/>
    <p:sldId id="263" r:id="rId15"/>
    <p:sldId id="261" r:id="rId16"/>
    <p:sldId id="260" r:id="rId17"/>
    <p:sldId id="259" r:id="rId18"/>
    <p:sldId id="258" r:id="rId19"/>
    <p:sldId id="257" r:id="rId20"/>
    <p:sldId id="276" r:id="rId21"/>
    <p:sldId id="283" r:id="rId22"/>
    <p:sldId id="277" r:id="rId23"/>
    <p:sldId id="284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9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0208CD-8F72-B77D-35D6-D3F2AC795F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996BFC6-39B6-4EDA-AAC3-3D43EA29E8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8E9E51-175E-5B48-7C83-1FA3AF29D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E9355D-B292-BE01-340D-DAA0E1B9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7842AB-F51D-240B-8C0E-C0C0F6B25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7877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A4822-AF77-EEC7-3F58-610FFD2AF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156B97-8398-85FC-36C1-522475C13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ECAD47-47B7-C166-AA93-835C68302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0E7ABF-886F-3CA9-24A4-DFF17BAF2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405DB9-011E-61FA-065D-616FE7013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6243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4B960C-72D5-E892-235F-65A8A5452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F30244-8B84-883A-A09B-C751B6816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EF2BEA-B4C9-85C3-8BFA-909DD8081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6E7ED0-3EB2-301A-00C8-BCD7C0076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5CD33-254A-2475-7907-B92B54C13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58932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0C8CAF-4EF9-995E-9A6F-CF135DA99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A32C6A-4E0A-8B8B-A35A-1985F75D51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24C23DA-9B8F-5A82-1BBD-B7F25035A6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13510C-8AAF-E149-F99E-B8B3E6229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D43802-CF1D-D845-0D8A-4AD765DA4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A5D812E-C0FC-18B6-8FDE-0F637653F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7364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FA3877-FECD-89E5-EFC1-5B707406D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F57149-E708-31FB-1897-D80CC0E3AB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2D3869-DAF3-EBD8-FC81-F12A52615E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ED94398-ADCF-D755-DD44-3A13A37768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07E833C-05BD-5D3F-62DC-59B81B1665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ED3EFBC-EC00-0B10-D71D-4F0B12C93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6638450-6983-3C11-4D08-2758EAB90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E625867-B9D7-3B0F-51FB-066B0C4DC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4623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BAF1F-64D1-955C-C0F0-542188641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F4F2F60-AEE6-35D7-9848-F6550A55C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0551483-60FC-90DB-1297-3AA694116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C53929F-733F-0305-3B32-387375A15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387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E0916AD-453C-01E6-597C-539C9A5B4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4370A81-2EDE-3766-D958-77D79E4DD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041B520-7BA7-E292-057B-A2F140A8C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7108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3A16FB-6FDF-036B-3297-46190AF68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E03B11-A2A1-1C56-9DB3-16678328D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AE56A76-9BC4-66C1-39E9-5FFACCB9B5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3FA06F6-E64F-15ED-F824-0ACEB71F5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AD375A-E8CE-8AD7-3463-3F7C1A00E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566BEAB-CEE0-B124-11D4-115195E86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5769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E11DA4-B93F-F170-F7F3-43A25749B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3583C9E-7B3E-15FE-3BE2-E205616BDA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D105E12-146C-99F8-AD25-7A01DAF03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FEE8B3-EF43-5653-FA63-79C6C332C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44F1C87-8B3D-64D9-3607-C4E9B8218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388B57-5916-5935-267E-FF893C501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6072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76FD0D-B7A8-3FE3-C8ED-2C035F84B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F66516-334B-45F0-17F2-46270AEF0C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02F1F5-AF86-F5DF-42C3-9949255CF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F6073E-C0D1-A06E-4A49-F0E8FD52C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4A84FF-C520-1068-B14C-A4C250D4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2808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958AE16-D075-B47D-7219-1E36992FCA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8BB7F6B-5600-107F-F847-48E7D674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A266AA-1AA6-0E11-43A8-77D95B57C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9F268A-BA6C-0EE1-CA11-228E30AB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F4D6F2-D32A-BD2F-48DB-DDCF3B66A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5016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D77629F-17F8-0783-22EE-EB1480C48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8B373B-3522-CE1E-9B29-E70D4E062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946E37-CA6F-0563-620E-CB9A436481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DD7EC2-B47E-46D7-B6E5-2FB33E6A774A}" type="datetimeFigureOut">
              <a:rPr lang="fr-FR" smtClean="0"/>
              <a:t>11/10/2024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CEF841-F347-AFBC-38C7-41D2678AB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03C7A1-5C51-A60B-9191-0922B5DC9B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72E6C0-A1D0-48E0-A9B9-8DA2081E7B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207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anorama, paysage&#10;&#10;Description générée automatiquement">
            <a:extLst>
              <a:ext uri="{FF2B5EF4-FFF2-40B4-BE49-F238E27FC236}">
                <a16:creationId xmlns:a16="http://schemas.microsoft.com/office/drawing/2014/main" id="{03F3E287-E65C-EDBF-D771-984C613632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1333125"/>
            <a:ext cx="11664000" cy="41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393E0A-79C4-E5DE-1272-E2FB2CC4667A}"/>
              </a:ext>
            </a:extLst>
          </p:cNvPr>
          <p:cNvSpPr txBox="1"/>
          <p:nvPr/>
        </p:nvSpPr>
        <p:spPr>
          <a:xfrm>
            <a:off x="3905025" y="994671"/>
            <a:ext cx="8390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Balade à Plovdiv - Bulgarie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F775B41-85DD-A3D7-03B6-102FCEA83E9C}"/>
              </a:ext>
            </a:extLst>
          </p:cNvPr>
          <p:cNvSpPr txBox="1"/>
          <p:nvPr/>
        </p:nvSpPr>
        <p:spPr>
          <a:xfrm>
            <a:off x="1172583" y="5524875"/>
            <a:ext cx="10852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Un panorama aérien du coucher de soleil au-dessus de Plovdiv, Bulgarie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462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  <p:sndAc>
          <p:stSnd loop="1">
            <p:snd r:embed="rId2" name="Sylvie Vartan  Tes tendres années.wav"/>
          </p:stSnd>
        </p:sndAc>
      </p:transition>
    </mc:Choice>
    <mc:Fallback xmlns="">
      <p:transition spd="slow" advClick="0" advTm="8000">
        <p:fade/>
        <p:sndAc>
          <p:stSnd loop="1">
            <p:snd r:embed="rId4" name="Sylvie Vartan  Tes tendres anné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092518-FD76-5735-61A8-8C4A3793FE6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Théâtre romain de Plovdiv.</a:t>
            </a: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Plovdiv est la plus ancienne ville d'Europe encore peuplée3,4 connue à ce jour, les premières traces de civilisation trouvées à cet endroit datant de la période mycénienne, soit la fin du IIe millénaire av. J.-C. Plovdiv était alors une ville fortifiée thrace appelée </a:t>
            </a:r>
            <a:r>
              <a:rPr lang="fr-FR" sz="3200" b="1" dirty="0" err="1">
                <a:solidFill>
                  <a:srgbClr val="FFFF00"/>
                </a:solidFill>
              </a:rPr>
              <a:t>Eumolpias</a:t>
            </a:r>
            <a:r>
              <a:rPr lang="fr-FR" sz="3200" b="1" dirty="0">
                <a:solidFill>
                  <a:srgbClr val="FFFF00"/>
                </a:solidFill>
              </a:rPr>
              <a:t>. En 342 av. J.-C., elle fut conquise par Philippe II de Macédoine, père d'Alexandre le Grand, qui la renomma </a:t>
            </a:r>
            <a:r>
              <a:rPr lang="fr-FR" sz="3200" b="1" dirty="0" err="1">
                <a:solidFill>
                  <a:srgbClr val="FFFF00"/>
                </a:solidFill>
              </a:rPr>
              <a:t>Philippopolis</a:t>
            </a:r>
            <a:r>
              <a:rPr lang="fr-FR" sz="3200" b="1" dirty="0">
                <a:solidFill>
                  <a:srgbClr val="FFFF00"/>
                </a:solidFill>
              </a:rPr>
              <a:t>. Plus tard, elle devint indépendante dans le cadre des royaumes thraces, jusqu'à son intégration à l'Empire romain, sous lequel elle fut appelée </a:t>
            </a:r>
            <a:r>
              <a:rPr lang="fr-FR" sz="3200" b="1" dirty="0" err="1">
                <a:solidFill>
                  <a:srgbClr val="FFFF00"/>
                </a:solidFill>
              </a:rPr>
              <a:t>Trimontium</a:t>
            </a:r>
            <a:r>
              <a:rPr lang="fr-FR" sz="3200" b="1" dirty="0">
                <a:solidFill>
                  <a:srgbClr val="FFFF00"/>
                </a:solidFill>
              </a:rPr>
              <a:t> (ville des trois collines). Elle devint alors la capitale de la province de Thrace (</a:t>
            </a:r>
            <a:r>
              <a:rPr lang="fr-FR" sz="3200" b="1" dirty="0" err="1">
                <a:solidFill>
                  <a:srgbClr val="FFFF00"/>
                </a:solidFill>
              </a:rPr>
              <a:t>Thracia</a:t>
            </a:r>
            <a:r>
              <a:rPr lang="fr-FR" sz="3200" b="1" dirty="0">
                <a:solidFill>
                  <a:srgbClr val="FFFF00"/>
                </a:solidFill>
              </a:rPr>
              <a:t>). </a:t>
            </a:r>
            <a:r>
              <a:rPr lang="fr-FR" sz="3200" b="1" dirty="0" err="1">
                <a:solidFill>
                  <a:srgbClr val="FFFF00"/>
                </a:solidFill>
              </a:rPr>
              <a:t>Trimontium</a:t>
            </a:r>
            <a:r>
              <a:rPr lang="fr-FR" sz="3200" b="1" dirty="0">
                <a:solidFill>
                  <a:srgbClr val="FFFF00"/>
                </a:solidFill>
              </a:rPr>
              <a:t> était un carrefour important dans l'Empire romain.</a:t>
            </a:r>
          </a:p>
        </p:txBody>
      </p:sp>
    </p:spTree>
    <p:extLst>
      <p:ext uri="{BB962C8B-B14F-4D97-AF65-F5344CB8AC3E}">
        <p14:creationId xmlns:p14="http://schemas.microsoft.com/office/powerpoint/2010/main" val="32658416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FBBF3287-E943-BE8A-B323-F79559CB53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6522" y="189000"/>
            <a:ext cx="4860000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72800B-19E1-4635-79F9-556134E8430F}"/>
              </a:ext>
            </a:extLst>
          </p:cNvPr>
          <p:cNvSpPr txBox="1"/>
          <p:nvPr/>
        </p:nvSpPr>
        <p:spPr>
          <a:xfrm>
            <a:off x="8735210" y="462580"/>
            <a:ext cx="307668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un monument à Plovdiv en Bulgarie identifié sous le numéro</a:t>
            </a:r>
          </a:p>
        </p:txBody>
      </p:sp>
    </p:spTree>
    <p:extLst>
      <p:ext uri="{BB962C8B-B14F-4D97-AF65-F5344CB8AC3E}">
        <p14:creationId xmlns:p14="http://schemas.microsoft.com/office/powerpoint/2010/main" val="4114693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A518F785-E961-ED24-1259-AB91E1AA9F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516" y="189000"/>
            <a:ext cx="4320000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6C0612-2544-9DE7-ACEF-FEF1F187E83F}"/>
              </a:ext>
            </a:extLst>
          </p:cNvPr>
          <p:cNvSpPr txBox="1"/>
          <p:nvPr/>
        </p:nvSpPr>
        <p:spPr>
          <a:xfrm>
            <a:off x="828339" y="3248809"/>
            <a:ext cx="33779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historique régional de Plovdiv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429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6CD40B13-63D9-6C0C-8EB2-5045D82A86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8759" y="189000"/>
            <a:ext cx="4305649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4AA61A-5408-AC40-8B10-8A9727ED6C9C}"/>
              </a:ext>
            </a:extLst>
          </p:cNvPr>
          <p:cNvSpPr txBox="1"/>
          <p:nvPr/>
        </p:nvSpPr>
        <p:spPr>
          <a:xfrm>
            <a:off x="7530353" y="2904565"/>
            <a:ext cx="3571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historique régional de Plovdiv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4380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6B6DCCD1-49C4-F479-7677-17584F04B7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3048" y="189000"/>
            <a:ext cx="430565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B82E0D-3CCE-E6D5-EDC2-DBDEAB1AEE76}"/>
              </a:ext>
            </a:extLst>
          </p:cNvPr>
          <p:cNvSpPr txBox="1"/>
          <p:nvPr/>
        </p:nvSpPr>
        <p:spPr>
          <a:xfrm>
            <a:off x="333487" y="612844"/>
            <a:ext cx="28722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porte orientale des trois collines, </a:t>
            </a:r>
            <a:r>
              <a:rPr lang="fr-FR" sz="2400" b="1" dirty="0" err="1">
                <a:solidFill>
                  <a:srgbClr val="FFFF00"/>
                </a:solidFill>
              </a:rPr>
              <a:t>Hissar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Kapiya</a:t>
            </a:r>
            <a:r>
              <a:rPr lang="fr-FR" sz="2400" b="1" dirty="0">
                <a:solidFill>
                  <a:srgbClr val="FFFF00"/>
                </a:solidFill>
              </a:rPr>
              <a:t>, construite aux XIe-XIIIe siècles. C'est l'entrée du cœur de la réserve historique et architecturale de l'ancienne Plovdiv. Le portrait en bas-relief sur le mur est celui de </a:t>
            </a:r>
            <a:r>
              <a:rPr lang="fr-FR" sz="2400" b="1" dirty="0" err="1">
                <a:solidFill>
                  <a:srgbClr val="FFFF00"/>
                </a:solidFill>
              </a:rPr>
              <a:t>Tsanko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Lavrenov</a:t>
            </a:r>
            <a:r>
              <a:rPr lang="fr-FR" sz="2400" b="1" dirty="0">
                <a:solidFill>
                  <a:srgbClr val="FFFF00"/>
                </a:solidFill>
              </a:rPr>
              <a:t>, un grand peintre -</a:t>
            </a:r>
          </a:p>
        </p:txBody>
      </p:sp>
    </p:spTree>
    <p:extLst>
      <p:ext uri="{BB962C8B-B14F-4D97-AF65-F5344CB8AC3E}">
        <p14:creationId xmlns:p14="http://schemas.microsoft.com/office/powerpoint/2010/main" val="21314093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ciel, arbre, plein air&#10;&#10;Description générée automatiquement">
            <a:extLst>
              <a:ext uri="{FF2B5EF4-FFF2-40B4-BE49-F238E27FC236}">
                <a16:creationId xmlns:a16="http://schemas.microsoft.com/office/drawing/2014/main" id="{6ED1F0F4-D082-A6CF-5340-35980D3D2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762" y="258183"/>
            <a:ext cx="9906476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77363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1FED4D99-663B-ECD3-8F05-514A4589A4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1317" y="279000"/>
            <a:ext cx="100531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175124-C8FB-1AEC-D7AD-BEB8C88B4644}"/>
              </a:ext>
            </a:extLst>
          </p:cNvPr>
          <p:cNvSpPr txBox="1"/>
          <p:nvPr/>
        </p:nvSpPr>
        <p:spPr>
          <a:xfrm>
            <a:off x="3883511" y="4017981"/>
            <a:ext cx="78208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Théâtre romain de Plovdiv.</a:t>
            </a:r>
          </a:p>
        </p:txBody>
      </p:sp>
    </p:spTree>
    <p:extLst>
      <p:ext uri="{BB962C8B-B14F-4D97-AF65-F5344CB8AC3E}">
        <p14:creationId xmlns:p14="http://schemas.microsoft.com/office/powerpoint/2010/main" val="21234719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8196B618-3D37-898A-FA6A-B51EC7EF5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601" y="369000"/>
            <a:ext cx="8098798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C465356-91E0-F626-155B-B644930E2187}"/>
              </a:ext>
            </a:extLst>
          </p:cNvPr>
          <p:cNvSpPr txBox="1"/>
          <p:nvPr/>
        </p:nvSpPr>
        <p:spPr>
          <a:xfrm>
            <a:off x="4744123" y="6396335"/>
            <a:ext cx="6993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Vieille ville de Plovdiv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9639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enêtre, bâtiment, plein air, ciel&#10;&#10;Description générée automatiquement">
            <a:extLst>
              <a:ext uri="{FF2B5EF4-FFF2-40B4-BE49-F238E27FC236}">
                <a16:creationId xmlns:a16="http://schemas.microsoft.com/office/drawing/2014/main" id="{E1817E11-704C-73B2-0DD5-0E6DDF51DE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048" y="1741500"/>
            <a:ext cx="4500000" cy="337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959A3C4-86B4-EC8F-E11F-1EFCF481487A}"/>
              </a:ext>
            </a:extLst>
          </p:cNvPr>
          <p:cNvSpPr txBox="1"/>
          <p:nvPr/>
        </p:nvSpPr>
        <p:spPr>
          <a:xfrm>
            <a:off x="1673580" y="3005738"/>
            <a:ext cx="42815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maison typique</a:t>
            </a:r>
          </a:p>
        </p:txBody>
      </p:sp>
      <p:pic>
        <p:nvPicPr>
          <p:cNvPr id="8" name="Image 7" descr="Une image contenant plein air, fenêtre, ciel, nuage&#10;&#10;Description générée automatiquement">
            <a:extLst>
              <a:ext uri="{FF2B5EF4-FFF2-40B4-BE49-F238E27FC236}">
                <a16:creationId xmlns:a16="http://schemas.microsoft.com/office/drawing/2014/main" id="{08BF4529-E3CD-C4C5-2BB0-21FD831992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6952" y="1368243"/>
            <a:ext cx="3348000" cy="444424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E622457-9592-8335-84E7-311A74F1F243}"/>
              </a:ext>
            </a:extLst>
          </p:cNvPr>
          <p:cNvSpPr txBox="1"/>
          <p:nvPr/>
        </p:nvSpPr>
        <p:spPr>
          <a:xfrm>
            <a:off x="8439674" y="-1309413"/>
            <a:ext cx="37523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Une maison</a:t>
            </a:r>
          </a:p>
        </p:txBody>
      </p:sp>
    </p:spTree>
    <p:extLst>
      <p:ext uri="{BB962C8B-B14F-4D97-AF65-F5344CB8AC3E}">
        <p14:creationId xmlns:p14="http://schemas.microsoft.com/office/powerpoint/2010/main" val="4129464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orizon&#10;&#10;Description générée automatiquement">
            <a:extLst>
              <a:ext uri="{FF2B5EF4-FFF2-40B4-BE49-F238E27FC236}">
                <a16:creationId xmlns:a16="http://schemas.microsoft.com/office/drawing/2014/main" id="{7EEFA369-B739-631B-82A3-C3B493473E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5158" y="380047"/>
            <a:ext cx="4644000" cy="3483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59A7289-B045-D841-E503-3F431C396835}"/>
              </a:ext>
            </a:extLst>
          </p:cNvPr>
          <p:cNvSpPr txBox="1"/>
          <p:nvPr/>
        </p:nvSpPr>
        <p:spPr>
          <a:xfrm>
            <a:off x="8307594" y="3858244"/>
            <a:ext cx="6094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Izgled</a:t>
            </a:r>
            <a:r>
              <a:rPr lang="fr-FR" sz="2400" b="1" dirty="0">
                <a:solidFill>
                  <a:srgbClr val="FFFF00"/>
                </a:solidFill>
              </a:rPr>
              <a:t> ou Plovdiv</a:t>
            </a:r>
          </a:p>
        </p:txBody>
      </p:sp>
      <p:pic>
        <p:nvPicPr>
          <p:cNvPr id="8" name="Image 7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80589E8B-12FD-4999-9D4B-35A2638445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000" y="2687444"/>
            <a:ext cx="5148000" cy="3861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F2E6D03-8346-46BA-9E01-23FF44D1AD7F}"/>
              </a:ext>
            </a:extLst>
          </p:cNvPr>
          <p:cNvSpPr txBox="1"/>
          <p:nvPr/>
        </p:nvSpPr>
        <p:spPr>
          <a:xfrm>
            <a:off x="1070517" y="1521382"/>
            <a:ext cx="514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Mosquée à Plovdiv construite par Murat </a:t>
            </a:r>
            <a:r>
              <a:rPr lang="fr-FR" sz="2400" b="1" dirty="0" err="1">
                <a:solidFill>
                  <a:srgbClr val="FFFF00"/>
                </a:solidFill>
              </a:rPr>
              <a:t>Hudavendiga</a:t>
            </a:r>
            <a:r>
              <a:rPr lang="fr-FR" sz="2400" b="1" dirty="0">
                <a:solidFill>
                  <a:srgbClr val="FFFF00"/>
                </a:solidFill>
              </a:rPr>
              <a:t> vers 1364-1369</a:t>
            </a:r>
          </a:p>
        </p:txBody>
      </p:sp>
    </p:spTree>
    <p:extLst>
      <p:ext uri="{BB962C8B-B14F-4D97-AF65-F5344CB8AC3E}">
        <p14:creationId xmlns:p14="http://schemas.microsoft.com/office/powerpoint/2010/main" val="25789163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E09AE74E-341F-7DE7-AA24-D60713F987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650329-DD96-E8A9-0B7A-AA09206238E9}"/>
              </a:ext>
            </a:extLst>
          </p:cNvPr>
          <p:cNvSpPr txBox="1"/>
          <p:nvPr/>
        </p:nvSpPr>
        <p:spPr>
          <a:xfrm>
            <a:off x="4313816" y="6258167"/>
            <a:ext cx="6809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maison typique de 1883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410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oucher de soleil, arbre&#10;&#10;Description générée automatiquement">
            <a:extLst>
              <a:ext uri="{FF2B5EF4-FFF2-40B4-BE49-F238E27FC236}">
                <a16:creationId xmlns:a16="http://schemas.microsoft.com/office/drawing/2014/main" id="{ADB661BD-C7BC-7B09-79AD-A58C312128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1780D8-3B50-CC14-0367-2D711B12B2AC}"/>
              </a:ext>
            </a:extLst>
          </p:cNvPr>
          <p:cNvSpPr txBox="1"/>
          <p:nvPr/>
        </p:nvSpPr>
        <p:spPr>
          <a:xfrm>
            <a:off x="4753158" y="3722146"/>
            <a:ext cx="65191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Panorama de la ville</a:t>
            </a:r>
          </a:p>
        </p:txBody>
      </p:sp>
    </p:spTree>
    <p:extLst>
      <p:ext uri="{BB962C8B-B14F-4D97-AF65-F5344CB8AC3E}">
        <p14:creationId xmlns:p14="http://schemas.microsoft.com/office/powerpoint/2010/main" val="22964879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monument, plein air, statue&#10;&#10;Description générée automatiquement">
            <a:extLst>
              <a:ext uri="{FF2B5EF4-FFF2-40B4-BE49-F238E27FC236}">
                <a16:creationId xmlns:a16="http://schemas.microsoft.com/office/drawing/2014/main" id="{91003E72-4057-ACB2-2659-A1C369FDAF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7326" y="189000"/>
            <a:ext cx="4858483" cy="64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FEC2BE-FB5E-4C0A-1D1E-6074B2D78760}"/>
              </a:ext>
            </a:extLst>
          </p:cNvPr>
          <p:cNvSpPr txBox="1"/>
          <p:nvPr/>
        </p:nvSpPr>
        <p:spPr>
          <a:xfrm>
            <a:off x="8602789" y="1043491"/>
            <a:ext cx="34854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Monument d'Aliocha</a:t>
            </a:r>
          </a:p>
        </p:txBody>
      </p:sp>
    </p:spTree>
    <p:extLst>
      <p:ext uri="{BB962C8B-B14F-4D97-AF65-F5344CB8AC3E}">
        <p14:creationId xmlns:p14="http://schemas.microsoft.com/office/powerpoint/2010/main" val="16040715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fontaine&#10;&#10;Description générée automatiquement">
            <a:extLst>
              <a:ext uri="{FF2B5EF4-FFF2-40B4-BE49-F238E27FC236}">
                <a16:creationId xmlns:a16="http://schemas.microsoft.com/office/drawing/2014/main" id="{6B3A0536-61E1-DC4D-BA48-287FE41A1E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708" y="3224605"/>
            <a:ext cx="5184000" cy="3128925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07B146-6070-754D-69BC-6CB73C469F16}"/>
              </a:ext>
            </a:extLst>
          </p:cNvPr>
          <p:cNvSpPr txBox="1"/>
          <p:nvPr/>
        </p:nvSpPr>
        <p:spPr>
          <a:xfrm>
            <a:off x="1835379" y="2762940"/>
            <a:ext cx="490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Plovdiv, centre-ville</a:t>
            </a:r>
            <a:endParaRPr lang="fr-FR" sz="2400" b="1" dirty="0"/>
          </a:p>
        </p:txBody>
      </p:sp>
      <p:pic>
        <p:nvPicPr>
          <p:cNvPr id="6" name="Image 5" descr="Une image contenant plein air, ciel, fenêtre, sol&#10;&#10;Description générée automatiquement">
            <a:extLst>
              <a:ext uri="{FF2B5EF4-FFF2-40B4-BE49-F238E27FC236}">
                <a16:creationId xmlns:a16="http://schemas.microsoft.com/office/drawing/2014/main" id="{9E64B571-2E33-9AE5-C424-D0AE644E98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378" y="453596"/>
            <a:ext cx="4769036" cy="3168000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779787-996E-7E7B-A46A-08D8CA291490}"/>
              </a:ext>
            </a:extLst>
          </p:cNvPr>
          <p:cNvSpPr txBox="1"/>
          <p:nvPr/>
        </p:nvSpPr>
        <p:spPr>
          <a:xfrm>
            <a:off x="7723990" y="3700630"/>
            <a:ext cx="46257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Plovdiv, l'église Saints Constantins et Hélène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99175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bre&#10;&#10;Description générée automatiquement">
            <a:extLst>
              <a:ext uri="{FF2B5EF4-FFF2-40B4-BE49-F238E27FC236}">
                <a16:creationId xmlns:a16="http://schemas.microsoft.com/office/drawing/2014/main" id="{6A293620-D9DA-17E8-D419-0D3C7706B6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977" y="466567"/>
            <a:ext cx="4267200" cy="283464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7064EC-BD37-4572-D411-6808C07E76BB}"/>
              </a:ext>
            </a:extLst>
          </p:cNvPr>
          <p:cNvSpPr txBox="1"/>
          <p:nvPr/>
        </p:nvSpPr>
        <p:spPr>
          <a:xfrm>
            <a:off x="774550" y="3429000"/>
            <a:ext cx="47226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Plovdiv, le café Turque avec la mosquée</a:t>
            </a:r>
          </a:p>
        </p:txBody>
      </p:sp>
      <p:pic>
        <p:nvPicPr>
          <p:cNvPr id="6" name="Image 5" descr="Une image contenant ciel, plein air, Amphithéâtre, sol&#10;&#10;Description générée automatiquement">
            <a:extLst>
              <a:ext uri="{FF2B5EF4-FFF2-40B4-BE49-F238E27FC236}">
                <a16:creationId xmlns:a16="http://schemas.microsoft.com/office/drawing/2014/main" id="{22566325-D847-1491-4325-60F7564D54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0857" y="3536576"/>
            <a:ext cx="4267200" cy="283464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BD3F464-5865-BACE-3B38-E5B6A900F523}"/>
              </a:ext>
            </a:extLst>
          </p:cNvPr>
          <p:cNvSpPr txBox="1"/>
          <p:nvPr/>
        </p:nvSpPr>
        <p:spPr>
          <a:xfrm>
            <a:off x="7465808" y="3118804"/>
            <a:ext cx="4726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Plovdiv, le théâtre romain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186819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fenêtre&#10;&#10;Description générée automatiquement">
            <a:extLst>
              <a:ext uri="{FF2B5EF4-FFF2-40B4-BE49-F238E27FC236}">
                <a16:creationId xmlns:a16="http://schemas.microsoft.com/office/drawing/2014/main" id="{7826CB89-029F-C3F9-2340-6F277D8603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738" y="1233000"/>
            <a:ext cx="2918271" cy="43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37B578-315F-E728-0449-CAC13D7A78DE}"/>
              </a:ext>
            </a:extLst>
          </p:cNvPr>
          <p:cNvSpPr txBox="1"/>
          <p:nvPr/>
        </p:nvSpPr>
        <p:spPr>
          <a:xfrm>
            <a:off x="914401" y="5701552"/>
            <a:ext cx="34639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Plovdiv, dans la cour de la maison </a:t>
            </a:r>
            <a:r>
              <a:rPr lang="fr-FR" sz="2400" b="1" dirty="0" err="1"/>
              <a:t>Balabanova</a:t>
            </a:r>
            <a:endParaRPr lang="fr-FR" sz="2400" b="1" dirty="0"/>
          </a:p>
        </p:txBody>
      </p:sp>
      <p:pic>
        <p:nvPicPr>
          <p:cNvPr id="6" name="Image 5" descr="Une image contenant plein air, arbre, ciel, Aménagement paysager&#10;&#10;Description générée automatiquement">
            <a:extLst>
              <a:ext uri="{FF2B5EF4-FFF2-40B4-BE49-F238E27FC236}">
                <a16:creationId xmlns:a16="http://schemas.microsoft.com/office/drawing/2014/main" id="{A5F9A048-C8CE-323A-18E7-D18B986C51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8330" y="2074164"/>
            <a:ext cx="4267200" cy="270967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F9183CC-AD19-E695-2B2A-187D04F30E7F}"/>
              </a:ext>
            </a:extLst>
          </p:cNvPr>
          <p:cNvSpPr txBox="1"/>
          <p:nvPr/>
        </p:nvSpPr>
        <p:spPr>
          <a:xfrm>
            <a:off x="6454588" y="1612499"/>
            <a:ext cx="5938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Plovdiv, le musée ethnographique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917448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2F729E66-9C60-D256-9580-7FED1B8153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8186" y="1488103"/>
            <a:ext cx="2808000" cy="422604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180E2F-D546-9D4D-3849-A34220E851BF}"/>
              </a:ext>
            </a:extLst>
          </p:cNvPr>
          <p:cNvSpPr txBox="1"/>
          <p:nvPr/>
        </p:nvSpPr>
        <p:spPr>
          <a:xfrm>
            <a:off x="7458635" y="1026438"/>
            <a:ext cx="4733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Plovdiv, dans le théâtre romain</a:t>
            </a:r>
          </a:p>
        </p:txBody>
      </p:sp>
      <p:pic>
        <p:nvPicPr>
          <p:cNvPr id="6" name="Image 5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790EFE99-8296-2828-6D31-4A70A463B0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148" y="2185327"/>
            <a:ext cx="4267200" cy="283159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19FE7C7-4B5B-32EA-472A-4414F19C147F}"/>
              </a:ext>
            </a:extLst>
          </p:cNvPr>
          <p:cNvSpPr txBox="1"/>
          <p:nvPr/>
        </p:nvSpPr>
        <p:spPr>
          <a:xfrm>
            <a:off x="1082683" y="5016919"/>
            <a:ext cx="5228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dans le Vieux Plovdiv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3224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ille, ciel&#10;&#10;Description générée automatiquement">
            <a:extLst>
              <a:ext uri="{FF2B5EF4-FFF2-40B4-BE49-F238E27FC236}">
                <a16:creationId xmlns:a16="http://schemas.microsoft.com/office/drawing/2014/main" id="{08F8FF90-5EDC-62FF-5DAF-98C45DDF63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419" y="310141"/>
            <a:ext cx="6808577" cy="27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842B14-C7F5-6C3E-B0F2-3D6D2DD48848}"/>
              </a:ext>
            </a:extLst>
          </p:cNvPr>
          <p:cNvSpPr txBox="1"/>
          <p:nvPr/>
        </p:nvSpPr>
        <p:spPr>
          <a:xfrm>
            <a:off x="2988789" y="3030332"/>
            <a:ext cx="5905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Plovdiv</a:t>
            </a:r>
          </a:p>
        </p:txBody>
      </p:sp>
      <p:pic>
        <p:nvPicPr>
          <p:cNvPr id="8" name="Image 7" descr="Une image contenant plein air, bâtiment, fenêtre, ville&#10;&#10;Description générée automatiquement">
            <a:extLst>
              <a:ext uri="{FF2B5EF4-FFF2-40B4-BE49-F238E27FC236}">
                <a16:creationId xmlns:a16="http://schemas.microsoft.com/office/drawing/2014/main" id="{867B56CB-2CE6-2B77-7D5A-C5A2EA45F1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747" y="3285359"/>
            <a:ext cx="5220000" cy="3262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81BEC78-435B-74E6-9EAE-3A511894BB1C}"/>
              </a:ext>
            </a:extLst>
          </p:cNvPr>
          <p:cNvSpPr txBox="1"/>
          <p:nvPr/>
        </p:nvSpPr>
        <p:spPr>
          <a:xfrm>
            <a:off x="7355670" y="2462797"/>
            <a:ext cx="43331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vieille ville de Plovdiv est un musée vivant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0035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34B2F29A-790A-E911-C59E-957A7F4B1D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6559" y="324000"/>
            <a:ext cx="4968000" cy="310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BEBCF5-62EC-C052-5906-597E5ECDAB83}"/>
              </a:ext>
            </a:extLst>
          </p:cNvPr>
          <p:cNvSpPr txBox="1"/>
          <p:nvPr/>
        </p:nvSpPr>
        <p:spPr>
          <a:xfrm>
            <a:off x="6951644" y="3429000"/>
            <a:ext cx="51558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stade romain de Plovdiv est l'un des bâtiments les plus grands et les mieux préservés de l'époque de la Rome antique sur la péninsule des Balkans.</a:t>
            </a:r>
          </a:p>
        </p:txBody>
      </p:sp>
      <p:pic>
        <p:nvPicPr>
          <p:cNvPr id="6" name="Image 5" descr="Une image contenant plein air, bâtiment, ciel, Usage mixte&#10;&#10;Description générée automatiquement">
            <a:extLst>
              <a:ext uri="{FF2B5EF4-FFF2-40B4-BE49-F238E27FC236}">
                <a16:creationId xmlns:a16="http://schemas.microsoft.com/office/drawing/2014/main" id="{7DA0CE78-6A2E-007D-9241-9C288BF46E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948" y="3603663"/>
            <a:ext cx="4788000" cy="2992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BD28EDF-BC70-A2D6-1151-1C3C048C7B83}"/>
              </a:ext>
            </a:extLst>
          </p:cNvPr>
          <p:cNvSpPr txBox="1"/>
          <p:nvPr/>
        </p:nvSpPr>
        <p:spPr>
          <a:xfrm>
            <a:off x="1035585" y="3142562"/>
            <a:ext cx="4351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centre piétonnier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2451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oterie, Photographie de nature morte, céramique&#10;&#10;Description générée automatiquement">
            <a:extLst>
              <a:ext uri="{FF2B5EF4-FFF2-40B4-BE49-F238E27FC236}">
                <a16:creationId xmlns:a16="http://schemas.microsoft.com/office/drawing/2014/main" id="{D4B7B15D-1633-EA19-E0E9-FF62AADD54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352" y="574024"/>
            <a:ext cx="5040000" cy="315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06D94F-FDC9-2417-C338-6668EF72D148}"/>
              </a:ext>
            </a:extLst>
          </p:cNvPr>
          <p:cNvSpPr txBox="1"/>
          <p:nvPr/>
        </p:nvSpPr>
        <p:spPr>
          <a:xfrm>
            <a:off x="768352" y="3793600"/>
            <a:ext cx="5629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Poterie bulgare, source de l'image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église&#10;&#10;Description générée automatiquement">
            <a:extLst>
              <a:ext uri="{FF2B5EF4-FFF2-40B4-BE49-F238E27FC236}">
                <a16:creationId xmlns:a16="http://schemas.microsoft.com/office/drawing/2014/main" id="{A45CA7B4-472D-18A3-5704-AE5768488A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2328" y="1931899"/>
            <a:ext cx="2941320" cy="440436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3B6EB97-1E7B-5013-6A14-06239D35D7F2}"/>
              </a:ext>
            </a:extLst>
          </p:cNvPr>
          <p:cNvSpPr txBox="1"/>
          <p:nvPr/>
        </p:nvSpPr>
        <p:spPr>
          <a:xfrm>
            <a:off x="8009263" y="1470234"/>
            <a:ext cx="4891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Musées à Plovdiv Bulgarie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7491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taine, plein air, ciel, nuage&#10;&#10;Description générée automatiquement">
            <a:extLst>
              <a:ext uri="{FF2B5EF4-FFF2-40B4-BE49-F238E27FC236}">
                <a16:creationId xmlns:a16="http://schemas.microsoft.com/office/drawing/2014/main" id="{9A4EDF9D-DCE2-F355-97AA-AE0278EBB0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4468" y="524219"/>
            <a:ext cx="4572000" cy="30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2EE21579-A0F4-FA73-953E-79CF1363E9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751" y="1942916"/>
            <a:ext cx="3261360" cy="440436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35920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aison&#10;&#10;Description générée automatiquement">
            <a:extLst>
              <a:ext uri="{FF2B5EF4-FFF2-40B4-BE49-F238E27FC236}">
                <a16:creationId xmlns:a16="http://schemas.microsoft.com/office/drawing/2014/main" id="{77CE69A8-EF19-4EE6-0152-18573DA789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981" y="308154"/>
            <a:ext cx="5040000" cy="335790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1B97AB-AE0A-FBFF-019A-8F9E34576B4F}"/>
              </a:ext>
            </a:extLst>
          </p:cNvPr>
          <p:cNvSpPr txBox="1"/>
          <p:nvPr/>
        </p:nvSpPr>
        <p:spPr>
          <a:xfrm>
            <a:off x="1122147" y="3684484"/>
            <a:ext cx="3701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printemps à Plovdiv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chute, chute d’eau, arbre, eau&#10;&#10;Description générée automatiquement">
            <a:extLst>
              <a:ext uri="{FF2B5EF4-FFF2-40B4-BE49-F238E27FC236}">
                <a16:creationId xmlns:a16="http://schemas.microsoft.com/office/drawing/2014/main" id="{150D8EF8-CAC9-7767-2E00-04D97A41D8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4050" y="3429000"/>
            <a:ext cx="4754969" cy="31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268BB6F-B7EB-E4DE-B851-BA71644C098B}"/>
              </a:ext>
            </a:extLst>
          </p:cNvPr>
          <p:cNvSpPr txBox="1"/>
          <p:nvPr/>
        </p:nvSpPr>
        <p:spPr>
          <a:xfrm>
            <a:off x="6699021" y="2228671"/>
            <a:ext cx="52440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Cascade de Sitovo près de Plovdiv, l'une des plus belles cascades de Bulgarie.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167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uage, ciel&#10;&#10;Description générée automatiquement">
            <a:extLst>
              <a:ext uri="{FF2B5EF4-FFF2-40B4-BE49-F238E27FC236}">
                <a16:creationId xmlns:a16="http://schemas.microsoft.com/office/drawing/2014/main" id="{2B6D5AC1-FEAD-7166-1077-33BAE95D01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216" y="1527936"/>
            <a:ext cx="5580000" cy="37200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AB4304-3D36-05DA-E1F7-0A51DDBA1652}"/>
              </a:ext>
            </a:extLst>
          </p:cNvPr>
          <p:cNvSpPr txBox="1"/>
          <p:nvPr/>
        </p:nvSpPr>
        <p:spPr>
          <a:xfrm>
            <a:off x="997341" y="5431069"/>
            <a:ext cx="4843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Fontaines chantantes à Plovdiv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73DFAF1-C7BF-B042-6CB4-85CB50B10E18}"/>
              </a:ext>
            </a:extLst>
          </p:cNvPr>
          <p:cNvSpPr txBox="1"/>
          <p:nvPr/>
        </p:nvSpPr>
        <p:spPr>
          <a:xfrm>
            <a:off x="7075339" y="2803161"/>
            <a:ext cx="6580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Présenté Par Lorient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E1D19F1-03E4-EB49-2EC8-4605E2D343C7}"/>
              </a:ext>
            </a:extLst>
          </p:cNvPr>
          <p:cNvSpPr txBox="1"/>
          <p:nvPr/>
        </p:nvSpPr>
        <p:spPr>
          <a:xfrm>
            <a:off x="6341327" y="2160944"/>
            <a:ext cx="6166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CAEC512-1648-6D5B-43CC-5EA7990C4CA6}"/>
              </a:ext>
            </a:extLst>
          </p:cNvPr>
          <p:cNvSpPr txBox="1"/>
          <p:nvPr/>
        </p:nvSpPr>
        <p:spPr>
          <a:xfrm>
            <a:off x="8430321" y="3587122"/>
            <a:ext cx="4497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515205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391</Words>
  <Application>Microsoft Office PowerPoint</Application>
  <PresentationFormat>Grand écran</PresentationFormat>
  <Paragraphs>74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2024-10-11T07:27:50Z</dcterms:created>
  <dcterms:modified xsi:type="dcterms:W3CDTF">2024-10-11T09:28:26Z</dcterms:modified>
</cp:coreProperties>
</file>