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2" r:id="rId2"/>
    <p:sldId id="289" r:id="rId3"/>
    <p:sldId id="281" r:id="rId4"/>
    <p:sldId id="277" r:id="rId5"/>
    <p:sldId id="278" r:id="rId6"/>
    <p:sldId id="280" r:id="rId7"/>
    <p:sldId id="279" r:id="rId8"/>
    <p:sldId id="276" r:id="rId9"/>
    <p:sldId id="275" r:id="rId10"/>
    <p:sldId id="274" r:id="rId11"/>
    <p:sldId id="272" r:id="rId12"/>
    <p:sldId id="271" r:id="rId13"/>
    <p:sldId id="270" r:id="rId14"/>
    <p:sldId id="269" r:id="rId15"/>
    <p:sldId id="268" r:id="rId16"/>
    <p:sldId id="267" r:id="rId17"/>
    <p:sldId id="266" r:id="rId18"/>
    <p:sldId id="265" r:id="rId19"/>
    <p:sldId id="264" r:id="rId20"/>
    <p:sldId id="263" r:id="rId21"/>
    <p:sldId id="262" r:id="rId22"/>
    <p:sldId id="261" r:id="rId23"/>
    <p:sldId id="260" r:id="rId24"/>
    <p:sldId id="258" r:id="rId25"/>
    <p:sldId id="257" r:id="rId26"/>
    <p:sldId id="284" r:id="rId27"/>
    <p:sldId id="285" r:id="rId28"/>
    <p:sldId id="286" r:id="rId29"/>
    <p:sldId id="287" r:id="rId30"/>
    <p:sldId id="28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100" autoAdjust="0"/>
    <p:restoredTop sz="94660"/>
  </p:normalViewPr>
  <p:slideViewPr>
    <p:cSldViewPr snapToGrid="0">
      <p:cViewPr varScale="1">
        <p:scale>
          <a:sx n="85" d="100"/>
          <a:sy n="85" d="100"/>
        </p:scale>
        <p:origin x="96"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A1BCA2-DF5D-4FAA-B7CF-F317724BF73E}" type="datetimeFigureOut">
              <a:rPr lang="fr-FR" smtClean="0"/>
              <a:t>05/11/2024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70CDE5-94E8-458E-ADCA-16A13377C785}" type="slidenum">
              <a:rPr lang="fr-FR" smtClean="0"/>
              <a:t>‹N°›</a:t>
            </a:fld>
            <a:endParaRPr lang="fr-FR"/>
          </a:p>
        </p:txBody>
      </p:sp>
    </p:spTree>
    <p:extLst>
      <p:ext uri="{BB962C8B-B14F-4D97-AF65-F5344CB8AC3E}">
        <p14:creationId xmlns:p14="http://schemas.microsoft.com/office/powerpoint/2010/main" val="1036182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4B21D-CB5B-6374-9668-43A45DDADDE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5A0DADF-2B8D-9E7E-C837-AE9DBDC9E6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30C384C-8A75-60F8-B7CF-EBAF7734EAC3}"/>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5" name="Espace réservé du pied de page 4">
            <a:extLst>
              <a:ext uri="{FF2B5EF4-FFF2-40B4-BE49-F238E27FC236}">
                <a16:creationId xmlns:a16="http://schemas.microsoft.com/office/drawing/2014/main" id="{297D8439-A488-74EA-AD18-E7B85AD09F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AB95C4-7002-A48C-A039-B16F275EEEA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704212584"/>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D0F0E4-4B09-5A40-F2CE-96A2516077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137FB9-90F4-D160-60E1-45E514EE4C3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FA5EBD-6146-E7D5-D4A4-D890CC0C00C9}"/>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5" name="Espace réservé du pied de page 4">
            <a:extLst>
              <a:ext uri="{FF2B5EF4-FFF2-40B4-BE49-F238E27FC236}">
                <a16:creationId xmlns:a16="http://schemas.microsoft.com/office/drawing/2014/main" id="{7D4317AB-ADB4-4727-917A-D4A0061D88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C3C0E2-C996-3BB1-6307-EEDF8CB1972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159094996"/>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85EC1D-682F-1C29-8029-C9D2A6F13C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FCDFEE0-7EDF-908D-9B9A-6A2EB404172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53CFBF-5505-A743-1C64-307BE63533F2}"/>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5" name="Espace réservé du pied de page 4">
            <a:extLst>
              <a:ext uri="{FF2B5EF4-FFF2-40B4-BE49-F238E27FC236}">
                <a16:creationId xmlns:a16="http://schemas.microsoft.com/office/drawing/2014/main" id="{2F705701-ED8E-EE53-3699-7578C83564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48FC68-6DF7-C1A1-346F-27B9040C20B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02408310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0224BB-C540-36EB-0CB1-D9A7E81E42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3FC136-A26E-B512-5A4C-41A97D039DD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9BE3BC-C495-E8FB-1CC4-9F5975C9306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1D66FB-D79A-BAD4-7564-FBDF07C37356}"/>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6" name="Espace réservé du pied de page 5">
            <a:extLst>
              <a:ext uri="{FF2B5EF4-FFF2-40B4-BE49-F238E27FC236}">
                <a16:creationId xmlns:a16="http://schemas.microsoft.com/office/drawing/2014/main" id="{1AC61004-755A-7C6E-8C08-CC0CC3E781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29BEFB-DA53-3B35-0CBA-09B4C14A8E3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232757317"/>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984324-0BA5-7866-66EF-B8969478BB9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03D4B11-7215-EAEC-BA36-060D42F6AD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316220C-904C-8E32-4916-000D63AAEB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54AE94B-2E61-0F8D-F017-CCA0B5FD54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DCE611D-41F3-7DBD-9B04-867E1F43EC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7FDE66-93DA-81D8-E38F-6D0A73DD8640}"/>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8" name="Espace réservé du pied de page 7">
            <a:extLst>
              <a:ext uri="{FF2B5EF4-FFF2-40B4-BE49-F238E27FC236}">
                <a16:creationId xmlns:a16="http://schemas.microsoft.com/office/drawing/2014/main" id="{47FB8BAE-DB97-5759-90A7-DD324E6B837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35DE81-E431-3A93-F87B-E08DF5BE0364}"/>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6479444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A1F330-A073-6274-613F-EBE73C3A676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602B525-251D-DA26-5548-20A913140FAD}"/>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4" name="Espace réservé du pied de page 3">
            <a:extLst>
              <a:ext uri="{FF2B5EF4-FFF2-40B4-BE49-F238E27FC236}">
                <a16:creationId xmlns:a16="http://schemas.microsoft.com/office/drawing/2014/main" id="{05B17A11-E1D9-9AC4-C67C-367C7BA8B8B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BFDB8E-B3BA-4DD6-A39F-857F26B3CDA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64005051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F52D20-8406-4C15-CBEB-F8E04C4E4E56}"/>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3" name="Espace réservé du pied de page 2">
            <a:extLst>
              <a:ext uri="{FF2B5EF4-FFF2-40B4-BE49-F238E27FC236}">
                <a16:creationId xmlns:a16="http://schemas.microsoft.com/office/drawing/2014/main" id="{B18B2DD3-E489-4BA6-B9D5-910777C4116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DE0EBB-638D-299B-00A7-2F1101E6139D}"/>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81301080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60362B-A37D-5C35-5756-F4DA247B73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ADCAA77-AE8E-610E-2CF3-54937DF9D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7ED018F-ECB8-02EB-17F1-FAB93377E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E4D1A7-6AD4-469B-265A-3A719CDBAAE7}"/>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6" name="Espace réservé du pied de page 5">
            <a:extLst>
              <a:ext uri="{FF2B5EF4-FFF2-40B4-BE49-F238E27FC236}">
                <a16:creationId xmlns:a16="http://schemas.microsoft.com/office/drawing/2014/main" id="{4E1252C4-86B6-7483-4CFE-15BFF1E727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F4A8D4-2871-8DA2-FDEB-8592C11E6F85}"/>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08739367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112574-D99F-96CE-02F9-6C22C131F4F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05C9D38-0DD5-1AF2-999C-BE3CDDDA9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0B392E-6AA5-92DE-6227-B87C8BDF7B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BA0B71-89F4-9187-A33F-749A85F80075}"/>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6" name="Espace réservé du pied de page 5">
            <a:extLst>
              <a:ext uri="{FF2B5EF4-FFF2-40B4-BE49-F238E27FC236}">
                <a16:creationId xmlns:a16="http://schemas.microsoft.com/office/drawing/2014/main" id="{B63A32E1-A8A4-9975-DFC0-B9C083E943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26E802-7D63-8EE3-23F9-6A0ACAF862AC}"/>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572308659"/>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25825C-B4D2-DA2B-ECC1-BE5A133CD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039885-1565-80A9-FE3A-4F1B83EA87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184FCF-D1E7-B112-2EC8-9D540ADC6B34}"/>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5" name="Espace réservé du pied de page 4">
            <a:extLst>
              <a:ext uri="{FF2B5EF4-FFF2-40B4-BE49-F238E27FC236}">
                <a16:creationId xmlns:a16="http://schemas.microsoft.com/office/drawing/2014/main" id="{2093689E-E1B7-4903-D7DE-ED65563AE1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CBF531-9C75-7C51-0841-19FF7D81341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79541810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D29CB8-5CD8-7C31-4B71-EDAF3389537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5BD7C88-90DD-1058-AE36-2A0C16947B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C41CA1-8325-9F8D-F506-AFC73400FB89}"/>
              </a:ext>
            </a:extLst>
          </p:cNvPr>
          <p:cNvSpPr>
            <a:spLocks noGrp="1"/>
          </p:cNvSpPr>
          <p:nvPr>
            <p:ph type="dt" sz="half" idx="10"/>
          </p:nvPr>
        </p:nvSpPr>
        <p:spPr/>
        <p:txBody>
          <a:bodyPr/>
          <a:lstStyle/>
          <a:p>
            <a:fld id="{E216E7BB-E493-4736-978C-50A3EC29FAEF}" type="datetimeFigureOut">
              <a:rPr lang="fr-FR" smtClean="0"/>
              <a:t>05/11/2024</a:t>
            </a:fld>
            <a:endParaRPr lang="fr-FR"/>
          </a:p>
        </p:txBody>
      </p:sp>
      <p:sp>
        <p:nvSpPr>
          <p:cNvPr id="5" name="Espace réservé du pied de page 4">
            <a:extLst>
              <a:ext uri="{FF2B5EF4-FFF2-40B4-BE49-F238E27FC236}">
                <a16:creationId xmlns:a16="http://schemas.microsoft.com/office/drawing/2014/main" id="{FF408980-EC78-4AD3-3A98-101A4AAD4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928B46-8FFE-A78D-DB13-A912DB74387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73192887"/>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9D0E34F-C5F6-038C-CA00-57138C184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5E10CE-7099-041B-21C3-16C30DE8CB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FFACA7-DDD9-CC56-DAA0-2917CC69B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16E7BB-E493-4736-978C-50A3EC29FAEF}" type="datetimeFigureOut">
              <a:rPr lang="fr-FR" smtClean="0"/>
              <a:t>05/11/2024</a:t>
            </a:fld>
            <a:endParaRPr lang="fr-FR"/>
          </a:p>
        </p:txBody>
      </p:sp>
      <p:sp>
        <p:nvSpPr>
          <p:cNvPr id="5" name="Espace réservé du pied de page 4">
            <a:extLst>
              <a:ext uri="{FF2B5EF4-FFF2-40B4-BE49-F238E27FC236}">
                <a16:creationId xmlns:a16="http://schemas.microsoft.com/office/drawing/2014/main" id="{AE8B11F4-AE42-8ABD-3D9B-5391E2B12B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8BC91E-2A04-B6DD-67E0-0E5C34AD9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295760-7C0A-4F4E-B308-9F1935C05A81}" type="slidenum">
              <a:rPr lang="fr-FR" smtClean="0"/>
              <a:t>‹N°›</a:t>
            </a:fld>
            <a:endParaRPr lang="fr-FR"/>
          </a:p>
        </p:txBody>
      </p:sp>
    </p:spTree>
    <p:extLst>
      <p:ext uri="{BB962C8B-B14F-4D97-AF65-F5344CB8AC3E}">
        <p14:creationId xmlns:p14="http://schemas.microsoft.com/office/powerpoint/2010/main" val="2900290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50.jpg"/></Relationships>
</file>

<file path=ppt/slides/_rels/slide2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39B525B0-8FD5-894A-E93C-5CF04E24C59F}"/>
            </a:ext>
          </a:extLst>
        </p:cNvPr>
        <p:cNvGrpSpPr/>
        <p:nvPr/>
      </p:nvGrpSpPr>
      <p:grpSpPr>
        <a:xfrm>
          <a:off x="0" y="0"/>
          <a:ext cx="0" cy="0"/>
          <a:chOff x="0" y="0"/>
          <a:chExt cx="0" cy="0"/>
        </a:xfrm>
      </p:grpSpPr>
      <p:pic>
        <p:nvPicPr>
          <p:cNvPr id="3" name="Image 2" descr="Une image contenant plein air, bâtiment, maison, Photographie aérienne&#10;&#10;Description générée automatiquement">
            <a:extLst>
              <a:ext uri="{FF2B5EF4-FFF2-40B4-BE49-F238E27FC236}">
                <a16:creationId xmlns:a16="http://schemas.microsoft.com/office/drawing/2014/main" id="{7696A374-6197-4E3E-3FA8-CEA85219E4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6795" y="189000"/>
            <a:ext cx="9678410" cy="6480000"/>
          </a:xfrm>
          <a:prstGeom prst="rect">
            <a:avLst/>
          </a:prstGeom>
          <a:effectLst>
            <a:softEdge rad="635000"/>
          </a:effectLst>
        </p:spPr>
      </p:pic>
      <p:sp>
        <p:nvSpPr>
          <p:cNvPr id="4" name="ZoneTexte 3">
            <a:extLst>
              <a:ext uri="{FF2B5EF4-FFF2-40B4-BE49-F238E27FC236}">
                <a16:creationId xmlns:a16="http://schemas.microsoft.com/office/drawing/2014/main" id="{F033AEE7-8B7D-EA34-683B-CC5FBE281992}"/>
              </a:ext>
            </a:extLst>
          </p:cNvPr>
          <p:cNvSpPr txBox="1"/>
          <p:nvPr/>
        </p:nvSpPr>
        <p:spPr>
          <a:xfrm>
            <a:off x="1731980" y="6027003"/>
            <a:ext cx="9800217"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Les jardins du Luxembourg vus depuis la tour Montparnasse, Paris</a:t>
            </a:r>
          </a:p>
        </p:txBody>
      </p:sp>
      <p:sp>
        <p:nvSpPr>
          <p:cNvPr id="5" name="ZoneTexte 4">
            <a:extLst>
              <a:ext uri="{FF2B5EF4-FFF2-40B4-BE49-F238E27FC236}">
                <a16:creationId xmlns:a16="http://schemas.microsoft.com/office/drawing/2014/main" id="{9F1C4DF5-D33F-32D1-FF0C-5B45ED1B9F4F}"/>
              </a:ext>
            </a:extLst>
          </p:cNvPr>
          <p:cNvSpPr txBox="1"/>
          <p:nvPr/>
        </p:nvSpPr>
        <p:spPr>
          <a:xfrm>
            <a:off x="3490913" y="-1245541"/>
            <a:ext cx="7444292" cy="2062103"/>
          </a:xfrm>
          <a:prstGeom prst="rect">
            <a:avLst/>
          </a:prstGeom>
          <a:noFill/>
        </p:spPr>
        <p:txBody>
          <a:bodyPr wrap="square" rtlCol="0">
            <a:spAutoFit/>
          </a:bodyPr>
          <a:lstStyle/>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r>
              <a:rPr lang="fr-FR" sz="2800" b="1" dirty="0">
                <a:solidFill>
                  <a:srgbClr val="FFFF00"/>
                </a:solidFill>
              </a:rPr>
              <a:t>Le jardin du Luxembourg - Paris</a:t>
            </a:r>
          </a:p>
        </p:txBody>
      </p:sp>
    </p:spTree>
    <p:extLst>
      <p:ext uri="{BB962C8B-B14F-4D97-AF65-F5344CB8AC3E}">
        <p14:creationId xmlns:p14="http://schemas.microsoft.com/office/powerpoint/2010/main" val="1931360088"/>
      </p:ext>
    </p:extLst>
  </p:cSld>
  <p:clrMapOvr>
    <a:masterClrMapping/>
  </p:clrMapOvr>
  <mc:AlternateContent xmlns:mc="http://schemas.openxmlformats.org/markup-compatibility/2006">
    <mc:Choice xmlns:p14="http://schemas.microsoft.com/office/powerpoint/2010/main" Requires="p14">
      <p:transition spd="slow" p14:dur="5000" advClick="0" advTm="8000">
        <p:push dir="u"/>
        <p:sndAc>
          <p:stSnd loop="1">
            <p:snd r:embed="rId2" name="Joe Dassin - Le Jardin du Luxembourg.wav"/>
          </p:stSnd>
        </p:sndAc>
      </p:transition>
    </mc:Choice>
    <mc:Fallback>
      <p:transition spd="slow" advClick="0" advTm="8000">
        <p:push dir="u"/>
        <p:sndAc>
          <p:stSnd loop="1">
            <p:snd r:embed="rId2" name="Joe Dassin - Le Jardin du Luxembourg.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AD3AC-4A55-37BE-68EC-2D090EE0EDA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CA288B2-63EC-1FF3-D2FE-C5380C3ED2E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solidFill>
                  <a:srgbClr val="FFFF00"/>
                </a:solidFill>
              </a:rPr>
              <a:t>Le jardin du Luxembourg est un jardin ouvert au public, situé dans le 6e arrondissement de Paris. Créé en 1612 à la demande de Marie de Médicis pour accompagner le palais du Luxembourg1, il a fait l'objet d'une restauration dirigée par l'architecte Jean-François-Thérèse Chalgrin sous le Premier Empire et appartient désormais au domaine du Sénat. Il s'étend sur 23 hectares (21 ouverts au public) agrémentés de parterres de fleurs et de sculptures2.</a:t>
            </a:r>
          </a:p>
        </p:txBody>
      </p:sp>
    </p:spTree>
    <p:extLst>
      <p:ext uri="{BB962C8B-B14F-4D97-AF65-F5344CB8AC3E}">
        <p14:creationId xmlns:p14="http://schemas.microsoft.com/office/powerpoint/2010/main" val="843512941"/>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455" fill="hold">
                                          <p:stCondLst>
                                            <p:cond delay="0"/>
                                          </p:stCondLst>
                                        </p:cTn>
                                        <p:tgtEl>
                                          <p:spTgt spid="2"/>
                                        </p:tgtEl>
                                        <p:attrNameLst>
                                          <p:attrName>style.rotation</p:attrName>
                                        </p:attrNameLst>
                                      </p:cBhvr>
                                      <p:to>
                                        <p:strVal val="-45.0"/>
                                      </p:to>
                                    </p:set>
                                    <p:anim calcmode="lin" valueType="num">
                                      <p:cBhvr>
                                        <p:cTn id="8"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8E376BBE-FD7B-9FA3-A8CB-86C983917ECC}"/>
            </a:ext>
          </a:extLst>
        </p:cNvPr>
        <p:cNvGrpSpPr/>
        <p:nvPr/>
      </p:nvGrpSpPr>
      <p:grpSpPr>
        <a:xfrm>
          <a:off x="0" y="0"/>
          <a:ext cx="0" cy="0"/>
          <a:chOff x="0" y="0"/>
          <a:chExt cx="0" cy="0"/>
        </a:xfrm>
      </p:grpSpPr>
      <p:pic>
        <p:nvPicPr>
          <p:cNvPr id="3" name="Image 2" descr="Une image contenant habits, peinture, Visage humain, Création de costumes&#10;&#10;Description générée automatiquement">
            <a:extLst>
              <a:ext uri="{FF2B5EF4-FFF2-40B4-BE49-F238E27FC236}">
                <a16:creationId xmlns:a16="http://schemas.microsoft.com/office/drawing/2014/main" id="{B7776E27-A73E-0880-8276-EFE3B18208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2545" y="189000"/>
            <a:ext cx="3767442"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FFDC06E-7612-2FA3-9480-74E404EB2EDF}"/>
              </a:ext>
            </a:extLst>
          </p:cNvPr>
          <p:cNvSpPr txBox="1"/>
          <p:nvPr/>
        </p:nvSpPr>
        <p:spPr>
          <a:xfrm>
            <a:off x="7729987" y="3506993"/>
            <a:ext cx="4576761" cy="1846659"/>
          </a:xfrm>
          <a:prstGeom prst="rect">
            <a:avLst/>
          </a:prstGeom>
          <a:noFill/>
        </p:spPr>
        <p:txBody>
          <a:bodyPr wrap="square" rtlCol="0">
            <a:spAutoFit/>
          </a:bodyPr>
          <a:lstStyle/>
          <a:p>
            <a:endParaRPr lang="fr-FR" dirty="0"/>
          </a:p>
          <a:p>
            <a:r>
              <a:rPr lang="fr-FR" sz="2400" b="1" dirty="0"/>
              <a:t>Charles Martin, Marie de Médicis et le dauphin Louis (1603), musée des beaux-arts de Blois12.</a:t>
            </a:r>
          </a:p>
        </p:txBody>
      </p:sp>
    </p:spTree>
    <p:extLst>
      <p:ext uri="{BB962C8B-B14F-4D97-AF65-F5344CB8AC3E}">
        <p14:creationId xmlns:p14="http://schemas.microsoft.com/office/powerpoint/2010/main" val="32461572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20D8BF1-C9A5-B5DC-E3E1-E3E0DECBDDEB}"/>
            </a:ext>
          </a:extLst>
        </p:cNvPr>
        <p:cNvGrpSpPr/>
        <p:nvPr/>
      </p:nvGrpSpPr>
      <p:grpSpPr>
        <a:xfrm>
          <a:off x="0" y="0"/>
          <a:ext cx="0" cy="0"/>
          <a:chOff x="0" y="0"/>
          <a:chExt cx="0" cy="0"/>
        </a:xfrm>
      </p:grpSpPr>
      <p:pic>
        <p:nvPicPr>
          <p:cNvPr id="3" name="Image 2" descr="Une image contenant plein air, plante, arbre, palmier&#10;&#10;Description générée automatiquement">
            <a:extLst>
              <a:ext uri="{FF2B5EF4-FFF2-40B4-BE49-F238E27FC236}">
                <a16:creationId xmlns:a16="http://schemas.microsoft.com/office/drawing/2014/main" id="{63B0F897-2BB1-E90C-5B6C-FEAF51D53D0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8663" y="279000"/>
            <a:ext cx="519827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842699AF-422A-6655-AF4A-DFAC8BE8B121}"/>
              </a:ext>
            </a:extLst>
          </p:cNvPr>
          <p:cNvSpPr txBox="1"/>
          <p:nvPr/>
        </p:nvSpPr>
        <p:spPr>
          <a:xfrm>
            <a:off x="594628" y="-1107996"/>
            <a:ext cx="5002305" cy="2215991"/>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Palmier des Canaries (jardin du Luxembourg).</a:t>
            </a:r>
          </a:p>
        </p:txBody>
      </p:sp>
      <p:pic>
        <p:nvPicPr>
          <p:cNvPr id="7" name="Image 6" descr="Une image contenant bâtiment, plein air, ciel, arbre&#10;&#10;Description générée automatiquement">
            <a:extLst>
              <a:ext uri="{FF2B5EF4-FFF2-40B4-BE49-F238E27FC236}">
                <a16:creationId xmlns:a16="http://schemas.microsoft.com/office/drawing/2014/main" id="{A194ADF9-1488-632F-711A-78622A33CA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49031" y="279000"/>
            <a:ext cx="354430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02F17DED-F098-1916-BAE6-A986C47CA809}"/>
              </a:ext>
            </a:extLst>
          </p:cNvPr>
          <p:cNvSpPr txBox="1"/>
          <p:nvPr/>
        </p:nvSpPr>
        <p:spPr>
          <a:xfrm>
            <a:off x="5927463" y="-957429"/>
            <a:ext cx="2398955" cy="369331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Traces des bombardements de 1918 sur un palmier du jardin du Luxembourg </a:t>
            </a:r>
          </a:p>
        </p:txBody>
      </p:sp>
      <p:sp>
        <p:nvSpPr>
          <p:cNvPr id="10" name="Rectangle 9">
            <a:extLst>
              <a:ext uri="{FF2B5EF4-FFF2-40B4-BE49-F238E27FC236}">
                <a16:creationId xmlns:a16="http://schemas.microsoft.com/office/drawing/2014/main" id="{5E78EA08-B139-388D-5FE3-17A6AF33EF8D}"/>
              </a:ext>
            </a:extLst>
          </p:cNvPr>
          <p:cNvSpPr/>
          <p:nvPr/>
        </p:nvSpPr>
        <p:spPr>
          <a:xfrm>
            <a:off x="6118147" y="2735889"/>
            <a:ext cx="1100866" cy="459131"/>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dirty="0">
                <a:solidFill>
                  <a:srgbClr val="FFFF00"/>
                </a:solidFill>
              </a:rPr>
              <a:t>2</a:t>
            </a:r>
          </a:p>
        </p:txBody>
      </p:sp>
    </p:spTree>
    <p:extLst>
      <p:ext uri="{BB962C8B-B14F-4D97-AF65-F5344CB8AC3E}">
        <p14:creationId xmlns:p14="http://schemas.microsoft.com/office/powerpoint/2010/main" val="3263115406"/>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B2F62CDF-8EDB-4E90-ABA0-08C88E09F301}"/>
            </a:ext>
          </a:extLst>
        </p:cNvPr>
        <p:cNvGrpSpPr/>
        <p:nvPr/>
      </p:nvGrpSpPr>
      <p:grpSpPr>
        <a:xfrm>
          <a:off x="0" y="0"/>
          <a:ext cx="0" cy="0"/>
          <a:chOff x="0" y="0"/>
          <a:chExt cx="0" cy="0"/>
        </a:xfrm>
      </p:grpSpPr>
      <p:pic>
        <p:nvPicPr>
          <p:cNvPr id="3" name="Image 2" descr="Une image contenant plein air, ciel, bâtiment, plante&#10;&#10;Description générée automatiquement">
            <a:extLst>
              <a:ext uri="{FF2B5EF4-FFF2-40B4-BE49-F238E27FC236}">
                <a16:creationId xmlns:a16="http://schemas.microsoft.com/office/drawing/2014/main" id="{4F8D5D3C-5653-51FA-0CFD-9AE28AD24B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9125" y="1773655"/>
            <a:ext cx="4968000" cy="3310689"/>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6CE953B1-4207-5C12-3FFB-FF3ED2831C33}"/>
              </a:ext>
            </a:extLst>
          </p:cNvPr>
          <p:cNvSpPr txBox="1"/>
          <p:nvPr/>
        </p:nvSpPr>
        <p:spPr>
          <a:xfrm>
            <a:off x="139849" y="3786693"/>
            <a:ext cx="7433534"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rgbClr val="FFFF00"/>
                </a:solidFill>
              </a:rPr>
              <a:t>Le palais du Luxembourg abritant le Sénat.</a:t>
            </a:r>
          </a:p>
        </p:txBody>
      </p:sp>
      <p:pic>
        <p:nvPicPr>
          <p:cNvPr id="6" name="Image 5" descr="Une image contenant serre, plante, fleur, bâtiment&#10;&#10;Description générée automatiquement">
            <a:extLst>
              <a:ext uri="{FF2B5EF4-FFF2-40B4-BE49-F238E27FC236}">
                <a16:creationId xmlns:a16="http://schemas.microsoft.com/office/drawing/2014/main" id="{BF99A34D-C1CA-0F28-3029-CA25A25F92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7409" y="740160"/>
            <a:ext cx="4032000" cy="5377680"/>
          </a:xfrm>
          <a:prstGeom prst="rect">
            <a:avLst/>
          </a:prstGeom>
          <a:solidFill>
            <a:srgbClr val="FFFFFF">
              <a:shade val="85000"/>
            </a:srgbClr>
          </a:solidFill>
          <a:ln w="190500" cap="sq">
            <a:solidFill>
              <a:srgbClr val="FFFF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ZoneTexte 6">
            <a:extLst>
              <a:ext uri="{FF2B5EF4-FFF2-40B4-BE49-F238E27FC236}">
                <a16:creationId xmlns:a16="http://schemas.microsoft.com/office/drawing/2014/main" id="{93C04873-06CF-1C11-C95A-0D05E555A7B6}"/>
              </a:ext>
            </a:extLst>
          </p:cNvPr>
          <p:cNvSpPr txBox="1"/>
          <p:nvPr/>
        </p:nvSpPr>
        <p:spPr>
          <a:xfrm>
            <a:off x="8057477" y="-1106499"/>
            <a:ext cx="5043553"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Bégonias.</a:t>
            </a:r>
          </a:p>
        </p:txBody>
      </p:sp>
    </p:spTree>
    <p:extLst>
      <p:ext uri="{BB962C8B-B14F-4D97-AF65-F5344CB8AC3E}">
        <p14:creationId xmlns:p14="http://schemas.microsoft.com/office/powerpoint/2010/main" val="118461490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0C83B3D-E6D5-C8C8-FA19-6CFAF5A8E539}"/>
            </a:ext>
          </a:extLst>
        </p:cNvPr>
        <p:cNvGrpSpPr/>
        <p:nvPr/>
      </p:nvGrpSpPr>
      <p:grpSpPr>
        <a:xfrm>
          <a:off x="0" y="0"/>
          <a:ext cx="0" cy="0"/>
          <a:chOff x="0" y="0"/>
          <a:chExt cx="0" cy="0"/>
        </a:xfrm>
      </p:grpSpPr>
      <p:pic>
        <p:nvPicPr>
          <p:cNvPr id="3" name="Image 2" descr="Une image contenant plante, serre, plante d’intérieur, bâtiment&#10;&#10;Description générée automatiquement">
            <a:extLst>
              <a:ext uri="{FF2B5EF4-FFF2-40B4-BE49-F238E27FC236}">
                <a16:creationId xmlns:a16="http://schemas.microsoft.com/office/drawing/2014/main" id="{87BFA73F-C365-505E-9926-79003E95DA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5333" y="1329162"/>
            <a:ext cx="3373926" cy="45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7DC5DE2-548F-E691-C556-D74CBB13E4BA}"/>
              </a:ext>
            </a:extLst>
          </p:cNvPr>
          <p:cNvSpPr txBox="1"/>
          <p:nvPr/>
        </p:nvSpPr>
        <p:spPr>
          <a:xfrm>
            <a:off x="2201536" y="798005"/>
            <a:ext cx="4410636" cy="461665"/>
          </a:xfrm>
          <a:prstGeom prst="rect">
            <a:avLst/>
          </a:prstGeom>
          <a:noFill/>
        </p:spPr>
        <p:txBody>
          <a:bodyPr wrap="square" rtlCol="0">
            <a:spAutoFit/>
          </a:bodyPr>
          <a:lstStyle/>
          <a:p>
            <a:r>
              <a:rPr lang="fr-FR" sz="2400" b="1">
                <a:solidFill>
                  <a:srgbClr val="FFFF00"/>
                </a:solidFill>
              </a:rPr>
              <a:t>Vue d'une serre.</a:t>
            </a:r>
            <a:endParaRPr lang="fr-FR" sz="2400" b="1" dirty="0">
              <a:solidFill>
                <a:srgbClr val="FFFF00"/>
              </a:solidFill>
            </a:endParaRPr>
          </a:p>
        </p:txBody>
      </p:sp>
      <p:pic>
        <p:nvPicPr>
          <p:cNvPr id="6" name="Image 5" descr="Une image contenant plante d’intérieur, pot de fleurs, fleur, serre&#10;&#10;Description générée automatiquement">
            <a:extLst>
              <a:ext uri="{FF2B5EF4-FFF2-40B4-BE49-F238E27FC236}">
                <a16:creationId xmlns:a16="http://schemas.microsoft.com/office/drawing/2014/main" id="{03A0E08A-A76F-5EB6-0DBF-560AA35818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06003" y="1167162"/>
            <a:ext cx="3616873" cy="4824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6B6564B-434B-9C04-BD95-EBB28D55CCB5}"/>
              </a:ext>
            </a:extLst>
          </p:cNvPr>
          <p:cNvSpPr txBox="1"/>
          <p:nvPr/>
        </p:nvSpPr>
        <p:spPr>
          <a:xfrm>
            <a:off x="7737050" y="4685758"/>
            <a:ext cx="5371652"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Orchidées.</a:t>
            </a:r>
          </a:p>
        </p:txBody>
      </p:sp>
    </p:spTree>
    <p:extLst>
      <p:ext uri="{BB962C8B-B14F-4D97-AF65-F5344CB8AC3E}">
        <p14:creationId xmlns:p14="http://schemas.microsoft.com/office/powerpoint/2010/main" val="274766757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82CEB32E-6D80-1F49-1F58-8735C65383AA}"/>
            </a:ext>
          </a:extLst>
        </p:cNvPr>
        <p:cNvGrpSpPr/>
        <p:nvPr/>
      </p:nvGrpSpPr>
      <p:grpSpPr>
        <a:xfrm>
          <a:off x="0" y="0"/>
          <a:ext cx="0" cy="0"/>
          <a:chOff x="0" y="0"/>
          <a:chExt cx="0" cy="0"/>
        </a:xfrm>
      </p:grpSpPr>
      <p:pic>
        <p:nvPicPr>
          <p:cNvPr id="3" name="Image 2" descr="Une image contenant intérieur, serre, sol, plante d’intérieur&#10;&#10;Description générée automatiquement">
            <a:extLst>
              <a:ext uri="{FF2B5EF4-FFF2-40B4-BE49-F238E27FC236}">
                <a16:creationId xmlns:a16="http://schemas.microsoft.com/office/drawing/2014/main" id="{D7F52EA0-2898-C8FB-3AB8-0BE5668109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720" y="451821"/>
            <a:ext cx="4896000" cy="367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CD7E80F-1548-85F8-FAE6-9C68830E5778}"/>
              </a:ext>
            </a:extLst>
          </p:cNvPr>
          <p:cNvSpPr txBox="1"/>
          <p:nvPr/>
        </p:nvSpPr>
        <p:spPr>
          <a:xfrm>
            <a:off x="182880" y="2764716"/>
            <a:ext cx="5647765" cy="2215991"/>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t>Système d'arrosage et de climatisation des serres.</a:t>
            </a:r>
          </a:p>
        </p:txBody>
      </p:sp>
      <p:pic>
        <p:nvPicPr>
          <p:cNvPr id="6" name="Image 5" descr="Une image contenant carte, texte, Plan, diagramme&#10;&#10;Description générée automatiquement">
            <a:extLst>
              <a:ext uri="{FF2B5EF4-FFF2-40B4-BE49-F238E27FC236}">
                <a16:creationId xmlns:a16="http://schemas.microsoft.com/office/drawing/2014/main" id="{4FFBEAE8-C5B2-54EE-A32E-B66DABF19A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45280" y="578338"/>
            <a:ext cx="5220000" cy="507218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7123D09-6FA8-B0A7-1A4F-AF7D73D5D072}"/>
              </a:ext>
            </a:extLst>
          </p:cNvPr>
          <p:cNvSpPr txBox="1"/>
          <p:nvPr/>
        </p:nvSpPr>
        <p:spPr>
          <a:xfrm>
            <a:off x="8010772" y="-1268321"/>
            <a:ext cx="5637007" cy="1846659"/>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t>Plan du jardin.</a:t>
            </a:r>
          </a:p>
        </p:txBody>
      </p:sp>
    </p:spTree>
    <p:extLst>
      <p:ext uri="{BB962C8B-B14F-4D97-AF65-F5344CB8AC3E}">
        <p14:creationId xmlns:p14="http://schemas.microsoft.com/office/powerpoint/2010/main" val="623948366"/>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E4F05-6EBC-1A37-E68A-B7298757A7F5}"/>
            </a:ext>
          </a:extLst>
        </p:cNvPr>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BCE6ED18-08E6-8C80-6EAF-41639B83B8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890" y="247457"/>
            <a:ext cx="5616000" cy="38083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F569F54-7250-2F32-25A7-DD4B434C46ED}"/>
              </a:ext>
            </a:extLst>
          </p:cNvPr>
          <p:cNvSpPr txBox="1"/>
          <p:nvPr/>
        </p:nvSpPr>
        <p:spPr>
          <a:xfrm>
            <a:off x="985621" y="4039953"/>
            <a:ext cx="5404421" cy="461665"/>
          </a:xfrm>
          <a:prstGeom prst="rect">
            <a:avLst/>
          </a:prstGeom>
          <a:noFill/>
        </p:spPr>
        <p:txBody>
          <a:bodyPr wrap="square" rtlCol="0">
            <a:spAutoFit/>
          </a:bodyPr>
          <a:lstStyle/>
          <a:p>
            <a:r>
              <a:rPr lang="fr-FR" sz="2400" b="1">
                <a:solidFill>
                  <a:srgbClr val="FFFF00"/>
                </a:solidFill>
              </a:rPr>
              <a:t>Vue du bassin à l'automne.</a:t>
            </a:r>
            <a:endParaRPr lang="fr-FR" sz="2400" b="1" dirty="0">
              <a:solidFill>
                <a:srgbClr val="FFFF00"/>
              </a:solidFill>
            </a:endParaRPr>
          </a:p>
        </p:txBody>
      </p:sp>
      <p:pic>
        <p:nvPicPr>
          <p:cNvPr id="6" name="Image 5" descr="Une image contenant plein air, herbe, arbre, meubles&#10;&#10;Description générée automatiquement">
            <a:extLst>
              <a:ext uri="{FF2B5EF4-FFF2-40B4-BE49-F238E27FC236}">
                <a16:creationId xmlns:a16="http://schemas.microsoft.com/office/drawing/2014/main" id="{EF9EFB7A-A9AF-D940-2670-C167284D27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0110" y="3097746"/>
            <a:ext cx="5364000" cy="356622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09E1FAB-A2ED-B6CD-A771-C5E0EB700761}"/>
              </a:ext>
            </a:extLst>
          </p:cNvPr>
          <p:cNvSpPr txBox="1"/>
          <p:nvPr/>
        </p:nvSpPr>
        <p:spPr>
          <a:xfrm>
            <a:off x="7336715" y="1251087"/>
            <a:ext cx="5616000"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Les jardins à l'anglaise.</a:t>
            </a:r>
          </a:p>
        </p:txBody>
      </p:sp>
    </p:spTree>
    <p:extLst>
      <p:ext uri="{BB962C8B-B14F-4D97-AF65-F5344CB8AC3E}">
        <p14:creationId xmlns:p14="http://schemas.microsoft.com/office/powerpoint/2010/main" val="2462509427"/>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1EE7F2B5-9053-99D3-4251-D88A619E894E}"/>
            </a:ext>
          </a:extLst>
        </p:cNvPr>
        <p:cNvGrpSpPr/>
        <p:nvPr/>
      </p:nvGrpSpPr>
      <p:grpSpPr>
        <a:xfrm>
          <a:off x="0" y="0"/>
          <a:ext cx="0" cy="0"/>
          <a:chOff x="0" y="0"/>
          <a:chExt cx="0" cy="0"/>
        </a:xfrm>
      </p:grpSpPr>
      <p:pic>
        <p:nvPicPr>
          <p:cNvPr id="3" name="Image 2" descr="Une image contenant plein air, sol, Poubelle, ciel&#10;&#10;Description générée automatiquement">
            <a:extLst>
              <a:ext uri="{FF2B5EF4-FFF2-40B4-BE49-F238E27FC236}">
                <a16:creationId xmlns:a16="http://schemas.microsoft.com/office/drawing/2014/main" id="{8567450E-6D6A-F922-A365-6368A27FEA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0" y="225910"/>
            <a:ext cx="4428000" cy="3321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30AD7E1-6AA0-7E44-5E4B-45BD328B09E1}"/>
              </a:ext>
            </a:extLst>
          </p:cNvPr>
          <p:cNvSpPr txBox="1"/>
          <p:nvPr/>
        </p:nvSpPr>
        <p:spPr>
          <a:xfrm>
            <a:off x="1717637" y="2921168"/>
            <a:ext cx="4518212"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rucher.</a:t>
            </a:r>
          </a:p>
        </p:txBody>
      </p:sp>
      <p:pic>
        <p:nvPicPr>
          <p:cNvPr id="6" name="Image 5" descr="Une image contenant plein air, bâtiment, arbre, fenêtre&#10;&#10;Description générée automatiquement">
            <a:extLst>
              <a:ext uri="{FF2B5EF4-FFF2-40B4-BE49-F238E27FC236}">
                <a16:creationId xmlns:a16="http://schemas.microsoft.com/office/drawing/2014/main" id="{12731E64-597E-5641-DAA6-914B983EDB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2160" y="225910"/>
            <a:ext cx="4536000" cy="340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DE7859B-18F7-93BD-8485-6AC90C31A25F}"/>
              </a:ext>
            </a:extLst>
          </p:cNvPr>
          <p:cNvSpPr txBox="1"/>
          <p:nvPr/>
        </p:nvSpPr>
        <p:spPr>
          <a:xfrm>
            <a:off x="8132782" y="3627910"/>
            <a:ext cx="3722145" cy="830997"/>
          </a:xfrm>
          <a:prstGeom prst="rect">
            <a:avLst/>
          </a:prstGeom>
          <a:noFill/>
        </p:spPr>
        <p:txBody>
          <a:bodyPr wrap="square" rtlCol="0">
            <a:spAutoFit/>
          </a:bodyPr>
          <a:lstStyle/>
          <a:p>
            <a:r>
              <a:rPr lang="fr-FR" sz="2400" b="1" dirty="0">
                <a:solidFill>
                  <a:srgbClr val="FFFF00"/>
                </a:solidFill>
              </a:rPr>
              <a:t> Jardin du Luxembourg - Pavillon Davioud</a:t>
            </a:r>
          </a:p>
        </p:txBody>
      </p:sp>
      <p:pic>
        <p:nvPicPr>
          <p:cNvPr id="9" name="Image 8" descr="Une image contenant plein air, arbre, texte, Poubelle&#10;&#10;Description générée automatiquement">
            <a:extLst>
              <a:ext uri="{FF2B5EF4-FFF2-40B4-BE49-F238E27FC236}">
                <a16:creationId xmlns:a16="http://schemas.microsoft.com/office/drawing/2014/main" id="{CD6D2C7D-C50C-3DD5-78BE-C57AA375BFF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08000" y="3581089"/>
            <a:ext cx="4068000" cy="3051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0" name="ZoneTexte 9">
            <a:extLst>
              <a:ext uri="{FF2B5EF4-FFF2-40B4-BE49-F238E27FC236}">
                <a16:creationId xmlns:a16="http://schemas.microsoft.com/office/drawing/2014/main" id="{140CE565-FBBF-81AD-AFE9-B1A11DAA65F0}"/>
              </a:ext>
            </a:extLst>
          </p:cNvPr>
          <p:cNvSpPr txBox="1"/>
          <p:nvPr/>
        </p:nvSpPr>
        <p:spPr>
          <a:xfrm>
            <a:off x="1896367" y="4857173"/>
            <a:ext cx="2775473" cy="1384995"/>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Théâtre des Marionnettes</a:t>
            </a:r>
            <a:r>
              <a:rPr lang="fr-FR" dirty="0">
                <a:solidFill>
                  <a:srgbClr val="FFFF00"/>
                </a:solidFill>
              </a:rPr>
              <a:t>.</a:t>
            </a:r>
          </a:p>
        </p:txBody>
      </p:sp>
    </p:spTree>
    <p:extLst>
      <p:ext uri="{BB962C8B-B14F-4D97-AF65-F5344CB8AC3E}">
        <p14:creationId xmlns:p14="http://schemas.microsoft.com/office/powerpoint/2010/main" val="179509591"/>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DDDB55A-630B-4AB9-D808-90462C8C5D3D}"/>
            </a:ext>
          </a:extLst>
        </p:cNvPr>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A01F9411-5182-3959-1270-9708F772C4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55436" y="253970"/>
            <a:ext cx="4680000" cy="351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2A4851C-CC61-A0E0-CD66-E3D5D8525F56}"/>
              </a:ext>
            </a:extLst>
          </p:cNvPr>
          <p:cNvSpPr txBox="1"/>
          <p:nvPr/>
        </p:nvSpPr>
        <p:spPr>
          <a:xfrm>
            <a:off x="7885356" y="3763970"/>
            <a:ext cx="4593515" cy="830997"/>
          </a:xfrm>
          <a:prstGeom prst="rect">
            <a:avLst/>
          </a:prstGeom>
          <a:noFill/>
        </p:spPr>
        <p:txBody>
          <a:bodyPr wrap="square" rtlCol="0">
            <a:spAutoFit/>
          </a:bodyPr>
          <a:lstStyle/>
          <a:p>
            <a:r>
              <a:rPr lang="fr-FR" sz="2400" b="1">
                <a:solidFill>
                  <a:srgbClr val="FFFF00"/>
                </a:solidFill>
              </a:rPr>
              <a:t> Arrangement floral dans le jardin du Luxembourg</a:t>
            </a:r>
            <a:endParaRPr lang="fr-FR" sz="2400" b="1" dirty="0">
              <a:solidFill>
                <a:srgbClr val="FFFF00"/>
              </a:solidFill>
            </a:endParaRPr>
          </a:p>
        </p:txBody>
      </p:sp>
      <p:pic>
        <p:nvPicPr>
          <p:cNvPr id="8" name="Image 7" descr="Une image contenant plein air, arbre, Véhicule terrestre, ciel&#10;&#10;Description générée automatiquement">
            <a:extLst>
              <a:ext uri="{FF2B5EF4-FFF2-40B4-BE49-F238E27FC236}">
                <a16:creationId xmlns:a16="http://schemas.microsoft.com/office/drawing/2014/main" id="{A965798D-E216-EB0B-C690-ED37635D02A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564" y="253970"/>
            <a:ext cx="5108021"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DCE1B30D-0EF7-AE3C-96F1-3E4B831ADC63}"/>
              </a:ext>
            </a:extLst>
          </p:cNvPr>
          <p:cNvSpPr txBox="1"/>
          <p:nvPr/>
        </p:nvSpPr>
        <p:spPr>
          <a:xfrm>
            <a:off x="256564" y="2302136"/>
            <a:ext cx="5294382" cy="258532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Exposition photographique le long des grilles du jardin, rue de Médicis (2023).</a:t>
            </a:r>
          </a:p>
        </p:txBody>
      </p:sp>
      <p:pic>
        <p:nvPicPr>
          <p:cNvPr id="12" name="Image 11" descr="Une image contenant ciel, plein air, arbre, panorama&#10;&#10;Description générée automatiquement">
            <a:extLst>
              <a:ext uri="{FF2B5EF4-FFF2-40B4-BE49-F238E27FC236}">
                <a16:creationId xmlns:a16="http://schemas.microsoft.com/office/drawing/2014/main" id="{D84C879C-5E75-22FF-AD7E-AF1649504A6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30723" y="4682131"/>
            <a:ext cx="7594308" cy="17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4" name="ZoneTexte 13">
            <a:extLst>
              <a:ext uri="{FF2B5EF4-FFF2-40B4-BE49-F238E27FC236}">
                <a16:creationId xmlns:a16="http://schemas.microsoft.com/office/drawing/2014/main" id="{AC5D7791-8F3E-D485-BA9A-FE7A97628432}"/>
              </a:ext>
            </a:extLst>
          </p:cNvPr>
          <p:cNvSpPr txBox="1"/>
          <p:nvPr/>
        </p:nvSpPr>
        <p:spPr>
          <a:xfrm>
            <a:off x="0" y="5625301"/>
            <a:ext cx="12192000"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panoramique sur le jardin du Luxembourg. À gauche, le palais du Luxembourg.</a:t>
            </a:r>
          </a:p>
        </p:txBody>
      </p:sp>
    </p:spTree>
    <p:extLst>
      <p:ext uri="{BB962C8B-B14F-4D97-AF65-F5344CB8AC3E}">
        <p14:creationId xmlns:p14="http://schemas.microsoft.com/office/powerpoint/2010/main" val="2236928323"/>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D10C2980-84B2-21AB-9804-7EEEE5B694FF}"/>
            </a:ext>
          </a:extLst>
        </p:cNvPr>
        <p:cNvGrpSpPr/>
        <p:nvPr/>
      </p:nvGrpSpPr>
      <p:grpSpPr>
        <a:xfrm>
          <a:off x="0" y="0"/>
          <a:ext cx="0" cy="0"/>
          <a:chOff x="0" y="0"/>
          <a:chExt cx="0" cy="0"/>
        </a:xfrm>
      </p:grpSpPr>
      <p:pic>
        <p:nvPicPr>
          <p:cNvPr id="3" name="Image 2" descr="Une image contenant arbre, habits, concert, instrument de musique&#10;&#10;Description générée automatiquement">
            <a:extLst>
              <a:ext uri="{FF2B5EF4-FFF2-40B4-BE49-F238E27FC236}">
                <a16:creationId xmlns:a16="http://schemas.microsoft.com/office/drawing/2014/main" id="{A9D229BA-E8D6-4AE2-5808-17BB8BB268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149" y="236713"/>
            <a:ext cx="5328000" cy="388359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37F366C-3CEC-9173-5E03-61EA193E35E4}"/>
              </a:ext>
            </a:extLst>
          </p:cNvPr>
          <p:cNvSpPr txBox="1"/>
          <p:nvPr/>
        </p:nvSpPr>
        <p:spPr>
          <a:xfrm>
            <a:off x="527124" y="3506993"/>
            <a:ext cx="5325036" cy="1015663"/>
          </a:xfrm>
          <a:prstGeom prst="rect">
            <a:avLst/>
          </a:prstGeom>
          <a:noFill/>
        </p:spPr>
        <p:txBody>
          <a:bodyPr wrap="square" rtlCol="0">
            <a:spAutoFit/>
          </a:bodyPr>
          <a:lstStyle/>
          <a:p>
            <a:endParaRPr lang="fr-FR" sz="2000" b="1" dirty="0">
              <a:solidFill>
                <a:srgbClr val="FFFF00"/>
              </a:solidFill>
            </a:endParaRPr>
          </a:p>
          <a:p>
            <a:endParaRPr lang="fr-FR" sz="2000" b="1" dirty="0">
              <a:solidFill>
                <a:srgbClr val="FFFF00"/>
              </a:solidFill>
            </a:endParaRPr>
          </a:p>
          <a:p>
            <a:r>
              <a:rPr lang="fr-FR" sz="2000" b="1" dirty="0">
                <a:solidFill>
                  <a:srgbClr val="FFFF00"/>
                </a:solidFill>
              </a:rPr>
              <a:t>Concert au kiosque à musique en 2005.</a:t>
            </a:r>
          </a:p>
        </p:txBody>
      </p:sp>
      <p:pic>
        <p:nvPicPr>
          <p:cNvPr id="6" name="Image 5" descr="Une image contenant arbre, plein air, personne, cheval&#10;&#10;Description générée automatiquement">
            <a:extLst>
              <a:ext uri="{FF2B5EF4-FFF2-40B4-BE49-F238E27FC236}">
                <a16:creationId xmlns:a16="http://schemas.microsoft.com/office/drawing/2014/main" id="{24C4F45B-74DA-6688-43E2-B40C557A85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06851" y="2883109"/>
            <a:ext cx="5112000" cy="374215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1E288CE-5CAE-1743-ECBE-52776E4CC423}"/>
              </a:ext>
            </a:extLst>
          </p:cNvPr>
          <p:cNvSpPr txBox="1"/>
          <p:nvPr/>
        </p:nvSpPr>
        <p:spPr>
          <a:xfrm>
            <a:off x="6681570" y="2036339"/>
            <a:ext cx="548914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Les poneys du jardin du Luxembourg.</a:t>
            </a:r>
          </a:p>
        </p:txBody>
      </p:sp>
    </p:spTree>
    <p:extLst>
      <p:ext uri="{BB962C8B-B14F-4D97-AF65-F5344CB8AC3E}">
        <p14:creationId xmlns:p14="http://schemas.microsoft.com/office/powerpoint/2010/main" val="2627725291"/>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1242767-02E4-4EBB-D426-54CB47AF41A4}"/>
            </a:ext>
          </a:extLst>
        </p:cNvPr>
        <p:cNvGrpSpPr/>
        <p:nvPr/>
      </p:nvGrpSpPr>
      <p:grpSpPr>
        <a:xfrm>
          <a:off x="0" y="0"/>
          <a:ext cx="0" cy="0"/>
          <a:chOff x="0" y="0"/>
          <a:chExt cx="0" cy="0"/>
        </a:xfrm>
      </p:grpSpPr>
      <p:pic>
        <p:nvPicPr>
          <p:cNvPr id="3" name="Image 2" descr="Une image contenant plein air, eau, ciel, bâtiment&#10;&#10;Description générée automatiquement">
            <a:extLst>
              <a:ext uri="{FF2B5EF4-FFF2-40B4-BE49-F238E27FC236}">
                <a16:creationId xmlns:a16="http://schemas.microsoft.com/office/drawing/2014/main" id="{73796DCC-CC4F-FDCB-BB4D-106F595D97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6871" y="2883049"/>
            <a:ext cx="4992000" cy="374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B25549C-B97E-E02E-EC87-29450B8F07C9}"/>
              </a:ext>
            </a:extLst>
          </p:cNvPr>
          <p:cNvSpPr txBox="1"/>
          <p:nvPr/>
        </p:nvSpPr>
        <p:spPr>
          <a:xfrm>
            <a:off x="1208442" y="1867386"/>
            <a:ext cx="4787153"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bassin principal</a:t>
            </a:r>
          </a:p>
        </p:txBody>
      </p:sp>
      <p:pic>
        <p:nvPicPr>
          <p:cNvPr id="6" name="Image 5" descr="Une image contenant plein air, habits, arbre, sol&#10;&#10;Description générée automatiquement">
            <a:extLst>
              <a:ext uri="{FF2B5EF4-FFF2-40B4-BE49-F238E27FC236}">
                <a16:creationId xmlns:a16="http://schemas.microsoft.com/office/drawing/2014/main" id="{E7436E09-3BF1-A4CA-4395-DC2C722500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6945" y="244669"/>
            <a:ext cx="5198184" cy="34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8CA0325-4F23-BFB2-2158-61A46C6363CD}"/>
              </a:ext>
            </a:extLst>
          </p:cNvPr>
          <p:cNvSpPr txBox="1"/>
          <p:nvPr/>
        </p:nvSpPr>
        <p:spPr>
          <a:xfrm>
            <a:off x="8100509" y="2932310"/>
            <a:ext cx="5095538"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Joueurs d'échecs.</a:t>
            </a:r>
          </a:p>
        </p:txBody>
      </p:sp>
    </p:spTree>
    <p:extLst>
      <p:ext uri="{BB962C8B-B14F-4D97-AF65-F5344CB8AC3E}">
        <p14:creationId xmlns:p14="http://schemas.microsoft.com/office/powerpoint/2010/main" val="350366752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CAB4AF61-9D25-BCF9-5BC4-AA8F6AD551FF}"/>
            </a:ext>
          </a:extLst>
        </p:cNvPr>
        <p:cNvGrpSpPr/>
        <p:nvPr/>
      </p:nvGrpSpPr>
      <p:grpSpPr>
        <a:xfrm>
          <a:off x="0" y="0"/>
          <a:ext cx="0" cy="0"/>
          <a:chOff x="0" y="0"/>
          <a:chExt cx="0" cy="0"/>
        </a:xfrm>
      </p:grpSpPr>
      <p:pic>
        <p:nvPicPr>
          <p:cNvPr id="3" name="Image 2" descr="Une image contenant plein air, ciel, automne, plante&#10;&#10;Description générée automatiquement">
            <a:extLst>
              <a:ext uri="{FF2B5EF4-FFF2-40B4-BE49-F238E27FC236}">
                <a16:creationId xmlns:a16="http://schemas.microsoft.com/office/drawing/2014/main" id="{3E163C59-2462-34A9-D38F-17C94E4E61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5656" y="1773644"/>
            <a:ext cx="4608000" cy="3456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661742C-C9F8-57D4-5FEA-BC112844FAF1}"/>
              </a:ext>
            </a:extLst>
          </p:cNvPr>
          <p:cNvSpPr txBox="1"/>
          <p:nvPr/>
        </p:nvSpPr>
        <p:spPr>
          <a:xfrm>
            <a:off x="701250" y="4567989"/>
            <a:ext cx="5005891" cy="1569660"/>
          </a:xfrm>
          <a:prstGeom prst="rect">
            <a:avLst/>
          </a:prstGeom>
          <a:noFill/>
        </p:spPr>
        <p:txBody>
          <a:bodyPr wrap="square" rtlCol="0">
            <a:spAutoFit/>
          </a:bodyPr>
          <a:lstStyle/>
          <a:p>
            <a:endParaRPr lang="fr-FR" sz="2400" b="1" dirty="0"/>
          </a:p>
          <a:p>
            <a:endParaRPr lang="fr-FR" sz="2400" b="1" dirty="0"/>
          </a:p>
          <a:p>
            <a:r>
              <a:rPr lang="fr-FR" sz="2400" b="1" dirty="0"/>
              <a:t>Charles-Arthur Bourgeois, L'Acteur grec (1868).</a:t>
            </a:r>
          </a:p>
        </p:txBody>
      </p:sp>
      <p:pic>
        <p:nvPicPr>
          <p:cNvPr id="6" name="Image 5" descr="Une image contenant plein air, sculpture, monument, arbre&#10;&#10;Description générée automatiquement">
            <a:extLst>
              <a:ext uri="{FF2B5EF4-FFF2-40B4-BE49-F238E27FC236}">
                <a16:creationId xmlns:a16="http://schemas.microsoft.com/office/drawing/2014/main" id="{5AAE6AD2-95E4-F995-01A0-60AA8012A6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82750" y="1192104"/>
            <a:ext cx="3708000" cy="4945545"/>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AD64533-1188-42D2-DC16-9FA8395BDB5F}"/>
              </a:ext>
            </a:extLst>
          </p:cNvPr>
          <p:cNvSpPr txBox="1"/>
          <p:nvPr/>
        </p:nvSpPr>
        <p:spPr>
          <a:xfrm>
            <a:off x="6255671" y="361107"/>
            <a:ext cx="6938682" cy="830997"/>
          </a:xfrm>
          <a:prstGeom prst="rect">
            <a:avLst/>
          </a:prstGeom>
          <a:noFill/>
        </p:spPr>
        <p:txBody>
          <a:bodyPr wrap="square" rtlCol="0">
            <a:spAutoFit/>
          </a:bodyPr>
          <a:lstStyle/>
          <a:p>
            <a:endParaRPr lang="fr-FR" sz="2400" b="1" dirty="0"/>
          </a:p>
          <a:p>
            <a:r>
              <a:rPr lang="fr-FR" sz="2400" b="1" dirty="0"/>
              <a:t>Jules Dalou, Monument à Delacroix (1890).</a:t>
            </a:r>
          </a:p>
        </p:txBody>
      </p:sp>
    </p:spTree>
    <p:extLst>
      <p:ext uri="{BB962C8B-B14F-4D97-AF65-F5344CB8AC3E}">
        <p14:creationId xmlns:p14="http://schemas.microsoft.com/office/powerpoint/2010/main" val="214139505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2AC6F788-A160-3649-E404-6AA1FE566C8C}"/>
            </a:ext>
          </a:extLst>
        </p:cNvPr>
        <p:cNvGrpSpPr/>
        <p:nvPr/>
      </p:nvGrpSpPr>
      <p:grpSpPr>
        <a:xfrm>
          <a:off x="0" y="0"/>
          <a:ext cx="0" cy="0"/>
          <a:chOff x="0" y="0"/>
          <a:chExt cx="0" cy="0"/>
        </a:xfrm>
      </p:grpSpPr>
      <p:pic>
        <p:nvPicPr>
          <p:cNvPr id="3" name="Image 2" descr="Une image contenant statue, plein air, arbre, monument&#10;&#10;Description générée automatiquement">
            <a:extLst>
              <a:ext uri="{FF2B5EF4-FFF2-40B4-BE49-F238E27FC236}">
                <a16:creationId xmlns:a16="http://schemas.microsoft.com/office/drawing/2014/main" id="{B94936BB-C90D-A9FA-F769-45BC1EDEBF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8278" y="1160910"/>
            <a:ext cx="4176000" cy="453618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8C54056-9E6C-1E94-6507-3402A362CEE9}"/>
              </a:ext>
            </a:extLst>
          </p:cNvPr>
          <p:cNvSpPr txBox="1"/>
          <p:nvPr/>
        </p:nvSpPr>
        <p:spPr>
          <a:xfrm>
            <a:off x="828339" y="4366774"/>
            <a:ext cx="5400339" cy="2215991"/>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t>Jules Dalou, Le Triomphe de Silène (1898).</a:t>
            </a:r>
          </a:p>
        </p:txBody>
      </p:sp>
      <p:pic>
        <p:nvPicPr>
          <p:cNvPr id="6" name="Image 5" descr="Une image contenant plein air, monument, ciel, mémorial&#10;&#10;Description générée automatiquement">
            <a:extLst>
              <a:ext uri="{FF2B5EF4-FFF2-40B4-BE49-F238E27FC236}">
                <a16:creationId xmlns:a16="http://schemas.microsoft.com/office/drawing/2014/main" id="{A90B2557-82DA-34EB-EF4B-D051500625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42903" y="783000"/>
            <a:ext cx="3528000" cy="5292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03FEA95-4473-DEF7-ABCA-3B995CF73B20}"/>
              </a:ext>
            </a:extLst>
          </p:cNvPr>
          <p:cNvSpPr txBox="1"/>
          <p:nvPr/>
        </p:nvSpPr>
        <p:spPr>
          <a:xfrm>
            <a:off x="7623330" y="-232663"/>
            <a:ext cx="5282005" cy="1015663"/>
          </a:xfrm>
          <a:prstGeom prst="rect">
            <a:avLst/>
          </a:prstGeom>
          <a:noFill/>
        </p:spPr>
        <p:txBody>
          <a:bodyPr wrap="square" rtlCol="0">
            <a:spAutoFit/>
          </a:bodyPr>
          <a:lstStyle/>
          <a:p>
            <a:endParaRPr lang="fr-FR" dirty="0"/>
          </a:p>
          <a:p>
            <a:endParaRPr lang="fr-FR" dirty="0"/>
          </a:p>
          <a:p>
            <a:r>
              <a:rPr lang="fr-FR" sz="2400" b="1" dirty="0"/>
              <a:t>Minerve à la chouette.</a:t>
            </a:r>
          </a:p>
        </p:txBody>
      </p:sp>
    </p:spTree>
    <p:extLst>
      <p:ext uri="{BB962C8B-B14F-4D97-AF65-F5344CB8AC3E}">
        <p14:creationId xmlns:p14="http://schemas.microsoft.com/office/powerpoint/2010/main" val="105274424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FA831730-6A9D-AD68-6845-0E5109C33C68}"/>
            </a:ext>
          </a:extLst>
        </p:cNvPr>
        <p:cNvGrpSpPr/>
        <p:nvPr/>
      </p:nvGrpSpPr>
      <p:grpSpPr>
        <a:xfrm>
          <a:off x="0" y="0"/>
          <a:ext cx="0" cy="0"/>
          <a:chOff x="0" y="0"/>
          <a:chExt cx="0" cy="0"/>
        </a:xfrm>
      </p:grpSpPr>
      <p:pic>
        <p:nvPicPr>
          <p:cNvPr id="3" name="Image 2" descr="Une image contenant plein air, arbre, monument, Sculpture classique&#10;&#10;Description générée automatiquement">
            <a:extLst>
              <a:ext uri="{FF2B5EF4-FFF2-40B4-BE49-F238E27FC236}">
                <a16:creationId xmlns:a16="http://schemas.microsoft.com/office/drawing/2014/main" id="{06D00625-6D51-465D-9739-D21F9C01ED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327" y="236002"/>
            <a:ext cx="4788000" cy="638599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75D8E39-0FAA-7FA3-ACC9-53E30BBD3874}"/>
              </a:ext>
            </a:extLst>
          </p:cNvPr>
          <p:cNvSpPr txBox="1"/>
          <p:nvPr/>
        </p:nvSpPr>
        <p:spPr>
          <a:xfrm>
            <a:off x="3585883" y="-567855"/>
            <a:ext cx="1678193"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Jules Blanchard, La Bocca </a:t>
            </a:r>
            <a:r>
              <a:rPr lang="fr-FR" sz="2400" b="1" dirty="0" err="1">
                <a:solidFill>
                  <a:schemeClr val="bg1"/>
                </a:solidFill>
              </a:rPr>
              <a:t>della</a:t>
            </a:r>
            <a:r>
              <a:rPr lang="fr-FR" sz="2400" b="1" dirty="0">
                <a:solidFill>
                  <a:schemeClr val="bg1"/>
                </a:solidFill>
              </a:rPr>
              <a:t> </a:t>
            </a:r>
            <a:r>
              <a:rPr lang="fr-FR" sz="2400" b="1" dirty="0" err="1">
                <a:solidFill>
                  <a:schemeClr val="bg1"/>
                </a:solidFill>
              </a:rPr>
              <a:t>verità</a:t>
            </a:r>
            <a:r>
              <a:rPr lang="fr-FR" sz="2400" b="1" dirty="0">
                <a:solidFill>
                  <a:schemeClr val="bg1"/>
                </a:solidFill>
              </a:rPr>
              <a:t> (1871).</a:t>
            </a:r>
          </a:p>
        </p:txBody>
      </p:sp>
      <p:pic>
        <p:nvPicPr>
          <p:cNvPr id="6" name="Image 5" descr="Une image contenant arbre, plein air, sapin, plante&#10;&#10;Description générée automatiquement">
            <a:extLst>
              <a:ext uri="{FF2B5EF4-FFF2-40B4-BE49-F238E27FC236}">
                <a16:creationId xmlns:a16="http://schemas.microsoft.com/office/drawing/2014/main" id="{46319718-8FFE-04C3-DDD2-E2EAB3864B3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2673" y="1430999"/>
            <a:ext cx="5328000" cy="399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4EAB61F-866F-E06B-D6A2-EC103C5D07A1}"/>
              </a:ext>
            </a:extLst>
          </p:cNvPr>
          <p:cNvSpPr txBox="1"/>
          <p:nvPr/>
        </p:nvSpPr>
        <p:spPr>
          <a:xfrm>
            <a:off x="7255708" y="4919167"/>
            <a:ext cx="5492103" cy="1015663"/>
          </a:xfrm>
          <a:prstGeom prst="rect">
            <a:avLst/>
          </a:prstGeom>
          <a:noFill/>
        </p:spPr>
        <p:txBody>
          <a:bodyPr wrap="square" rtlCol="0">
            <a:spAutoFit/>
          </a:bodyPr>
          <a:lstStyle/>
          <a:p>
            <a:endParaRPr lang="fr-FR" dirty="0"/>
          </a:p>
          <a:p>
            <a:endParaRPr lang="fr-FR" dirty="0"/>
          </a:p>
          <a:p>
            <a:r>
              <a:rPr lang="fr-FR" sz="2400" b="1" dirty="0"/>
              <a:t>La buvette des Marionnettes.</a:t>
            </a:r>
          </a:p>
        </p:txBody>
      </p:sp>
    </p:spTree>
    <p:extLst>
      <p:ext uri="{BB962C8B-B14F-4D97-AF65-F5344CB8AC3E}">
        <p14:creationId xmlns:p14="http://schemas.microsoft.com/office/powerpoint/2010/main" val="15342866"/>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35FDC1F-28BC-080F-0723-910295B9E584}"/>
            </a:ext>
          </a:extLst>
        </p:cNvPr>
        <p:cNvGrpSpPr/>
        <p:nvPr/>
      </p:nvGrpSpPr>
      <p:grpSpPr>
        <a:xfrm>
          <a:off x="0" y="0"/>
          <a:ext cx="0" cy="0"/>
          <a:chOff x="0" y="0"/>
          <a:chExt cx="0" cy="0"/>
        </a:xfrm>
      </p:grpSpPr>
      <p:pic>
        <p:nvPicPr>
          <p:cNvPr id="3" name="Image 2" descr="Une image contenant plein air, arbre, eau, ciel&#10;&#10;Description générée automatiquement">
            <a:extLst>
              <a:ext uri="{FF2B5EF4-FFF2-40B4-BE49-F238E27FC236}">
                <a16:creationId xmlns:a16="http://schemas.microsoft.com/office/drawing/2014/main" id="{70A7F792-A830-3F35-A1C6-131FBD2080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1008" y="1288815"/>
            <a:ext cx="5112000" cy="3834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A2E035E-0984-0501-7205-7D0C4828AF68}"/>
              </a:ext>
            </a:extLst>
          </p:cNvPr>
          <p:cNvSpPr txBox="1"/>
          <p:nvPr/>
        </p:nvSpPr>
        <p:spPr>
          <a:xfrm>
            <a:off x="1647583" y="4614983"/>
            <a:ext cx="5604734" cy="1015663"/>
          </a:xfrm>
          <a:prstGeom prst="rect">
            <a:avLst/>
          </a:prstGeom>
          <a:noFill/>
        </p:spPr>
        <p:txBody>
          <a:bodyPr wrap="square" rtlCol="0">
            <a:spAutoFit/>
          </a:bodyPr>
          <a:lstStyle/>
          <a:p>
            <a:endParaRPr lang="fr-FR" dirty="0"/>
          </a:p>
          <a:p>
            <a:endParaRPr lang="fr-FR" dirty="0"/>
          </a:p>
          <a:p>
            <a:r>
              <a:rPr lang="fr-FR" sz="2400" b="1" dirty="0"/>
              <a:t>La fontaine Médicis.</a:t>
            </a:r>
          </a:p>
        </p:txBody>
      </p:sp>
      <p:pic>
        <p:nvPicPr>
          <p:cNvPr id="6" name="Image 5" descr="Une image contenant plein air, hiver, arbre, ciel&#10;&#10;Description générée automatiquement">
            <a:extLst>
              <a:ext uri="{FF2B5EF4-FFF2-40B4-BE49-F238E27FC236}">
                <a16:creationId xmlns:a16="http://schemas.microsoft.com/office/drawing/2014/main" id="{241C9F37-12F5-657A-1A9A-1CA0715D8F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10992" y="925103"/>
            <a:ext cx="3420000" cy="4561425"/>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8AF01F17-54C4-80F8-F2EF-99DC7478549A}"/>
              </a:ext>
            </a:extLst>
          </p:cNvPr>
          <p:cNvSpPr txBox="1"/>
          <p:nvPr/>
        </p:nvSpPr>
        <p:spPr>
          <a:xfrm>
            <a:off x="8010992" y="-90560"/>
            <a:ext cx="4313816" cy="1015663"/>
          </a:xfrm>
          <a:prstGeom prst="rect">
            <a:avLst/>
          </a:prstGeom>
          <a:noFill/>
        </p:spPr>
        <p:txBody>
          <a:bodyPr wrap="square" rtlCol="0">
            <a:spAutoFit/>
          </a:bodyPr>
          <a:lstStyle/>
          <a:p>
            <a:endParaRPr lang="fr-FR" dirty="0"/>
          </a:p>
          <a:p>
            <a:endParaRPr lang="fr-FR" dirty="0"/>
          </a:p>
          <a:p>
            <a:r>
              <a:rPr lang="fr-FR" sz="2400" b="1" dirty="0"/>
              <a:t>Une allée sous la neige.</a:t>
            </a:r>
          </a:p>
        </p:txBody>
      </p:sp>
    </p:spTree>
    <p:extLst>
      <p:ext uri="{BB962C8B-B14F-4D97-AF65-F5344CB8AC3E}">
        <p14:creationId xmlns:p14="http://schemas.microsoft.com/office/powerpoint/2010/main" val="4188676555"/>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38F013A5-E662-325B-69C1-24A6FC7E1B0D}"/>
            </a:ext>
          </a:extLst>
        </p:cNvPr>
        <p:cNvGrpSpPr/>
        <p:nvPr/>
      </p:nvGrpSpPr>
      <p:grpSpPr>
        <a:xfrm>
          <a:off x="0" y="0"/>
          <a:ext cx="0" cy="0"/>
          <a:chOff x="0" y="0"/>
          <a:chExt cx="0" cy="0"/>
        </a:xfrm>
      </p:grpSpPr>
      <p:pic>
        <p:nvPicPr>
          <p:cNvPr id="3" name="Image 2" descr="Une image contenant plein air, sculpture, plante, arbre&#10;&#10;Description générée automatiquement">
            <a:extLst>
              <a:ext uri="{FF2B5EF4-FFF2-40B4-BE49-F238E27FC236}">
                <a16:creationId xmlns:a16="http://schemas.microsoft.com/office/drawing/2014/main" id="{B53B070B-EF41-A662-0036-271F2465F4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538" y="215237"/>
            <a:ext cx="5578106" cy="331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B103F37-3061-BE89-BDB2-575067D771F1}"/>
              </a:ext>
            </a:extLst>
          </p:cNvPr>
          <p:cNvSpPr txBox="1"/>
          <p:nvPr/>
        </p:nvSpPr>
        <p:spPr>
          <a:xfrm>
            <a:off x="1730094" y="2735164"/>
            <a:ext cx="6366322" cy="1200329"/>
          </a:xfrm>
          <a:prstGeom prst="rect">
            <a:avLst/>
          </a:prstGeom>
          <a:noFill/>
        </p:spPr>
        <p:txBody>
          <a:bodyPr wrap="square" rtlCol="0">
            <a:spAutoFit/>
          </a:bodyPr>
          <a:lstStyle/>
          <a:p>
            <a:endParaRPr lang="fr-FR" sz="2400" b="1" dirty="0"/>
          </a:p>
          <a:p>
            <a:endParaRPr lang="fr-FR" sz="2400" b="1" dirty="0"/>
          </a:p>
          <a:p>
            <a:r>
              <a:rPr lang="fr-FR" sz="2400" b="1" dirty="0"/>
              <a:t>Diane chasseresse.</a:t>
            </a:r>
          </a:p>
        </p:txBody>
      </p:sp>
      <p:pic>
        <p:nvPicPr>
          <p:cNvPr id="6" name="Image 5" descr="Une image contenant plein air, ciel, arbre, nuage&#10;&#10;Description générée automatiquement">
            <a:extLst>
              <a:ext uri="{FF2B5EF4-FFF2-40B4-BE49-F238E27FC236}">
                <a16:creationId xmlns:a16="http://schemas.microsoft.com/office/drawing/2014/main" id="{A3A4E0A9-2EAE-509C-3FE3-43204092BC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7897" y="3238052"/>
            <a:ext cx="4560000"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298BFA8-CD99-AE4E-F7B8-1F9E7C936083}"/>
              </a:ext>
            </a:extLst>
          </p:cNvPr>
          <p:cNvSpPr txBox="1"/>
          <p:nvPr/>
        </p:nvSpPr>
        <p:spPr>
          <a:xfrm>
            <a:off x="7896114" y="2037723"/>
            <a:ext cx="4807092" cy="1200329"/>
          </a:xfrm>
          <a:prstGeom prst="rect">
            <a:avLst/>
          </a:prstGeom>
          <a:noFill/>
        </p:spPr>
        <p:txBody>
          <a:bodyPr wrap="square" rtlCol="0">
            <a:spAutoFit/>
          </a:bodyPr>
          <a:lstStyle/>
          <a:p>
            <a:endParaRPr lang="fr-FR" sz="2400" b="1" dirty="0"/>
          </a:p>
          <a:p>
            <a:endParaRPr lang="fr-FR" sz="2400" b="1" dirty="0"/>
          </a:p>
          <a:p>
            <a:r>
              <a:rPr lang="fr-FR" sz="2400" b="1" dirty="0"/>
              <a:t>Le bassin sous la neige.</a:t>
            </a:r>
          </a:p>
        </p:txBody>
      </p:sp>
    </p:spTree>
    <p:extLst>
      <p:ext uri="{BB962C8B-B14F-4D97-AF65-F5344CB8AC3E}">
        <p14:creationId xmlns:p14="http://schemas.microsoft.com/office/powerpoint/2010/main" val="3186588787"/>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6809A1F-3682-70BA-DE38-EA76B9FB27E4}"/>
            </a:ext>
          </a:extLst>
        </p:cNvPr>
        <p:cNvGrpSpPr/>
        <p:nvPr/>
      </p:nvGrpSpPr>
      <p:grpSpPr>
        <a:xfrm>
          <a:off x="0" y="0"/>
          <a:ext cx="0" cy="0"/>
          <a:chOff x="0" y="0"/>
          <a:chExt cx="0" cy="0"/>
        </a:xfrm>
      </p:grpSpPr>
      <p:pic>
        <p:nvPicPr>
          <p:cNvPr id="3" name="Image 2" descr="Une image contenant meubles, arbre, sol, plein air&#10;&#10;Description générée automatiquement">
            <a:extLst>
              <a:ext uri="{FF2B5EF4-FFF2-40B4-BE49-F238E27FC236}">
                <a16:creationId xmlns:a16="http://schemas.microsoft.com/office/drawing/2014/main" id="{D96F1E45-53D2-1EE5-7352-9C077CBB3D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0187" y="1052257"/>
            <a:ext cx="3564000" cy="475348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B8252E8C-4E28-B30C-F7F5-7DBB9DECD0A3}"/>
              </a:ext>
            </a:extLst>
          </p:cNvPr>
          <p:cNvSpPr txBox="1"/>
          <p:nvPr/>
        </p:nvSpPr>
        <p:spPr>
          <a:xfrm>
            <a:off x="0" y="-332738"/>
            <a:ext cx="5393037" cy="1384995"/>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Chaise du jardin du Luxembourg avec le logo du Sénat.</a:t>
            </a:r>
          </a:p>
        </p:txBody>
      </p:sp>
      <p:pic>
        <p:nvPicPr>
          <p:cNvPr id="8" name="Image 7" descr="Une image contenant arbre, plein air, vélo, ciel&#10;&#10;Description générée automatiquement">
            <a:extLst>
              <a:ext uri="{FF2B5EF4-FFF2-40B4-BE49-F238E27FC236}">
                <a16:creationId xmlns:a16="http://schemas.microsoft.com/office/drawing/2014/main" id="{0DD76057-A4A5-702B-0112-C8D174AADD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92307" y="1871903"/>
            <a:ext cx="5076000" cy="338660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0928A7C2-C27C-DD9D-B01F-DD9374255E4E}"/>
              </a:ext>
            </a:extLst>
          </p:cNvPr>
          <p:cNvSpPr txBox="1"/>
          <p:nvPr/>
        </p:nvSpPr>
        <p:spPr>
          <a:xfrm>
            <a:off x="7174434" y="4750680"/>
            <a:ext cx="5464884"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Le jardin au mois d'avril.</a:t>
            </a:r>
          </a:p>
        </p:txBody>
      </p:sp>
    </p:spTree>
    <p:extLst>
      <p:ext uri="{BB962C8B-B14F-4D97-AF65-F5344CB8AC3E}">
        <p14:creationId xmlns:p14="http://schemas.microsoft.com/office/powerpoint/2010/main" val="563245989"/>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83742F9B-D489-1493-E558-4390E1AE8424}"/>
            </a:ext>
          </a:extLst>
        </p:cNvPr>
        <p:cNvGrpSpPr/>
        <p:nvPr/>
      </p:nvGrpSpPr>
      <p:grpSpPr>
        <a:xfrm>
          <a:off x="0" y="0"/>
          <a:ext cx="0" cy="0"/>
          <a:chOff x="0" y="0"/>
          <a:chExt cx="0" cy="0"/>
        </a:xfrm>
      </p:grpSpPr>
      <p:pic>
        <p:nvPicPr>
          <p:cNvPr id="3" name="Image 2" descr="Une image contenant plein air, ciel, nature, hiver&#10;&#10;Description générée automatiquement">
            <a:extLst>
              <a:ext uri="{FF2B5EF4-FFF2-40B4-BE49-F238E27FC236}">
                <a16:creationId xmlns:a16="http://schemas.microsoft.com/office/drawing/2014/main" id="{5FDB5746-1340-1B4E-DD2F-63DBC90928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245" y="268942"/>
            <a:ext cx="6336000" cy="356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099003A-663D-823D-A4F4-02EBA8166FC2}"/>
              </a:ext>
            </a:extLst>
          </p:cNvPr>
          <p:cNvSpPr txBox="1"/>
          <p:nvPr/>
        </p:nvSpPr>
        <p:spPr>
          <a:xfrm>
            <a:off x="344245" y="2090172"/>
            <a:ext cx="665898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Jardin du Luxembourg sous la neige, à Paris, vu depuis le palais du Luxembourg.</a:t>
            </a:r>
          </a:p>
        </p:txBody>
      </p:sp>
      <p:pic>
        <p:nvPicPr>
          <p:cNvPr id="6" name="Image 5" descr="Une image contenant plein air, ciel, nuage, sol&#10;&#10;Description générée automatiquement">
            <a:extLst>
              <a:ext uri="{FF2B5EF4-FFF2-40B4-BE49-F238E27FC236}">
                <a16:creationId xmlns:a16="http://schemas.microsoft.com/office/drawing/2014/main" id="{562D766F-C1CB-9838-331C-97FC737485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62362" y="3205778"/>
            <a:ext cx="4536000" cy="340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F9CB2DA-C3A7-AEBA-2245-2BEB672087C3}"/>
              </a:ext>
            </a:extLst>
          </p:cNvPr>
          <p:cNvSpPr txBox="1"/>
          <p:nvPr/>
        </p:nvSpPr>
        <p:spPr>
          <a:xfrm>
            <a:off x="7462362" y="942946"/>
            <a:ext cx="4729638" cy="2215991"/>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 palais du Luxembourg vu depuis l'axe sud en avril 2018.</a:t>
            </a:r>
          </a:p>
        </p:txBody>
      </p:sp>
    </p:spTree>
    <p:extLst>
      <p:ext uri="{BB962C8B-B14F-4D97-AF65-F5344CB8AC3E}">
        <p14:creationId xmlns:p14="http://schemas.microsoft.com/office/powerpoint/2010/main" val="308560377"/>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8F720059-5FFD-A3C6-C09B-246B4B87D338}"/>
            </a:ext>
          </a:extLst>
        </p:cNvPr>
        <p:cNvGrpSpPr/>
        <p:nvPr/>
      </p:nvGrpSpPr>
      <p:grpSpPr>
        <a:xfrm>
          <a:off x="0" y="0"/>
          <a:ext cx="0" cy="0"/>
          <a:chOff x="0" y="0"/>
          <a:chExt cx="0" cy="0"/>
        </a:xfrm>
      </p:grpSpPr>
      <p:pic>
        <p:nvPicPr>
          <p:cNvPr id="3" name="Image 2" descr="Une image contenant plein air, arbre, herbe, statue&#10;&#10;Description générée automatiquement">
            <a:extLst>
              <a:ext uri="{FF2B5EF4-FFF2-40B4-BE49-F238E27FC236}">
                <a16:creationId xmlns:a16="http://schemas.microsoft.com/office/drawing/2014/main" id="{C7830B5E-1395-9888-FCC5-AF392C92BF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4000" y="1725674"/>
            <a:ext cx="5112000" cy="340665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E8212C8-D464-40E8-1642-126F98606CD3}"/>
              </a:ext>
            </a:extLst>
          </p:cNvPr>
          <p:cNvSpPr txBox="1"/>
          <p:nvPr/>
        </p:nvSpPr>
        <p:spPr>
          <a:xfrm>
            <a:off x="515707" y="5132325"/>
            <a:ext cx="7308028" cy="461665"/>
          </a:xfrm>
          <a:prstGeom prst="rect">
            <a:avLst/>
          </a:prstGeom>
          <a:noFill/>
        </p:spPr>
        <p:txBody>
          <a:bodyPr wrap="square" rtlCol="0">
            <a:spAutoFit/>
          </a:bodyPr>
          <a:lstStyle/>
          <a:p>
            <a:r>
              <a:rPr lang="fr-FR" sz="2400" b="1">
                <a:solidFill>
                  <a:srgbClr val="FFFF00"/>
                </a:solidFill>
              </a:rPr>
              <a:t>Statue de Sainte-Beuve par Denys Puech.</a:t>
            </a:r>
            <a:endParaRPr lang="fr-FR" sz="2400" b="1" dirty="0">
              <a:solidFill>
                <a:srgbClr val="FFFF00"/>
              </a:solidFill>
            </a:endParaRPr>
          </a:p>
        </p:txBody>
      </p:sp>
      <p:pic>
        <p:nvPicPr>
          <p:cNvPr id="6" name="Image 5" descr="Une image contenant plein air, herbe, monument, arbre&#10;&#10;Description générée automatiquement">
            <a:extLst>
              <a:ext uri="{FF2B5EF4-FFF2-40B4-BE49-F238E27FC236}">
                <a16:creationId xmlns:a16="http://schemas.microsoft.com/office/drawing/2014/main" id="{FC411D9C-210E-6274-BF9A-F4C16F8A93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14703" y="1218996"/>
            <a:ext cx="3391352" cy="460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AD29316C-0291-1905-5877-C33C1A3490C3}"/>
              </a:ext>
            </a:extLst>
          </p:cNvPr>
          <p:cNvSpPr txBox="1"/>
          <p:nvPr/>
        </p:nvSpPr>
        <p:spPr>
          <a:xfrm>
            <a:off x="6884895" y="433013"/>
            <a:ext cx="4754880" cy="830997"/>
          </a:xfrm>
          <a:prstGeom prst="rect">
            <a:avLst/>
          </a:prstGeom>
          <a:noFill/>
        </p:spPr>
        <p:txBody>
          <a:bodyPr wrap="square" rtlCol="0">
            <a:spAutoFit/>
          </a:bodyPr>
          <a:lstStyle/>
          <a:p>
            <a:r>
              <a:rPr lang="fr-FR" sz="2400" b="1">
                <a:solidFill>
                  <a:srgbClr val="FFFF00"/>
                </a:solidFill>
              </a:rPr>
              <a:t>Buste de Charles Baudelaire par Pierre-Félix Masseau.</a:t>
            </a:r>
            <a:endParaRPr lang="fr-FR" sz="2400" b="1" dirty="0">
              <a:solidFill>
                <a:srgbClr val="FFFF00"/>
              </a:solidFill>
            </a:endParaRPr>
          </a:p>
        </p:txBody>
      </p:sp>
    </p:spTree>
    <p:extLst>
      <p:ext uri="{BB962C8B-B14F-4D97-AF65-F5344CB8AC3E}">
        <p14:creationId xmlns:p14="http://schemas.microsoft.com/office/powerpoint/2010/main" val="219083415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E0F7AE1-5DF4-74DF-4011-8EF9E4B60F06}"/>
            </a:ext>
          </a:extLst>
        </p:cNvPr>
        <p:cNvGrpSpPr/>
        <p:nvPr/>
      </p:nvGrpSpPr>
      <p:grpSpPr>
        <a:xfrm>
          <a:off x="0" y="0"/>
          <a:ext cx="0" cy="0"/>
          <a:chOff x="0" y="0"/>
          <a:chExt cx="0" cy="0"/>
        </a:xfrm>
      </p:grpSpPr>
      <p:pic>
        <p:nvPicPr>
          <p:cNvPr id="3" name="Image 2" descr="Une image contenant plein air, ciel, monument, herbe&#10;&#10;Description générée automatiquement">
            <a:extLst>
              <a:ext uri="{FF2B5EF4-FFF2-40B4-BE49-F238E27FC236}">
                <a16:creationId xmlns:a16="http://schemas.microsoft.com/office/drawing/2014/main" id="{CC91C12A-4221-10AB-F291-1F28D464CA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2801" y="945000"/>
            <a:ext cx="3303739" cy="4968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4CD66CC-C7F1-B87C-1886-DC26782AA513}"/>
              </a:ext>
            </a:extLst>
          </p:cNvPr>
          <p:cNvSpPr txBox="1"/>
          <p:nvPr/>
        </p:nvSpPr>
        <p:spPr>
          <a:xfrm>
            <a:off x="268941" y="5473005"/>
            <a:ext cx="5314278" cy="1384995"/>
          </a:xfrm>
          <a:prstGeom prst="rect">
            <a:avLst/>
          </a:prstGeom>
          <a:noFill/>
        </p:spPr>
        <p:txBody>
          <a:bodyPr wrap="square" rtlCol="0">
            <a:spAutoFit/>
          </a:bodyPr>
          <a:lstStyle/>
          <a:p>
            <a:endParaRPr lang="fr-FR" dirty="0"/>
          </a:p>
          <a:p>
            <a:endParaRPr lang="fr-FR" dirty="0"/>
          </a:p>
          <a:p>
            <a:r>
              <a:rPr lang="fr-FR" sz="2400" b="1" dirty="0"/>
              <a:t>Monument à Auguste Scheurer-Kestner par Jules Dalou.</a:t>
            </a:r>
          </a:p>
        </p:txBody>
      </p:sp>
      <p:pic>
        <p:nvPicPr>
          <p:cNvPr id="6" name="Image 5" descr="Une image contenant plein air, herbe, ciel, Aménagement paysager&#10;&#10;Description générée automatiquement">
            <a:extLst>
              <a:ext uri="{FF2B5EF4-FFF2-40B4-BE49-F238E27FC236}">
                <a16:creationId xmlns:a16="http://schemas.microsoft.com/office/drawing/2014/main" id="{5CAB460C-47A8-7628-1352-524BF30F71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63199" y="1775000"/>
            <a:ext cx="6336000" cy="3567168"/>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DC0893D-1B2F-1CC9-BF05-F7A23D39B641}"/>
              </a:ext>
            </a:extLst>
          </p:cNvPr>
          <p:cNvSpPr txBox="1"/>
          <p:nvPr/>
        </p:nvSpPr>
        <p:spPr>
          <a:xfrm>
            <a:off x="5339644" y="1320609"/>
            <a:ext cx="6059555" cy="461665"/>
          </a:xfrm>
          <a:prstGeom prst="rect">
            <a:avLst/>
          </a:prstGeom>
          <a:noFill/>
        </p:spPr>
        <p:txBody>
          <a:bodyPr wrap="square" rtlCol="0">
            <a:spAutoFit/>
          </a:bodyPr>
          <a:lstStyle/>
          <a:p>
            <a:r>
              <a:rPr lang="fr-FR" sz="2400" b="1" dirty="0"/>
              <a:t>jardins de Paris : Jardin du Luxembourg</a:t>
            </a:r>
          </a:p>
        </p:txBody>
      </p:sp>
    </p:spTree>
    <p:extLst>
      <p:ext uri="{BB962C8B-B14F-4D97-AF65-F5344CB8AC3E}">
        <p14:creationId xmlns:p14="http://schemas.microsoft.com/office/powerpoint/2010/main" val="3301050067"/>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B818318-24FB-BCA3-6D95-84CE139FC28D}"/>
            </a:ext>
          </a:extLst>
        </p:cNvPr>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003A0B6C-67BA-1947-FD61-8478D4A078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944" y="246924"/>
            <a:ext cx="5652000" cy="318207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8886D0F-A678-A375-BB31-65E50C992A07}"/>
              </a:ext>
            </a:extLst>
          </p:cNvPr>
          <p:cNvSpPr txBox="1"/>
          <p:nvPr/>
        </p:nvSpPr>
        <p:spPr>
          <a:xfrm>
            <a:off x="1164166" y="3429000"/>
            <a:ext cx="6275212" cy="461665"/>
          </a:xfrm>
          <a:prstGeom prst="rect">
            <a:avLst/>
          </a:prstGeom>
          <a:noFill/>
        </p:spPr>
        <p:txBody>
          <a:bodyPr wrap="square" rtlCol="0">
            <a:spAutoFit/>
          </a:bodyPr>
          <a:lstStyle/>
          <a:p>
            <a:r>
              <a:rPr lang="fr-FR" sz="2400" b="1" dirty="0">
                <a:solidFill>
                  <a:srgbClr val="FFFF00"/>
                </a:solidFill>
              </a:rPr>
              <a:t>Au Jardin du Luxembourg, </a:t>
            </a:r>
          </a:p>
        </p:txBody>
      </p:sp>
      <p:pic>
        <p:nvPicPr>
          <p:cNvPr id="6" name="Image 5" descr="Une image contenant plein air, herbe, ciel, arbre&#10;&#10;Description générée automatiquement">
            <a:extLst>
              <a:ext uri="{FF2B5EF4-FFF2-40B4-BE49-F238E27FC236}">
                <a16:creationId xmlns:a16="http://schemas.microsoft.com/office/drawing/2014/main" id="{BE6AAABA-A317-2156-101E-3EA477F8F4F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710603"/>
            <a:ext cx="5765962" cy="28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EE8CAD9-70E6-EEB7-A187-410E781C0E20}"/>
              </a:ext>
            </a:extLst>
          </p:cNvPr>
          <p:cNvSpPr txBox="1"/>
          <p:nvPr/>
        </p:nvSpPr>
        <p:spPr>
          <a:xfrm>
            <a:off x="6636456" y="3313569"/>
            <a:ext cx="5080000" cy="461665"/>
          </a:xfrm>
          <a:prstGeom prst="rect">
            <a:avLst/>
          </a:prstGeom>
          <a:noFill/>
        </p:spPr>
        <p:txBody>
          <a:bodyPr wrap="square" rtlCol="0">
            <a:spAutoFit/>
          </a:bodyPr>
          <a:lstStyle/>
          <a:p>
            <a:r>
              <a:rPr lang="fr-FR" sz="2400" b="1">
                <a:solidFill>
                  <a:srgbClr val="FFFF00"/>
                </a:solidFill>
              </a:rPr>
              <a:t>La richesse botanique du jardin</a:t>
            </a:r>
            <a:endParaRPr lang="fr-FR" sz="2400" b="1" dirty="0">
              <a:solidFill>
                <a:srgbClr val="FFFF00"/>
              </a:solidFill>
            </a:endParaRPr>
          </a:p>
        </p:txBody>
      </p:sp>
    </p:spTree>
    <p:extLst>
      <p:ext uri="{BB962C8B-B14F-4D97-AF65-F5344CB8AC3E}">
        <p14:creationId xmlns:p14="http://schemas.microsoft.com/office/powerpoint/2010/main" val="1993152926"/>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663C69D-351E-3C0C-B84B-000B071E436A}"/>
            </a:ext>
          </a:extLst>
        </p:cNvPr>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1EA9241B-EC49-99E3-10A0-F87323BE79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0936" y="157162"/>
            <a:ext cx="9810750" cy="6543675"/>
          </a:xfrm>
          <a:prstGeom prst="rect">
            <a:avLst/>
          </a:prstGeom>
          <a:effectLst>
            <a:softEdge rad="635000"/>
          </a:effectLst>
        </p:spPr>
      </p:pic>
      <p:sp>
        <p:nvSpPr>
          <p:cNvPr id="4" name="ZoneTexte 3">
            <a:extLst>
              <a:ext uri="{FF2B5EF4-FFF2-40B4-BE49-F238E27FC236}">
                <a16:creationId xmlns:a16="http://schemas.microsoft.com/office/drawing/2014/main" id="{C49B0995-B388-7148-2339-D9A9B21A7480}"/>
              </a:ext>
            </a:extLst>
          </p:cNvPr>
          <p:cNvSpPr txBox="1"/>
          <p:nvPr/>
        </p:nvSpPr>
        <p:spPr>
          <a:xfrm>
            <a:off x="2800940" y="6303052"/>
            <a:ext cx="8681156" cy="461665"/>
          </a:xfrm>
          <a:prstGeom prst="rect">
            <a:avLst/>
          </a:prstGeom>
          <a:noFill/>
        </p:spPr>
        <p:txBody>
          <a:bodyPr wrap="square" rtlCol="0">
            <a:spAutoFit/>
          </a:bodyPr>
          <a:lstStyle/>
          <a:p>
            <a:r>
              <a:rPr lang="fr-FR" sz="2400" b="1" dirty="0">
                <a:solidFill>
                  <a:srgbClr val="FFFF00"/>
                </a:solidFill>
              </a:rPr>
              <a:t>Visite du jardin du Luxembourg et du quartier Latin</a:t>
            </a:r>
          </a:p>
        </p:txBody>
      </p:sp>
    </p:spTree>
    <p:extLst>
      <p:ext uri="{BB962C8B-B14F-4D97-AF65-F5344CB8AC3E}">
        <p14:creationId xmlns:p14="http://schemas.microsoft.com/office/powerpoint/2010/main" val="108214195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C518598-F1E6-5F48-D4D4-A6CABCC82E7C}"/>
            </a:ext>
          </a:extLst>
        </p:cNvPr>
        <p:cNvGrpSpPr/>
        <p:nvPr/>
      </p:nvGrpSpPr>
      <p:grpSpPr>
        <a:xfrm>
          <a:off x="0" y="0"/>
          <a:ext cx="0" cy="0"/>
          <a:chOff x="0" y="0"/>
          <a:chExt cx="0" cy="0"/>
        </a:xfrm>
      </p:grpSpPr>
      <p:pic>
        <p:nvPicPr>
          <p:cNvPr id="3" name="Image 2" descr="Une image contenant plein air, ciel, arbre, sol&#10;&#10;Description générée automatiquement">
            <a:extLst>
              <a:ext uri="{FF2B5EF4-FFF2-40B4-BE49-F238E27FC236}">
                <a16:creationId xmlns:a16="http://schemas.microsoft.com/office/drawing/2014/main" id="{613A1A2D-D7A1-0A76-225C-18B7747144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8315" y="414216"/>
            <a:ext cx="5004000" cy="33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6" name="Image 5" descr="Une image contenant plein air, plante, arbre, sol&#10;&#10;Description générée automatiquement">
            <a:extLst>
              <a:ext uri="{FF2B5EF4-FFF2-40B4-BE49-F238E27FC236}">
                <a16:creationId xmlns:a16="http://schemas.microsoft.com/office/drawing/2014/main" id="{8746E53C-8835-CDEC-0168-A25C546DE4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9687" y="3134839"/>
            <a:ext cx="5076000" cy="338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7406350-0757-5DF8-2D68-073229238E79}"/>
              </a:ext>
            </a:extLst>
          </p:cNvPr>
          <p:cNvSpPr txBox="1"/>
          <p:nvPr/>
        </p:nvSpPr>
        <p:spPr>
          <a:xfrm>
            <a:off x="1715911" y="4297922"/>
            <a:ext cx="5181600" cy="523220"/>
          </a:xfrm>
          <a:prstGeom prst="rect">
            <a:avLst/>
          </a:prstGeom>
          <a:noFill/>
        </p:spPr>
        <p:txBody>
          <a:bodyPr wrap="square" rtlCol="0">
            <a:spAutoFit/>
          </a:bodyPr>
          <a:lstStyle/>
          <a:p>
            <a:r>
              <a:rPr lang="fr-FR" sz="2800" b="1" dirty="0">
                <a:solidFill>
                  <a:srgbClr val="FFFF00"/>
                </a:solidFill>
              </a:rPr>
              <a:t>Jardin du Luxembourg 1et 2</a:t>
            </a:r>
          </a:p>
        </p:txBody>
      </p:sp>
    </p:spTree>
    <p:extLst>
      <p:ext uri="{BB962C8B-B14F-4D97-AF65-F5344CB8AC3E}">
        <p14:creationId xmlns:p14="http://schemas.microsoft.com/office/powerpoint/2010/main" val="4190867781"/>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27967E7A-530E-137B-542B-44D9C0D73835}"/>
            </a:ext>
          </a:extLst>
        </p:cNvPr>
        <p:cNvGrpSpPr/>
        <p:nvPr/>
      </p:nvGrpSpPr>
      <p:grpSpPr>
        <a:xfrm>
          <a:off x="0" y="0"/>
          <a:ext cx="0" cy="0"/>
          <a:chOff x="0" y="0"/>
          <a:chExt cx="0" cy="0"/>
        </a:xfrm>
      </p:grpSpPr>
      <p:pic>
        <p:nvPicPr>
          <p:cNvPr id="3" name="Image 2" descr="Une image contenant plein air, statue, arbre, ciel&#10;&#10;Description générée automatiquement">
            <a:extLst>
              <a:ext uri="{FF2B5EF4-FFF2-40B4-BE49-F238E27FC236}">
                <a16:creationId xmlns:a16="http://schemas.microsoft.com/office/drawing/2014/main" id="{9363D741-258D-09C6-428D-615D0736AE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2442" y="783000"/>
            <a:ext cx="3528000" cy="5292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3A71B99E-4E29-A652-2E52-5247C2EF1720}"/>
              </a:ext>
            </a:extLst>
          </p:cNvPr>
          <p:cNvSpPr txBox="1"/>
          <p:nvPr/>
        </p:nvSpPr>
        <p:spPr>
          <a:xfrm>
            <a:off x="225777" y="321335"/>
            <a:ext cx="6626578" cy="461665"/>
          </a:xfrm>
          <a:prstGeom prst="rect">
            <a:avLst/>
          </a:prstGeom>
          <a:noFill/>
        </p:spPr>
        <p:txBody>
          <a:bodyPr wrap="square" rtlCol="0">
            <a:spAutoFit/>
          </a:bodyPr>
          <a:lstStyle/>
          <a:p>
            <a:r>
              <a:rPr lang="fr-FR" sz="2400" b="1"/>
              <a:t>Jardin du Luxembourg, fontaine de pétunias</a:t>
            </a:r>
            <a:endParaRPr lang="fr-FR" sz="2400" b="1" dirty="0"/>
          </a:p>
        </p:txBody>
      </p:sp>
      <p:pic>
        <p:nvPicPr>
          <p:cNvPr id="8" name="Image 7" descr="Une image contenant plein air, Sculpture sur pierre, Sculpture classique, monument&#10;&#10;Description générée automatiquement">
            <a:extLst>
              <a:ext uri="{FF2B5EF4-FFF2-40B4-BE49-F238E27FC236}">
                <a16:creationId xmlns:a16="http://schemas.microsoft.com/office/drawing/2014/main" id="{1F1C23A2-9776-954B-4D49-7AA086D8C7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91560" y="986508"/>
            <a:ext cx="3492000" cy="523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ZoneTexte 8">
            <a:extLst>
              <a:ext uri="{FF2B5EF4-FFF2-40B4-BE49-F238E27FC236}">
                <a16:creationId xmlns:a16="http://schemas.microsoft.com/office/drawing/2014/main" id="{3AD7B585-ABF5-6C90-FC5D-EC19DFCF3C47}"/>
              </a:ext>
            </a:extLst>
          </p:cNvPr>
          <p:cNvSpPr txBox="1"/>
          <p:nvPr/>
        </p:nvSpPr>
        <p:spPr>
          <a:xfrm>
            <a:off x="5508977" y="6121166"/>
            <a:ext cx="6626578" cy="461665"/>
          </a:xfrm>
          <a:prstGeom prst="rect">
            <a:avLst/>
          </a:prstGeom>
          <a:noFill/>
        </p:spPr>
        <p:txBody>
          <a:bodyPr wrap="square" rtlCol="0">
            <a:spAutoFit/>
          </a:bodyPr>
          <a:lstStyle/>
          <a:p>
            <a:r>
              <a:rPr lang="fr-FR" sz="2400" b="1" dirty="0"/>
              <a:t>Madame D’Angoulême Jardin Du Luxembourg</a:t>
            </a:r>
          </a:p>
        </p:txBody>
      </p:sp>
    </p:spTree>
    <p:extLst>
      <p:ext uri="{BB962C8B-B14F-4D97-AF65-F5344CB8AC3E}">
        <p14:creationId xmlns:p14="http://schemas.microsoft.com/office/powerpoint/2010/main" val="133592475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6BFE7874-2396-A3BF-99F8-2486B78B1BEF}"/>
            </a:ext>
          </a:extLst>
        </p:cNvPr>
        <p:cNvGrpSpPr/>
        <p:nvPr/>
      </p:nvGrpSpPr>
      <p:grpSpPr>
        <a:xfrm>
          <a:off x="0" y="0"/>
          <a:ext cx="0" cy="0"/>
          <a:chOff x="0" y="0"/>
          <a:chExt cx="0" cy="0"/>
        </a:xfrm>
      </p:grpSpPr>
      <p:pic>
        <p:nvPicPr>
          <p:cNvPr id="3" name="Image 2" descr="Une image contenant bâtiment, sculpture, plein air, Sculpture sur pierre&#10;&#10;Description générée automatiquement">
            <a:extLst>
              <a:ext uri="{FF2B5EF4-FFF2-40B4-BE49-F238E27FC236}">
                <a16:creationId xmlns:a16="http://schemas.microsoft.com/office/drawing/2014/main" id="{FF08C6F0-715E-C129-4C8B-F465B87B695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2460" y="1106607"/>
            <a:ext cx="3528000" cy="4644785"/>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1483F35A-0F12-6D67-F8AD-803D16A9966A}"/>
              </a:ext>
            </a:extLst>
          </p:cNvPr>
          <p:cNvSpPr txBox="1"/>
          <p:nvPr/>
        </p:nvSpPr>
        <p:spPr>
          <a:xfrm>
            <a:off x="767643" y="5782721"/>
            <a:ext cx="4334933" cy="461665"/>
          </a:xfrm>
          <a:prstGeom prst="rect">
            <a:avLst/>
          </a:prstGeom>
          <a:noFill/>
        </p:spPr>
        <p:txBody>
          <a:bodyPr wrap="square" rtlCol="0">
            <a:spAutoFit/>
          </a:bodyPr>
          <a:lstStyle/>
          <a:p>
            <a:r>
              <a:rPr lang="fr-FR" sz="2400" b="1" dirty="0">
                <a:solidFill>
                  <a:srgbClr val="FFFF00"/>
                </a:solidFill>
              </a:rPr>
              <a:t>la fontaine Médicis</a:t>
            </a:r>
          </a:p>
        </p:txBody>
      </p:sp>
      <p:pic>
        <p:nvPicPr>
          <p:cNvPr id="6" name="Image 5" descr="Une image contenant sculpture, arbre, plein air, monument&#10;&#10;Description générée automatiquement">
            <a:extLst>
              <a:ext uri="{FF2B5EF4-FFF2-40B4-BE49-F238E27FC236}">
                <a16:creationId xmlns:a16="http://schemas.microsoft.com/office/drawing/2014/main" id="{39C40A3D-086B-179F-E026-8D9A5D24DA1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61181" y="980999"/>
            <a:ext cx="3315234" cy="4896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1D2E27A7-1FF9-4C7E-B2A7-01EC36314E25}"/>
              </a:ext>
            </a:extLst>
          </p:cNvPr>
          <p:cNvSpPr txBox="1"/>
          <p:nvPr/>
        </p:nvSpPr>
        <p:spPr>
          <a:xfrm>
            <a:off x="4778206" y="5840320"/>
            <a:ext cx="3955707" cy="461665"/>
          </a:xfrm>
          <a:prstGeom prst="rect">
            <a:avLst/>
          </a:prstGeom>
          <a:noFill/>
        </p:spPr>
        <p:txBody>
          <a:bodyPr wrap="square" rtlCol="0">
            <a:spAutoFit/>
          </a:bodyPr>
          <a:lstStyle/>
          <a:p>
            <a:r>
              <a:rPr lang="fr-FR" sz="2400" b="1">
                <a:solidFill>
                  <a:srgbClr val="FFFF00"/>
                </a:solidFill>
              </a:rPr>
              <a:t>la fontaine Delacroix</a:t>
            </a:r>
            <a:endParaRPr lang="fr-FR" sz="2400" b="1" dirty="0">
              <a:solidFill>
                <a:srgbClr val="FFFF00"/>
              </a:solidFill>
            </a:endParaRPr>
          </a:p>
        </p:txBody>
      </p:sp>
      <p:pic>
        <p:nvPicPr>
          <p:cNvPr id="9" name="Image 8" descr="Une image contenant statue, ciel, bâtiment, monument&#10;&#10;Description générée automatiquement">
            <a:extLst>
              <a:ext uri="{FF2B5EF4-FFF2-40B4-BE49-F238E27FC236}">
                <a16:creationId xmlns:a16="http://schemas.microsoft.com/office/drawing/2014/main" id="{B17DB744-4E9B-A89F-6A9F-C2FF91B62E2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07137" y="1075525"/>
            <a:ext cx="3311191" cy="4644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ZoneTexte 9">
            <a:extLst>
              <a:ext uri="{FF2B5EF4-FFF2-40B4-BE49-F238E27FC236}">
                <a16:creationId xmlns:a16="http://schemas.microsoft.com/office/drawing/2014/main" id="{A422B2CE-C8C7-1392-8176-59FA0754F0F1}"/>
              </a:ext>
            </a:extLst>
          </p:cNvPr>
          <p:cNvSpPr txBox="1"/>
          <p:nvPr/>
        </p:nvSpPr>
        <p:spPr>
          <a:xfrm>
            <a:off x="9337859" y="5646166"/>
            <a:ext cx="3311191" cy="461665"/>
          </a:xfrm>
          <a:prstGeom prst="rect">
            <a:avLst/>
          </a:prstGeom>
          <a:noFill/>
        </p:spPr>
        <p:txBody>
          <a:bodyPr wrap="square" rtlCol="0">
            <a:spAutoFit/>
          </a:bodyPr>
          <a:lstStyle/>
          <a:p>
            <a:r>
              <a:rPr lang="fr-FR" sz="2400" b="1">
                <a:solidFill>
                  <a:srgbClr val="FFFF00"/>
                </a:solidFill>
              </a:rPr>
              <a:t> Le cri, l'écrit</a:t>
            </a:r>
            <a:endParaRPr lang="fr-FR" sz="2400" b="1" dirty="0">
              <a:solidFill>
                <a:srgbClr val="FFFF00"/>
              </a:solidFill>
            </a:endParaRPr>
          </a:p>
        </p:txBody>
      </p:sp>
      <p:sp>
        <p:nvSpPr>
          <p:cNvPr id="11" name="ZoneTexte 10">
            <a:extLst>
              <a:ext uri="{FF2B5EF4-FFF2-40B4-BE49-F238E27FC236}">
                <a16:creationId xmlns:a16="http://schemas.microsoft.com/office/drawing/2014/main" id="{8CB7C88B-34E9-09E1-3D80-68DF4AC7FEF4}"/>
              </a:ext>
            </a:extLst>
          </p:cNvPr>
          <p:cNvSpPr txBox="1"/>
          <p:nvPr/>
        </p:nvSpPr>
        <p:spPr>
          <a:xfrm>
            <a:off x="3584864" y="-402050"/>
            <a:ext cx="10698861" cy="1477328"/>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jardin du Luxembourg - Paris 6e</a:t>
            </a:r>
          </a:p>
          <a:p>
            <a:endParaRPr lang="fr-FR" sz="2400" b="1" dirty="0">
              <a:solidFill>
                <a:srgbClr val="FFFF00"/>
              </a:solidFill>
            </a:endParaRPr>
          </a:p>
          <a:p>
            <a:r>
              <a:rPr lang="fr-FR" sz="2400" b="1" dirty="0">
                <a:solidFill>
                  <a:srgbClr val="FFFF00"/>
                </a:solidFill>
              </a:rPr>
              <a:t>Le Quartier Latin  à Suivre </a:t>
            </a:r>
          </a:p>
        </p:txBody>
      </p:sp>
    </p:spTree>
    <p:extLst>
      <p:ext uri="{BB962C8B-B14F-4D97-AF65-F5344CB8AC3E}">
        <p14:creationId xmlns:p14="http://schemas.microsoft.com/office/powerpoint/2010/main" val="1074102071"/>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939AAA47-C949-6716-300C-9214D35A5F03}"/>
            </a:ext>
          </a:extLst>
        </p:cNvPr>
        <p:cNvGrpSpPr/>
        <p:nvPr/>
      </p:nvGrpSpPr>
      <p:grpSpPr>
        <a:xfrm>
          <a:off x="0" y="0"/>
          <a:ext cx="0" cy="0"/>
          <a:chOff x="0" y="0"/>
          <a:chExt cx="0" cy="0"/>
        </a:xfrm>
      </p:grpSpPr>
      <p:pic>
        <p:nvPicPr>
          <p:cNvPr id="3" name="Image 2" descr="Une image contenant plein air, nuage, sculpture, ciel&#10;&#10;Description générée automatiquement">
            <a:extLst>
              <a:ext uri="{FF2B5EF4-FFF2-40B4-BE49-F238E27FC236}">
                <a16:creationId xmlns:a16="http://schemas.microsoft.com/office/drawing/2014/main" id="{E4F04093-402C-F3CE-794D-6E2F8A8CD9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5911" y="3098447"/>
            <a:ext cx="5112000" cy="34122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6" name="Image 5" descr="Une image contenant plein air, ciel, nuage, arbre&#10;&#10;Description générée automatiquement">
            <a:extLst>
              <a:ext uri="{FF2B5EF4-FFF2-40B4-BE49-F238E27FC236}">
                <a16:creationId xmlns:a16="http://schemas.microsoft.com/office/drawing/2014/main" id="{F7B75349-4169-5DC8-BEAA-6D96E5F4A8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62089" y="199318"/>
            <a:ext cx="5184000" cy="346032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7506780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3F08A51-7DCC-D1C5-968C-059DFA734E91}"/>
            </a:ext>
          </a:extLst>
        </p:cNvPr>
        <p:cNvGrpSpPr/>
        <p:nvPr/>
      </p:nvGrpSpPr>
      <p:grpSpPr>
        <a:xfrm>
          <a:off x="0" y="0"/>
          <a:ext cx="0" cy="0"/>
          <a:chOff x="0" y="0"/>
          <a:chExt cx="0" cy="0"/>
        </a:xfrm>
      </p:grpSpPr>
      <p:pic>
        <p:nvPicPr>
          <p:cNvPr id="3" name="Image 2" descr="Une image contenant plein air, sol, ciel, arbre&#10;&#10;Description générée automatiquement">
            <a:extLst>
              <a:ext uri="{FF2B5EF4-FFF2-40B4-BE49-F238E27FC236}">
                <a16:creationId xmlns:a16="http://schemas.microsoft.com/office/drawing/2014/main" id="{470F42E6-B42C-C355-7437-958C2292454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4989" y="509234"/>
            <a:ext cx="5069672" cy="338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6" name="Image 5" descr="Une image contenant plein air, bâtiment, arbre, plante&#10;&#10;Description générée automatiquement">
            <a:extLst>
              <a:ext uri="{FF2B5EF4-FFF2-40B4-BE49-F238E27FC236}">
                <a16:creationId xmlns:a16="http://schemas.microsoft.com/office/drawing/2014/main" id="{1CF44E43-4E70-341B-94AF-B8720B2C16B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76567" y="2986263"/>
            <a:ext cx="4980444" cy="331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4410512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283F87B-0C26-0E7B-C140-98602FEAA06E}"/>
            </a:ext>
          </a:extLst>
        </p:cNvPr>
        <p:cNvGrpSpPr/>
        <p:nvPr/>
      </p:nvGrpSpPr>
      <p:grpSpPr>
        <a:xfrm>
          <a:off x="0" y="0"/>
          <a:ext cx="0" cy="0"/>
          <a:chOff x="0" y="0"/>
          <a:chExt cx="0" cy="0"/>
        </a:xfrm>
      </p:grpSpPr>
      <p:pic>
        <p:nvPicPr>
          <p:cNvPr id="3" name="Image 2" descr="Une image contenant plein air, arbre, herbe, sculpture&#10;&#10;Description générée automatiquement">
            <a:extLst>
              <a:ext uri="{FF2B5EF4-FFF2-40B4-BE49-F238E27FC236}">
                <a16:creationId xmlns:a16="http://schemas.microsoft.com/office/drawing/2014/main" id="{5413D304-B88D-BBC4-A549-6FF59A97F7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66428" y="3042708"/>
            <a:ext cx="5076000" cy="338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arbre, nuage, ciel&#10;&#10;Description générée automatiquement">
            <a:extLst>
              <a:ext uri="{FF2B5EF4-FFF2-40B4-BE49-F238E27FC236}">
                <a16:creationId xmlns:a16="http://schemas.microsoft.com/office/drawing/2014/main" id="{8BB8BA25-F5C2-2824-F090-DBAA6CA5E04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572" y="421217"/>
            <a:ext cx="4860000" cy="32319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59852311"/>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FFAE4B4-4537-A123-2647-A6D8405683A6}"/>
            </a:ext>
          </a:extLst>
        </p:cNvPr>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B91D0305-8E68-6B6B-6352-1B0DAEFFD0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6267" y="1024466"/>
            <a:ext cx="7236000" cy="407025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CFA24D8-8FC2-D2FA-984B-74A870DB2F3A}"/>
              </a:ext>
            </a:extLst>
          </p:cNvPr>
          <p:cNvSpPr txBox="1"/>
          <p:nvPr/>
        </p:nvSpPr>
        <p:spPr>
          <a:xfrm>
            <a:off x="1636889" y="356190"/>
            <a:ext cx="10069689" cy="523220"/>
          </a:xfrm>
          <a:prstGeom prst="rect">
            <a:avLst/>
          </a:prstGeom>
          <a:noFill/>
        </p:spPr>
        <p:txBody>
          <a:bodyPr wrap="square" rtlCol="0">
            <a:spAutoFit/>
          </a:bodyPr>
          <a:lstStyle/>
          <a:p>
            <a:r>
              <a:rPr lang="fr-FR" sz="2800" b="1" dirty="0">
                <a:solidFill>
                  <a:srgbClr val="FFFF00"/>
                </a:solidFill>
              </a:rPr>
              <a:t>Lorient Vous Présente  Le Jardin Du Luxembourg - Paris</a:t>
            </a:r>
          </a:p>
        </p:txBody>
      </p:sp>
      <p:sp>
        <p:nvSpPr>
          <p:cNvPr id="5" name="ZoneTexte 4">
            <a:extLst>
              <a:ext uri="{FF2B5EF4-FFF2-40B4-BE49-F238E27FC236}">
                <a16:creationId xmlns:a16="http://schemas.microsoft.com/office/drawing/2014/main" id="{28EBE112-E3B8-2749-BFC4-5B0E483D3921}"/>
              </a:ext>
            </a:extLst>
          </p:cNvPr>
          <p:cNvSpPr txBox="1"/>
          <p:nvPr/>
        </p:nvSpPr>
        <p:spPr>
          <a:xfrm>
            <a:off x="2167466" y="5137694"/>
            <a:ext cx="9460089"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97BD4C75-11D6-D430-806A-1F276EE7E41D}"/>
              </a:ext>
            </a:extLst>
          </p:cNvPr>
          <p:cNvSpPr txBox="1"/>
          <p:nvPr/>
        </p:nvSpPr>
        <p:spPr>
          <a:xfrm>
            <a:off x="4041423" y="5660914"/>
            <a:ext cx="5091289" cy="523220"/>
          </a:xfrm>
          <a:prstGeom prst="rect">
            <a:avLst/>
          </a:prstGeom>
          <a:noFill/>
        </p:spPr>
        <p:txBody>
          <a:bodyPr wrap="square" rtlCol="0">
            <a:spAutoFit/>
          </a:bodyPr>
          <a:lstStyle/>
          <a:p>
            <a:r>
              <a:rPr lang="fr-FR" sz="2800" b="1" dirty="0">
                <a:solidFill>
                  <a:srgbClr val="FFFF00"/>
                </a:solidFill>
              </a:rPr>
              <a:t>Daniel</a:t>
            </a:r>
          </a:p>
        </p:txBody>
      </p:sp>
      <p:sp>
        <p:nvSpPr>
          <p:cNvPr id="7" name="ZoneTexte 6">
            <a:extLst>
              <a:ext uri="{FF2B5EF4-FFF2-40B4-BE49-F238E27FC236}">
                <a16:creationId xmlns:a16="http://schemas.microsoft.com/office/drawing/2014/main" id="{885D2D52-3DB3-79E4-618C-3C28323FDEA5}"/>
              </a:ext>
            </a:extLst>
          </p:cNvPr>
          <p:cNvSpPr txBox="1"/>
          <p:nvPr/>
        </p:nvSpPr>
        <p:spPr>
          <a:xfrm>
            <a:off x="8444089" y="1358599"/>
            <a:ext cx="3183466" cy="4708981"/>
          </a:xfrm>
          <a:prstGeom prst="rect">
            <a:avLst/>
          </a:prstGeom>
          <a:noFill/>
        </p:spPr>
        <p:txBody>
          <a:bodyPr wrap="square" rtlCol="0">
            <a:spAutoFit/>
          </a:bodyPr>
          <a:lstStyle/>
          <a:p>
            <a:r>
              <a:rPr lang="fr-FR" sz="2000" b="1" dirty="0">
                <a:solidFill>
                  <a:srgbClr val="FFFF00"/>
                </a:solidFill>
              </a:rPr>
              <a:t>Le jardin du Luxembourg est le plus vieux jardin de Paris. Il est aussi l’un des plus divertissants par la variété des agréments qu’il offre aux petits et grands. Passer un moment au jardin du Luxembourg est toujours une expérience charmante et agréable, que ce soit au printemps, en été ou en automne, et laisse un souvenir rempli de détente et de plaisir.</a:t>
            </a:r>
          </a:p>
        </p:txBody>
      </p:sp>
    </p:spTree>
    <p:extLst>
      <p:ext uri="{BB962C8B-B14F-4D97-AF65-F5344CB8AC3E}">
        <p14:creationId xmlns:p14="http://schemas.microsoft.com/office/powerpoint/2010/main" val="82778451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7">
                                            <p:txEl>
                                              <p:pRg st="0" end="0"/>
                                            </p:txEl>
                                          </p:spTgt>
                                        </p:tgtEl>
                                        <p:attrNameLst>
                                          <p:attrName>style.visibility</p:attrName>
                                        </p:attrNameLst>
                                      </p:cBhvr>
                                      <p:to>
                                        <p:strVal val="visible"/>
                                      </p:to>
                                    </p:set>
                                    <p:set>
                                      <p:cBhvr>
                                        <p:cTn id="7" dur="455" fill="hold">
                                          <p:stCondLst>
                                            <p:cond delay="0"/>
                                          </p:stCondLst>
                                        </p:cTn>
                                        <p:tgtEl>
                                          <p:spTgt spid="7">
                                            <p:txEl>
                                              <p:pRg st="0" end="0"/>
                                            </p:txEl>
                                          </p:spTgt>
                                        </p:tgtEl>
                                        <p:attrNameLst>
                                          <p:attrName>style.rotation</p:attrName>
                                        </p:attrNameLst>
                                      </p:cBhvr>
                                      <p:to>
                                        <p:strVal val="-45.0"/>
                                      </p:to>
                                    </p:set>
                                    <p:anim calcmode="lin" valueType="num">
                                      <p:cBhvr>
                                        <p:cTn id="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188</TotalTime>
  <Words>536</Words>
  <Application>Microsoft Office PowerPoint</Application>
  <PresentationFormat>Grand écran</PresentationFormat>
  <Paragraphs>163</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2024-11-01T08:30:48Z</dcterms:created>
  <dcterms:modified xsi:type="dcterms:W3CDTF">2024-11-05T12:33:00Z</dcterms:modified>
</cp:coreProperties>
</file>