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274" r:id="rId2"/>
    <p:sldId id="288" r:id="rId3"/>
    <p:sldId id="275" r:id="rId4"/>
    <p:sldId id="273" r:id="rId5"/>
    <p:sldId id="272" r:id="rId6"/>
    <p:sldId id="271" r:id="rId7"/>
    <p:sldId id="270" r:id="rId8"/>
    <p:sldId id="269" r:id="rId9"/>
    <p:sldId id="268" r:id="rId10"/>
    <p:sldId id="267" r:id="rId11"/>
    <p:sldId id="266" r:id="rId12"/>
    <p:sldId id="265" r:id="rId13"/>
    <p:sldId id="264" r:id="rId14"/>
    <p:sldId id="263" r:id="rId15"/>
    <p:sldId id="262" r:id="rId16"/>
    <p:sldId id="261" r:id="rId17"/>
    <p:sldId id="260" r:id="rId18"/>
    <p:sldId id="259" r:id="rId19"/>
    <p:sldId id="258" r:id="rId20"/>
    <p:sldId id="257"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463" autoAdjust="0"/>
    <p:restoredTop sz="94660"/>
  </p:normalViewPr>
  <p:slideViewPr>
    <p:cSldViewPr snapToGrid="0">
      <p:cViewPr varScale="1">
        <p:scale>
          <a:sx n="74" d="100"/>
          <a:sy n="74" d="100"/>
        </p:scale>
        <p:origin x="42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6397899-3C1C-4432-A7C8-2CFCA63BB53A}" type="datetimeFigureOut">
              <a:rPr lang="fr-FR" smtClean="0"/>
              <a:t>03/11/2024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B8736EE-6476-4175-A8F7-681BF23F79E4}" type="slidenum">
              <a:rPr lang="fr-FR" smtClean="0"/>
              <a:t>‹N°›</a:t>
            </a:fld>
            <a:endParaRPr lang="fr-FR"/>
          </a:p>
        </p:txBody>
      </p:sp>
    </p:spTree>
    <p:extLst>
      <p:ext uri="{BB962C8B-B14F-4D97-AF65-F5344CB8AC3E}">
        <p14:creationId xmlns:p14="http://schemas.microsoft.com/office/powerpoint/2010/main" val="21911049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1B8736EE-6476-4175-A8F7-681BF23F79E4}" type="slidenum">
              <a:rPr lang="fr-FR" smtClean="0"/>
              <a:t>2</a:t>
            </a:fld>
            <a:endParaRPr lang="fr-FR"/>
          </a:p>
        </p:txBody>
      </p:sp>
    </p:spTree>
    <p:extLst>
      <p:ext uri="{BB962C8B-B14F-4D97-AF65-F5344CB8AC3E}">
        <p14:creationId xmlns:p14="http://schemas.microsoft.com/office/powerpoint/2010/main" val="1034402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1B8736EE-6476-4175-A8F7-681BF23F79E4}" type="slidenum">
              <a:rPr lang="fr-FR" smtClean="0"/>
              <a:t>21</a:t>
            </a:fld>
            <a:endParaRPr lang="fr-FR"/>
          </a:p>
        </p:txBody>
      </p:sp>
    </p:spTree>
    <p:extLst>
      <p:ext uri="{BB962C8B-B14F-4D97-AF65-F5344CB8AC3E}">
        <p14:creationId xmlns:p14="http://schemas.microsoft.com/office/powerpoint/2010/main" val="8147932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FFD30-D1F5-F626-6009-05096A859A04}"/>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E02FE555-79D9-9239-9FE1-FF7804E8AEB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F6A2D98D-ADDE-A958-21AC-3B084C697A6F}"/>
              </a:ext>
            </a:extLst>
          </p:cNvPr>
          <p:cNvSpPr>
            <a:spLocks noGrp="1"/>
          </p:cNvSpPr>
          <p:nvPr>
            <p:ph type="dt" sz="half" idx="10"/>
          </p:nvPr>
        </p:nvSpPr>
        <p:spPr/>
        <p:txBody>
          <a:bodyPr/>
          <a:lstStyle/>
          <a:p>
            <a:fld id="{EDDE841C-E56F-4AB1-91B1-BF3FB1C4F6C7}" type="datetimeFigureOut">
              <a:rPr lang="fr-FR" smtClean="0"/>
              <a:t>03/11/2024</a:t>
            </a:fld>
            <a:endParaRPr lang="fr-FR"/>
          </a:p>
        </p:txBody>
      </p:sp>
      <p:sp>
        <p:nvSpPr>
          <p:cNvPr id="5" name="Espace réservé du pied de page 4">
            <a:extLst>
              <a:ext uri="{FF2B5EF4-FFF2-40B4-BE49-F238E27FC236}">
                <a16:creationId xmlns:a16="http://schemas.microsoft.com/office/drawing/2014/main" id="{21C464BF-FA2D-32D7-218B-B9F2B9EC747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AB23DF4-73AE-63D4-2696-8517EACDAB40}"/>
              </a:ext>
            </a:extLst>
          </p:cNvPr>
          <p:cNvSpPr>
            <a:spLocks noGrp="1"/>
          </p:cNvSpPr>
          <p:nvPr>
            <p:ph type="sldNum" sz="quarter" idx="12"/>
          </p:nvPr>
        </p:nvSpPr>
        <p:spPr/>
        <p:txBody>
          <a:bodyPr/>
          <a:lstStyle/>
          <a:p>
            <a:fld id="{559C6CD8-DFC3-40E2-8999-D2CC92E6F06B}" type="slidenum">
              <a:rPr lang="fr-FR" smtClean="0"/>
              <a:t>‹N°›</a:t>
            </a:fld>
            <a:endParaRPr lang="fr-FR"/>
          </a:p>
        </p:txBody>
      </p:sp>
    </p:spTree>
    <p:extLst>
      <p:ext uri="{BB962C8B-B14F-4D97-AF65-F5344CB8AC3E}">
        <p14:creationId xmlns:p14="http://schemas.microsoft.com/office/powerpoint/2010/main" val="406085905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44DA968-D075-1BA3-E139-96AC95CADE00}"/>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3111AF8F-82B0-6B5B-B970-ECAD207FE824}"/>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0E5E576-6D85-A6B4-827B-9AE25B562FB1}"/>
              </a:ext>
            </a:extLst>
          </p:cNvPr>
          <p:cNvSpPr>
            <a:spLocks noGrp="1"/>
          </p:cNvSpPr>
          <p:nvPr>
            <p:ph type="dt" sz="half" idx="10"/>
          </p:nvPr>
        </p:nvSpPr>
        <p:spPr/>
        <p:txBody>
          <a:bodyPr/>
          <a:lstStyle/>
          <a:p>
            <a:fld id="{EDDE841C-E56F-4AB1-91B1-BF3FB1C4F6C7}" type="datetimeFigureOut">
              <a:rPr lang="fr-FR" smtClean="0"/>
              <a:t>03/11/2024</a:t>
            </a:fld>
            <a:endParaRPr lang="fr-FR"/>
          </a:p>
        </p:txBody>
      </p:sp>
      <p:sp>
        <p:nvSpPr>
          <p:cNvPr id="5" name="Espace réservé du pied de page 4">
            <a:extLst>
              <a:ext uri="{FF2B5EF4-FFF2-40B4-BE49-F238E27FC236}">
                <a16:creationId xmlns:a16="http://schemas.microsoft.com/office/drawing/2014/main" id="{D577CA6D-2A38-4941-6C1F-E57B62B0E24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0A944D0-31A2-1DFB-6FF5-4C40CC78B8EA}"/>
              </a:ext>
            </a:extLst>
          </p:cNvPr>
          <p:cNvSpPr>
            <a:spLocks noGrp="1"/>
          </p:cNvSpPr>
          <p:nvPr>
            <p:ph type="sldNum" sz="quarter" idx="12"/>
          </p:nvPr>
        </p:nvSpPr>
        <p:spPr/>
        <p:txBody>
          <a:bodyPr/>
          <a:lstStyle/>
          <a:p>
            <a:fld id="{559C6CD8-DFC3-40E2-8999-D2CC92E6F06B}" type="slidenum">
              <a:rPr lang="fr-FR" smtClean="0"/>
              <a:t>‹N°›</a:t>
            </a:fld>
            <a:endParaRPr lang="fr-FR"/>
          </a:p>
        </p:txBody>
      </p:sp>
    </p:spTree>
    <p:extLst>
      <p:ext uri="{BB962C8B-B14F-4D97-AF65-F5344CB8AC3E}">
        <p14:creationId xmlns:p14="http://schemas.microsoft.com/office/powerpoint/2010/main" val="19573673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6DDCB19-DF17-7C11-CBB6-D13E557D3CA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49215FE3-DF42-0801-26CB-A2ED765EFC0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E1538671-FC47-E9F8-32B5-B0D15B4BC23E}"/>
              </a:ext>
            </a:extLst>
          </p:cNvPr>
          <p:cNvSpPr>
            <a:spLocks noGrp="1"/>
          </p:cNvSpPr>
          <p:nvPr>
            <p:ph type="dt" sz="half" idx="10"/>
          </p:nvPr>
        </p:nvSpPr>
        <p:spPr/>
        <p:txBody>
          <a:bodyPr/>
          <a:lstStyle/>
          <a:p>
            <a:fld id="{EDDE841C-E56F-4AB1-91B1-BF3FB1C4F6C7}" type="datetimeFigureOut">
              <a:rPr lang="fr-FR" smtClean="0"/>
              <a:t>03/11/2024</a:t>
            </a:fld>
            <a:endParaRPr lang="fr-FR"/>
          </a:p>
        </p:txBody>
      </p:sp>
      <p:sp>
        <p:nvSpPr>
          <p:cNvPr id="5" name="Espace réservé du pied de page 4">
            <a:extLst>
              <a:ext uri="{FF2B5EF4-FFF2-40B4-BE49-F238E27FC236}">
                <a16:creationId xmlns:a16="http://schemas.microsoft.com/office/drawing/2014/main" id="{F34ACBE6-59F2-CC6D-38CD-7413C9DC711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8B8DFA4-76E6-8F86-3EEA-1E14267E34CE}"/>
              </a:ext>
            </a:extLst>
          </p:cNvPr>
          <p:cNvSpPr>
            <a:spLocks noGrp="1"/>
          </p:cNvSpPr>
          <p:nvPr>
            <p:ph type="sldNum" sz="quarter" idx="12"/>
          </p:nvPr>
        </p:nvSpPr>
        <p:spPr/>
        <p:txBody>
          <a:bodyPr/>
          <a:lstStyle/>
          <a:p>
            <a:fld id="{559C6CD8-DFC3-40E2-8999-D2CC92E6F06B}" type="slidenum">
              <a:rPr lang="fr-FR" smtClean="0"/>
              <a:t>‹N°›</a:t>
            </a:fld>
            <a:endParaRPr lang="fr-FR"/>
          </a:p>
        </p:txBody>
      </p:sp>
    </p:spTree>
    <p:extLst>
      <p:ext uri="{BB962C8B-B14F-4D97-AF65-F5344CB8AC3E}">
        <p14:creationId xmlns:p14="http://schemas.microsoft.com/office/powerpoint/2010/main" val="26610969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D0F760D-5ED9-A7BF-C527-D9B49C343800}"/>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961945F-ED41-95D3-FD61-750936C409F4}"/>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0CA40F6F-9F45-313C-9A61-EB19FB620AB0}"/>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CF38A182-08E8-C091-C293-FA954A272A3E}"/>
              </a:ext>
            </a:extLst>
          </p:cNvPr>
          <p:cNvSpPr>
            <a:spLocks noGrp="1"/>
          </p:cNvSpPr>
          <p:nvPr>
            <p:ph type="dt" sz="half" idx="10"/>
          </p:nvPr>
        </p:nvSpPr>
        <p:spPr/>
        <p:txBody>
          <a:bodyPr/>
          <a:lstStyle/>
          <a:p>
            <a:fld id="{EDDE841C-E56F-4AB1-91B1-BF3FB1C4F6C7}" type="datetimeFigureOut">
              <a:rPr lang="fr-FR" smtClean="0"/>
              <a:t>03/11/2024</a:t>
            </a:fld>
            <a:endParaRPr lang="fr-FR"/>
          </a:p>
        </p:txBody>
      </p:sp>
      <p:sp>
        <p:nvSpPr>
          <p:cNvPr id="6" name="Espace réservé du pied de page 5">
            <a:extLst>
              <a:ext uri="{FF2B5EF4-FFF2-40B4-BE49-F238E27FC236}">
                <a16:creationId xmlns:a16="http://schemas.microsoft.com/office/drawing/2014/main" id="{C0AD63D6-C0DD-7F21-AC1D-AEE7659BE82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A3903AB-4ADD-2BC1-AD82-22CCB0B13848}"/>
              </a:ext>
            </a:extLst>
          </p:cNvPr>
          <p:cNvSpPr>
            <a:spLocks noGrp="1"/>
          </p:cNvSpPr>
          <p:nvPr>
            <p:ph type="sldNum" sz="quarter" idx="12"/>
          </p:nvPr>
        </p:nvSpPr>
        <p:spPr/>
        <p:txBody>
          <a:bodyPr/>
          <a:lstStyle/>
          <a:p>
            <a:fld id="{559C6CD8-DFC3-40E2-8999-D2CC92E6F06B}" type="slidenum">
              <a:rPr lang="fr-FR" smtClean="0"/>
              <a:t>‹N°›</a:t>
            </a:fld>
            <a:endParaRPr lang="fr-FR"/>
          </a:p>
        </p:txBody>
      </p:sp>
    </p:spTree>
    <p:extLst>
      <p:ext uri="{BB962C8B-B14F-4D97-AF65-F5344CB8AC3E}">
        <p14:creationId xmlns:p14="http://schemas.microsoft.com/office/powerpoint/2010/main" val="232527941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20617B8-69A1-2BC8-B27C-C2F36F0545F5}"/>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D49AD706-E5C3-64DC-DEB9-70AB7C664BD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53A1F7A0-C9C7-1A9A-7958-7BA7D357D773}"/>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445A5B56-916A-DF36-30C4-F2DCB4A26F8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8E9CA0AB-BF05-907D-593B-E477FE487BB6}"/>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5307CBC5-99FF-0263-46BD-0D3D6E2E803B}"/>
              </a:ext>
            </a:extLst>
          </p:cNvPr>
          <p:cNvSpPr>
            <a:spLocks noGrp="1"/>
          </p:cNvSpPr>
          <p:nvPr>
            <p:ph type="dt" sz="half" idx="10"/>
          </p:nvPr>
        </p:nvSpPr>
        <p:spPr/>
        <p:txBody>
          <a:bodyPr/>
          <a:lstStyle/>
          <a:p>
            <a:fld id="{EDDE841C-E56F-4AB1-91B1-BF3FB1C4F6C7}" type="datetimeFigureOut">
              <a:rPr lang="fr-FR" smtClean="0"/>
              <a:t>03/11/2024</a:t>
            </a:fld>
            <a:endParaRPr lang="fr-FR"/>
          </a:p>
        </p:txBody>
      </p:sp>
      <p:sp>
        <p:nvSpPr>
          <p:cNvPr id="8" name="Espace réservé du pied de page 7">
            <a:extLst>
              <a:ext uri="{FF2B5EF4-FFF2-40B4-BE49-F238E27FC236}">
                <a16:creationId xmlns:a16="http://schemas.microsoft.com/office/drawing/2014/main" id="{C86BA784-9B2B-7995-C421-FDA21DC6193B}"/>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D24CCC56-91CD-5B3E-D67A-AC3BAD1E49E5}"/>
              </a:ext>
            </a:extLst>
          </p:cNvPr>
          <p:cNvSpPr>
            <a:spLocks noGrp="1"/>
          </p:cNvSpPr>
          <p:nvPr>
            <p:ph type="sldNum" sz="quarter" idx="12"/>
          </p:nvPr>
        </p:nvSpPr>
        <p:spPr/>
        <p:txBody>
          <a:bodyPr/>
          <a:lstStyle/>
          <a:p>
            <a:fld id="{559C6CD8-DFC3-40E2-8999-D2CC92E6F06B}" type="slidenum">
              <a:rPr lang="fr-FR" smtClean="0"/>
              <a:t>‹N°›</a:t>
            </a:fld>
            <a:endParaRPr lang="fr-FR"/>
          </a:p>
        </p:txBody>
      </p:sp>
    </p:spTree>
    <p:extLst>
      <p:ext uri="{BB962C8B-B14F-4D97-AF65-F5344CB8AC3E}">
        <p14:creationId xmlns:p14="http://schemas.microsoft.com/office/powerpoint/2010/main" val="27581814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F727642-CC71-D70A-29F8-A688EBF6E25C}"/>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3FD8BF76-BF27-7324-8514-270D7D7B80C5}"/>
              </a:ext>
            </a:extLst>
          </p:cNvPr>
          <p:cNvSpPr>
            <a:spLocks noGrp="1"/>
          </p:cNvSpPr>
          <p:nvPr>
            <p:ph type="dt" sz="half" idx="10"/>
          </p:nvPr>
        </p:nvSpPr>
        <p:spPr/>
        <p:txBody>
          <a:bodyPr/>
          <a:lstStyle/>
          <a:p>
            <a:fld id="{EDDE841C-E56F-4AB1-91B1-BF3FB1C4F6C7}" type="datetimeFigureOut">
              <a:rPr lang="fr-FR" smtClean="0"/>
              <a:t>03/11/2024</a:t>
            </a:fld>
            <a:endParaRPr lang="fr-FR"/>
          </a:p>
        </p:txBody>
      </p:sp>
      <p:sp>
        <p:nvSpPr>
          <p:cNvPr id="4" name="Espace réservé du pied de page 3">
            <a:extLst>
              <a:ext uri="{FF2B5EF4-FFF2-40B4-BE49-F238E27FC236}">
                <a16:creationId xmlns:a16="http://schemas.microsoft.com/office/drawing/2014/main" id="{26CFC1FF-A15A-B27A-36FB-99F02B3EDA4B}"/>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8376757F-53CF-BDED-9D64-F514253DCEA8}"/>
              </a:ext>
            </a:extLst>
          </p:cNvPr>
          <p:cNvSpPr>
            <a:spLocks noGrp="1"/>
          </p:cNvSpPr>
          <p:nvPr>
            <p:ph type="sldNum" sz="quarter" idx="12"/>
          </p:nvPr>
        </p:nvSpPr>
        <p:spPr/>
        <p:txBody>
          <a:bodyPr/>
          <a:lstStyle/>
          <a:p>
            <a:fld id="{559C6CD8-DFC3-40E2-8999-D2CC92E6F06B}" type="slidenum">
              <a:rPr lang="fr-FR" smtClean="0"/>
              <a:t>‹N°›</a:t>
            </a:fld>
            <a:endParaRPr lang="fr-FR"/>
          </a:p>
        </p:txBody>
      </p:sp>
    </p:spTree>
    <p:extLst>
      <p:ext uri="{BB962C8B-B14F-4D97-AF65-F5344CB8AC3E}">
        <p14:creationId xmlns:p14="http://schemas.microsoft.com/office/powerpoint/2010/main" val="2060022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ABC97339-175D-D9AB-5FB2-4DE6F1392F8C}"/>
              </a:ext>
            </a:extLst>
          </p:cNvPr>
          <p:cNvSpPr>
            <a:spLocks noGrp="1"/>
          </p:cNvSpPr>
          <p:nvPr>
            <p:ph type="dt" sz="half" idx="10"/>
          </p:nvPr>
        </p:nvSpPr>
        <p:spPr/>
        <p:txBody>
          <a:bodyPr/>
          <a:lstStyle/>
          <a:p>
            <a:fld id="{EDDE841C-E56F-4AB1-91B1-BF3FB1C4F6C7}" type="datetimeFigureOut">
              <a:rPr lang="fr-FR" smtClean="0"/>
              <a:t>03/11/2024</a:t>
            </a:fld>
            <a:endParaRPr lang="fr-FR"/>
          </a:p>
        </p:txBody>
      </p:sp>
      <p:sp>
        <p:nvSpPr>
          <p:cNvPr id="3" name="Espace réservé du pied de page 2">
            <a:extLst>
              <a:ext uri="{FF2B5EF4-FFF2-40B4-BE49-F238E27FC236}">
                <a16:creationId xmlns:a16="http://schemas.microsoft.com/office/drawing/2014/main" id="{4352178A-6E11-1F26-7D13-806613EE13A2}"/>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24B94734-2651-B163-A914-D89AB585DA4F}"/>
              </a:ext>
            </a:extLst>
          </p:cNvPr>
          <p:cNvSpPr>
            <a:spLocks noGrp="1"/>
          </p:cNvSpPr>
          <p:nvPr>
            <p:ph type="sldNum" sz="quarter" idx="12"/>
          </p:nvPr>
        </p:nvSpPr>
        <p:spPr/>
        <p:txBody>
          <a:bodyPr/>
          <a:lstStyle/>
          <a:p>
            <a:fld id="{559C6CD8-DFC3-40E2-8999-D2CC92E6F06B}" type="slidenum">
              <a:rPr lang="fr-FR" smtClean="0"/>
              <a:t>‹N°›</a:t>
            </a:fld>
            <a:endParaRPr lang="fr-FR"/>
          </a:p>
        </p:txBody>
      </p:sp>
    </p:spTree>
    <p:extLst>
      <p:ext uri="{BB962C8B-B14F-4D97-AF65-F5344CB8AC3E}">
        <p14:creationId xmlns:p14="http://schemas.microsoft.com/office/powerpoint/2010/main" val="14051971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5A3D321-94B7-E32E-8ED6-DD2B29D640B6}"/>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19E3B423-5183-C482-4E5B-ADD385EDE99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E03F691-2DC3-88EE-884D-DE54AED76BD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7FD02F5-AFB3-6DB2-1F25-AE41A66D03E9}"/>
              </a:ext>
            </a:extLst>
          </p:cNvPr>
          <p:cNvSpPr>
            <a:spLocks noGrp="1"/>
          </p:cNvSpPr>
          <p:nvPr>
            <p:ph type="dt" sz="half" idx="10"/>
          </p:nvPr>
        </p:nvSpPr>
        <p:spPr/>
        <p:txBody>
          <a:bodyPr/>
          <a:lstStyle/>
          <a:p>
            <a:fld id="{EDDE841C-E56F-4AB1-91B1-BF3FB1C4F6C7}" type="datetimeFigureOut">
              <a:rPr lang="fr-FR" smtClean="0"/>
              <a:t>03/11/2024</a:t>
            </a:fld>
            <a:endParaRPr lang="fr-FR"/>
          </a:p>
        </p:txBody>
      </p:sp>
      <p:sp>
        <p:nvSpPr>
          <p:cNvPr id="6" name="Espace réservé du pied de page 5">
            <a:extLst>
              <a:ext uri="{FF2B5EF4-FFF2-40B4-BE49-F238E27FC236}">
                <a16:creationId xmlns:a16="http://schemas.microsoft.com/office/drawing/2014/main" id="{EEF21695-EBC7-68C2-2103-D9FF423DDB4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6210678-27A2-7404-A8F7-2343CF2AA1B1}"/>
              </a:ext>
            </a:extLst>
          </p:cNvPr>
          <p:cNvSpPr>
            <a:spLocks noGrp="1"/>
          </p:cNvSpPr>
          <p:nvPr>
            <p:ph type="sldNum" sz="quarter" idx="12"/>
          </p:nvPr>
        </p:nvSpPr>
        <p:spPr/>
        <p:txBody>
          <a:bodyPr/>
          <a:lstStyle/>
          <a:p>
            <a:fld id="{559C6CD8-DFC3-40E2-8999-D2CC92E6F06B}" type="slidenum">
              <a:rPr lang="fr-FR" smtClean="0"/>
              <a:t>‹N°›</a:t>
            </a:fld>
            <a:endParaRPr lang="fr-FR"/>
          </a:p>
        </p:txBody>
      </p:sp>
    </p:spTree>
    <p:extLst>
      <p:ext uri="{BB962C8B-B14F-4D97-AF65-F5344CB8AC3E}">
        <p14:creationId xmlns:p14="http://schemas.microsoft.com/office/powerpoint/2010/main" val="229744880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898A532-441A-9598-55F5-630030CD0C77}"/>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F1378EB-FE84-02E1-D343-C85A76BAE1D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99ED2C3C-CE5A-A984-CEFF-C84C08F2727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E1C671B9-ECD4-76E2-0F5F-B9D27BB2D29E}"/>
              </a:ext>
            </a:extLst>
          </p:cNvPr>
          <p:cNvSpPr>
            <a:spLocks noGrp="1"/>
          </p:cNvSpPr>
          <p:nvPr>
            <p:ph type="dt" sz="half" idx="10"/>
          </p:nvPr>
        </p:nvSpPr>
        <p:spPr/>
        <p:txBody>
          <a:bodyPr/>
          <a:lstStyle/>
          <a:p>
            <a:fld id="{EDDE841C-E56F-4AB1-91B1-BF3FB1C4F6C7}" type="datetimeFigureOut">
              <a:rPr lang="fr-FR" smtClean="0"/>
              <a:t>03/11/2024</a:t>
            </a:fld>
            <a:endParaRPr lang="fr-FR"/>
          </a:p>
        </p:txBody>
      </p:sp>
      <p:sp>
        <p:nvSpPr>
          <p:cNvPr id="6" name="Espace réservé du pied de page 5">
            <a:extLst>
              <a:ext uri="{FF2B5EF4-FFF2-40B4-BE49-F238E27FC236}">
                <a16:creationId xmlns:a16="http://schemas.microsoft.com/office/drawing/2014/main" id="{CAB4B43B-AFEC-96CB-CA73-BD8D8F0DD57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F95966D-1784-E497-6D45-D23AC6007981}"/>
              </a:ext>
            </a:extLst>
          </p:cNvPr>
          <p:cNvSpPr>
            <a:spLocks noGrp="1"/>
          </p:cNvSpPr>
          <p:nvPr>
            <p:ph type="sldNum" sz="quarter" idx="12"/>
          </p:nvPr>
        </p:nvSpPr>
        <p:spPr/>
        <p:txBody>
          <a:bodyPr/>
          <a:lstStyle/>
          <a:p>
            <a:fld id="{559C6CD8-DFC3-40E2-8999-D2CC92E6F06B}" type="slidenum">
              <a:rPr lang="fr-FR" smtClean="0"/>
              <a:t>‹N°›</a:t>
            </a:fld>
            <a:endParaRPr lang="fr-FR"/>
          </a:p>
        </p:txBody>
      </p:sp>
    </p:spTree>
    <p:extLst>
      <p:ext uri="{BB962C8B-B14F-4D97-AF65-F5344CB8AC3E}">
        <p14:creationId xmlns:p14="http://schemas.microsoft.com/office/powerpoint/2010/main" val="111561791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ECF1D98-4197-687B-8310-69D5013051E0}"/>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1EAEB02-A4C9-FB3A-C8BA-E8F13F71FC8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8218CF8-015C-4041-4272-D26985E10747}"/>
              </a:ext>
            </a:extLst>
          </p:cNvPr>
          <p:cNvSpPr>
            <a:spLocks noGrp="1"/>
          </p:cNvSpPr>
          <p:nvPr>
            <p:ph type="dt" sz="half" idx="10"/>
          </p:nvPr>
        </p:nvSpPr>
        <p:spPr/>
        <p:txBody>
          <a:bodyPr/>
          <a:lstStyle/>
          <a:p>
            <a:fld id="{EDDE841C-E56F-4AB1-91B1-BF3FB1C4F6C7}" type="datetimeFigureOut">
              <a:rPr lang="fr-FR" smtClean="0"/>
              <a:t>03/11/2024</a:t>
            </a:fld>
            <a:endParaRPr lang="fr-FR"/>
          </a:p>
        </p:txBody>
      </p:sp>
      <p:sp>
        <p:nvSpPr>
          <p:cNvPr id="5" name="Espace réservé du pied de page 4">
            <a:extLst>
              <a:ext uri="{FF2B5EF4-FFF2-40B4-BE49-F238E27FC236}">
                <a16:creationId xmlns:a16="http://schemas.microsoft.com/office/drawing/2014/main" id="{3B3EAD25-E158-F4EF-9535-9289AC755B6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253C8AA-78F8-F834-AF9F-C8A0395691BF}"/>
              </a:ext>
            </a:extLst>
          </p:cNvPr>
          <p:cNvSpPr>
            <a:spLocks noGrp="1"/>
          </p:cNvSpPr>
          <p:nvPr>
            <p:ph type="sldNum" sz="quarter" idx="12"/>
          </p:nvPr>
        </p:nvSpPr>
        <p:spPr/>
        <p:txBody>
          <a:bodyPr/>
          <a:lstStyle/>
          <a:p>
            <a:fld id="{559C6CD8-DFC3-40E2-8999-D2CC92E6F06B}" type="slidenum">
              <a:rPr lang="fr-FR" smtClean="0"/>
              <a:t>‹N°›</a:t>
            </a:fld>
            <a:endParaRPr lang="fr-FR"/>
          </a:p>
        </p:txBody>
      </p:sp>
    </p:spTree>
    <p:extLst>
      <p:ext uri="{BB962C8B-B14F-4D97-AF65-F5344CB8AC3E}">
        <p14:creationId xmlns:p14="http://schemas.microsoft.com/office/powerpoint/2010/main" val="4202104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24A22BA1-E3AC-2CC4-631A-CD018D57F782}"/>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93048522-2C1B-15AF-8E3A-1FECDC91F8BB}"/>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7C63329-A047-E155-021E-060687864B5B}"/>
              </a:ext>
            </a:extLst>
          </p:cNvPr>
          <p:cNvSpPr>
            <a:spLocks noGrp="1"/>
          </p:cNvSpPr>
          <p:nvPr>
            <p:ph type="dt" sz="half" idx="10"/>
          </p:nvPr>
        </p:nvSpPr>
        <p:spPr/>
        <p:txBody>
          <a:bodyPr/>
          <a:lstStyle/>
          <a:p>
            <a:fld id="{EDDE841C-E56F-4AB1-91B1-BF3FB1C4F6C7}" type="datetimeFigureOut">
              <a:rPr lang="fr-FR" smtClean="0"/>
              <a:t>03/11/2024</a:t>
            </a:fld>
            <a:endParaRPr lang="fr-FR"/>
          </a:p>
        </p:txBody>
      </p:sp>
      <p:sp>
        <p:nvSpPr>
          <p:cNvPr id="5" name="Espace réservé du pied de page 4">
            <a:extLst>
              <a:ext uri="{FF2B5EF4-FFF2-40B4-BE49-F238E27FC236}">
                <a16:creationId xmlns:a16="http://schemas.microsoft.com/office/drawing/2014/main" id="{BFBECCAA-686F-25D1-12B2-63D92535157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4A08FB9-A048-DA18-7EE5-28B895D928C9}"/>
              </a:ext>
            </a:extLst>
          </p:cNvPr>
          <p:cNvSpPr>
            <a:spLocks noGrp="1"/>
          </p:cNvSpPr>
          <p:nvPr>
            <p:ph type="sldNum" sz="quarter" idx="12"/>
          </p:nvPr>
        </p:nvSpPr>
        <p:spPr/>
        <p:txBody>
          <a:bodyPr/>
          <a:lstStyle/>
          <a:p>
            <a:fld id="{559C6CD8-DFC3-40E2-8999-D2CC92E6F06B}" type="slidenum">
              <a:rPr lang="fr-FR" smtClean="0"/>
              <a:t>‹N°›</a:t>
            </a:fld>
            <a:endParaRPr lang="fr-FR"/>
          </a:p>
        </p:txBody>
      </p:sp>
    </p:spTree>
    <p:extLst>
      <p:ext uri="{BB962C8B-B14F-4D97-AF65-F5344CB8AC3E}">
        <p14:creationId xmlns:p14="http://schemas.microsoft.com/office/powerpoint/2010/main" val="38828789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9AB43263-5081-CD65-3C9E-6DBE3A70A6E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570983ED-F9A3-5F27-B795-6D9D5765AB4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21E82F0-B11C-FE20-C5BC-7901E7C5FED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DDE841C-E56F-4AB1-91B1-BF3FB1C4F6C7}" type="datetimeFigureOut">
              <a:rPr lang="fr-FR" smtClean="0"/>
              <a:t>03/11/2024</a:t>
            </a:fld>
            <a:endParaRPr lang="fr-FR"/>
          </a:p>
        </p:txBody>
      </p:sp>
      <p:sp>
        <p:nvSpPr>
          <p:cNvPr id="5" name="Espace réservé du pied de page 4">
            <a:extLst>
              <a:ext uri="{FF2B5EF4-FFF2-40B4-BE49-F238E27FC236}">
                <a16:creationId xmlns:a16="http://schemas.microsoft.com/office/drawing/2014/main" id="{759FAC53-75BF-B8C5-DC34-1860D2855AF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9D6A23AA-81A8-D313-C668-0232DF4C500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59C6CD8-DFC3-40E2-8999-D2CC92E6F06B}" type="slidenum">
              <a:rPr lang="fr-FR" smtClean="0"/>
              <a:t>‹N°›</a:t>
            </a:fld>
            <a:endParaRPr lang="fr-FR"/>
          </a:p>
        </p:txBody>
      </p:sp>
    </p:spTree>
    <p:extLst>
      <p:ext uri="{BB962C8B-B14F-4D97-AF65-F5344CB8AC3E}">
        <p14:creationId xmlns:p14="http://schemas.microsoft.com/office/powerpoint/2010/main" val="39482087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AB926512-A1F8-1CDC-651F-9A0B0DE1E842}"/>
            </a:ext>
          </a:extLst>
        </p:cNvPr>
        <p:cNvGrpSpPr/>
        <p:nvPr/>
      </p:nvGrpSpPr>
      <p:grpSpPr>
        <a:xfrm>
          <a:off x="0" y="0"/>
          <a:ext cx="0" cy="0"/>
          <a:chOff x="0" y="0"/>
          <a:chExt cx="0" cy="0"/>
        </a:xfrm>
      </p:grpSpPr>
      <p:pic>
        <p:nvPicPr>
          <p:cNvPr id="3" name="Image 2" descr="Une image contenant herbe, plein air, ciel, nature&#10;&#10;Description générée automatiquement">
            <a:extLst>
              <a:ext uri="{FF2B5EF4-FFF2-40B4-BE49-F238E27FC236}">
                <a16:creationId xmlns:a16="http://schemas.microsoft.com/office/drawing/2014/main" id="{E1C04CED-8629-A054-0A6B-EFE1145EAEE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55979C45-6073-94BE-CA33-A242B093C46F}"/>
              </a:ext>
            </a:extLst>
          </p:cNvPr>
          <p:cNvSpPr txBox="1"/>
          <p:nvPr/>
        </p:nvSpPr>
        <p:spPr>
          <a:xfrm>
            <a:off x="3311834" y="6085328"/>
            <a:ext cx="7646318" cy="461665"/>
          </a:xfrm>
          <a:prstGeom prst="rect">
            <a:avLst/>
          </a:prstGeom>
          <a:noFill/>
        </p:spPr>
        <p:txBody>
          <a:bodyPr wrap="square" rtlCol="0">
            <a:spAutoFit/>
          </a:bodyPr>
          <a:lstStyle/>
          <a:p>
            <a:r>
              <a:rPr lang="fr-FR" sz="2400" b="1">
                <a:solidFill>
                  <a:srgbClr val="FFFF00"/>
                </a:solidFill>
              </a:rPr>
              <a:t>Le terrier de Beaumont, dans le sud-ouest.</a:t>
            </a:r>
            <a:endParaRPr lang="fr-FR" sz="2400" b="1" dirty="0">
              <a:solidFill>
                <a:srgbClr val="FFFF00"/>
              </a:solidFill>
            </a:endParaRPr>
          </a:p>
        </p:txBody>
      </p:sp>
      <p:sp>
        <p:nvSpPr>
          <p:cNvPr id="5" name="ZoneTexte 4">
            <a:extLst>
              <a:ext uri="{FF2B5EF4-FFF2-40B4-BE49-F238E27FC236}">
                <a16:creationId xmlns:a16="http://schemas.microsoft.com/office/drawing/2014/main" id="{D9568A89-3AFD-2AC9-2374-CFFF03427D56}"/>
              </a:ext>
            </a:extLst>
          </p:cNvPr>
          <p:cNvSpPr txBox="1"/>
          <p:nvPr/>
        </p:nvSpPr>
        <p:spPr>
          <a:xfrm>
            <a:off x="4374214" y="586356"/>
            <a:ext cx="7481455" cy="461665"/>
          </a:xfrm>
          <a:prstGeom prst="rect">
            <a:avLst/>
          </a:prstGeom>
          <a:noFill/>
        </p:spPr>
        <p:txBody>
          <a:bodyPr wrap="square" rtlCol="0">
            <a:spAutoFit/>
          </a:bodyPr>
          <a:lstStyle/>
          <a:p>
            <a:r>
              <a:rPr lang="fr-FR" sz="2400" b="1" dirty="0">
                <a:solidFill>
                  <a:srgbClr val="FFFF00"/>
                </a:solidFill>
              </a:rPr>
              <a:t>La Charente - Maritime</a:t>
            </a:r>
          </a:p>
        </p:txBody>
      </p:sp>
    </p:spTree>
    <p:extLst>
      <p:ext uri="{BB962C8B-B14F-4D97-AF65-F5344CB8AC3E}">
        <p14:creationId xmlns:p14="http://schemas.microsoft.com/office/powerpoint/2010/main" val="12330535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sndAc>
          <p:stSnd loop="1">
            <p:snd r:embed="rId2" name="Terres de Charente-Maritime.wav"/>
          </p:stSnd>
        </p:sndAc>
      </p:transition>
    </mc:Choice>
    <mc:Fallback>
      <p:transition spd="slow" advClick="0" advTm="8000">
        <p:fade/>
        <p:sndAc>
          <p:stSnd loop="1">
            <p:snd r:embed="rId2" name="Terres de Charente-Maritime.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32B7B0-4877-8118-C5A2-3BB28FD764A9}"/>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82927BF4-9E01-0D77-38B4-6162FD8B8783}"/>
              </a:ext>
            </a:extLst>
          </p:cNvPr>
          <p:cNvSpPr/>
          <p:nvPr/>
        </p:nvSpPr>
        <p:spPr>
          <a:xfrm>
            <a:off x="0" y="0"/>
            <a:ext cx="12191999"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200" b="1" dirty="0">
                <a:solidFill>
                  <a:srgbClr val="FFFF00"/>
                </a:solidFill>
              </a:rPr>
              <a:t>La Charente-Maritime (/</a:t>
            </a:r>
            <a:r>
              <a:rPr lang="fr-FR" sz="3200" b="1" dirty="0" err="1">
                <a:solidFill>
                  <a:srgbClr val="FFFF00"/>
                </a:solidFill>
              </a:rPr>
              <a:t>ʃa.ʁɑ̃t.ma.ʁi.tim</a:t>
            </a:r>
            <a:r>
              <a:rPr lang="fr-FR" sz="3200" b="1" dirty="0">
                <a:solidFill>
                  <a:srgbClr val="FFFF00"/>
                </a:solidFill>
              </a:rPr>
              <a:t>/Note 1) est un département français situé dans le Sud-Ouest de la France et dans la moitié nord de la région Nouvelle-Aquitaine. Il appartient géographiquement au « Midi atlantique »1. Ce département est divisé en cinq </a:t>
            </a:r>
            <a:r>
              <a:rPr lang="fr-FR" sz="3200" b="1" dirty="0" err="1">
                <a:solidFill>
                  <a:srgbClr val="FFFF00"/>
                </a:solidFill>
              </a:rPr>
              <a:t>arrondissementsNote</a:t>
            </a:r>
            <a:r>
              <a:rPr lang="fr-FR" sz="3200" b="1" dirty="0">
                <a:solidFill>
                  <a:srgbClr val="FFFF00"/>
                </a:solidFill>
              </a:rPr>
              <a:t> 2 et porte le numéro 17 dans la numérotation départementale française. Sa préfecture est La Rochelle.</a:t>
            </a:r>
          </a:p>
          <a:p>
            <a:pPr algn="ctr"/>
            <a:endParaRPr lang="fr-FR" sz="3200" b="1" dirty="0">
              <a:solidFill>
                <a:srgbClr val="FFFF00"/>
              </a:solidFill>
            </a:endParaRPr>
          </a:p>
          <a:p>
            <a:pPr algn="ctr"/>
            <a:r>
              <a:rPr lang="fr-FR" sz="3200" b="1" dirty="0">
                <a:solidFill>
                  <a:srgbClr val="FFFF00"/>
                </a:solidFill>
              </a:rPr>
              <a:t>Sixième département par sa superficie au niveau régional, il dispose d'une vaste façade maritime sur l'océan Atlantique et d'une large ouverture sur l'estuaire de la Gironde. Il est arrosé par plusieurs fleuves dont la Charente à laquelle il doit en partie son nom.</a:t>
            </a:r>
          </a:p>
        </p:txBody>
      </p:sp>
      <p:sp>
        <p:nvSpPr>
          <p:cNvPr id="3" name="ZoneTexte 2">
            <a:extLst>
              <a:ext uri="{FF2B5EF4-FFF2-40B4-BE49-F238E27FC236}">
                <a16:creationId xmlns:a16="http://schemas.microsoft.com/office/drawing/2014/main" id="{843BC222-ADAD-1522-557A-C45DF2BB5F1C}"/>
              </a:ext>
            </a:extLst>
          </p:cNvPr>
          <p:cNvSpPr txBox="1"/>
          <p:nvPr/>
        </p:nvSpPr>
        <p:spPr>
          <a:xfrm>
            <a:off x="2015836" y="4862945"/>
            <a:ext cx="184731" cy="369332"/>
          </a:xfrm>
          <a:prstGeom prst="rect">
            <a:avLst/>
          </a:prstGeom>
          <a:noFill/>
        </p:spPr>
        <p:txBody>
          <a:bodyPr wrap="none" rtlCol="0">
            <a:spAutoFit/>
          </a:bodyPr>
          <a:lstStyle/>
          <a:p>
            <a:endParaRPr lang="fr-FR" dirty="0"/>
          </a:p>
        </p:txBody>
      </p:sp>
    </p:spTree>
    <p:extLst>
      <p:ext uri="{BB962C8B-B14F-4D97-AF65-F5344CB8AC3E}">
        <p14:creationId xmlns:p14="http://schemas.microsoft.com/office/powerpoint/2010/main" val="8204174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2" end="2"/>
                                            </p:txEl>
                                          </p:spTgt>
                                        </p:tgtEl>
                                        <p:attrNameLst>
                                          <p:attrName>style.visibility</p:attrName>
                                        </p:attrNameLst>
                                      </p:cBhvr>
                                      <p:to>
                                        <p:strVal val="visible"/>
                                      </p:to>
                                    </p:set>
                                    <p:set>
                                      <p:cBhvr>
                                        <p:cTn id="16" dur="455" fill="hold">
                                          <p:stCondLst>
                                            <p:cond delay="0"/>
                                          </p:stCondLst>
                                        </p:cTn>
                                        <p:tgtEl>
                                          <p:spTgt spid="2">
                                            <p:txEl>
                                              <p:pRg st="2" end="2"/>
                                            </p:txEl>
                                          </p:spTgt>
                                        </p:tgtEl>
                                        <p:attrNameLst>
                                          <p:attrName>style.rotation</p:attrName>
                                        </p:attrNameLst>
                                      </p:cBhvr>
                                      <p:to>
                                        <p:strVal val="-45.0"/>
                                      </p:to>
                                    </p:set>
                                    <p:anim calcmode="lin" valueType="num">
                                      <p:cBhvr>
                                        <p:cTn id="17"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F125D5D2-76B4-09B9-A3AD-B44F2959181D}"/>
            </a:ext>
          </a:extLst>
        </p:cNvPr>
        <p:cNvGrpSpPr/>
        <p:nvPr/>
      </p:nvGrpSpPr>
      <p:grpSpPr>
        <a:xfrm>
          <a:off x="0" y="0"/>
          <a:ext cx="0" cy="0"/>
          <a:chOff x="0" y="0"/>
          <a:chExt cx="0" cy="0"/>
        </a:xfrm>
      </p:grpSpPr>
      <p:pic>
        <p:nvPicPr>
          <p:cNvPr id="3" name="Image 2" descr="Une image contenant herbe, plein air, plante, ciel&#10;&#10;Description générée automatiquement">
            <a:extLst>
              <a:ext uri="{FF2B5EF4-FFF2-40B4-BE49-F238E27FC236}">
                <a16:creationId xmlns:a16="http://schemas.microsoft.com/office/drawing/2014/main" id="{7D4CB713-F0B7-D598-CBF8-4350477A66E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94C7FADC-C5C9-8E02-53D3-B7C05083A5F6}"/>
              </a:ext>
            </a:extLst>
          </p:cNvPr>
          <p:cNvSpPr txBox="1"/>
          <p:nvPr/>
        </p:nvSpPr>
        <p:spPr>
          <a:xfrm>
            <a:off x="2790616" y="6207113"/>
            <a:ext cx="7105991" cy="461665"/>
          </a:xfrm>
          <a:prstGeom prst="rect">
            <a:avLst/>
          </a:prstGeom>
          <a:noFill/>
        </p:spPr>
        <p:txBody>
          <a:bodyPr wrap="square" rtlCol="0">
            <a:spAutoFit/>
          </a:bodyPr>
          <a:lstStyle/>
          <a:p>
            <a:r>
              <a:rPr lang="fr-FR" sz="2400" b="1"/>
              <a:t>Chenac-Saint-Seurin-d'Uzet, dans le sud-ouest.</a:t>
            </a:r>
            <a:endParaRPr lang="fr-FR" sz="2400" b="1" dirty="0"/>
          </a:p>
        </p:txBody>
      </p:sp>
    </p:spTree>
    <p:extLst>
      <p:ext uri="{BB962C8B-B14F-4D97-AF65-F5344CB8AC3E}">
        <p14:creationId xmlns:p14="http://schemas.microsoft.com/office/powerpoint/2010/main" val="168662389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BC1430A6-9589-DA04-38F3-EC30FAE4BB41}"/>
            </a:ext>
          </a:extLst>
        </p:cNvPr>
        <p:cNvGrpSpPr/>
        <p:nvPr/>
      </p:nvGrpSpPr>
      <p:grpSpPr>
        <a:xfrm>
          <a:off x="0" y="0"/>
          <a:ext cx="0" cy="0"/>
          <a:chOff x="0" y="0"/>
          <a:chExt cx="0" cy="0"/>
        </a:xfrm>
      </p:grpSpPr>
      <p:pic>
        <p:nvPicPr>
          <p:cNvPr id="3" name="Image 2" descr="Une image contenant plein air, paysage, ciel, arbre&#10;&#10;Description générée automatiquement">
            <a:extLst>
              <a:ext uri="{FF2B5EF4-FFF2-40B4-BE49-F238E27FC236}">
                <a16:creationId xmlns:a16="http://schemas.microsoft.com/office/drawing/2014/main" id="{EEACBFBE-1F09-33F4-FB5B-00702268FA0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793CD23E-6987-721D-0A71-B19BCF3245D5}"/>
              </a:ext>
            </a:extLst>
          </p:cNvPr>
          <p:cNvSpPr txBox="1"/>
          <p:nvPr/>
        </p:nvSpPr>
        <p:spPr>
          <a:xfrm>
            <a:off x="3273853" y="6181135"/>
            <a:ext cx="10453254" cy="461665"/>
          </a:xfrm>
          <a:prstGeom prst="rect">
            <a:avLst/>
          </a:prstGeom>
          <a:noFill/>
        </p:spPr>
        <p:txBody>
          <a:bodyPr wrap="square" rtlCol="0">
            <a:spAutoFit/>
          </a:bodyPr>
          <a:lstStyle/>
          <a:p>
            <a:r>
              <a:rPr lang="fr-FR" sz="2400" b="1">
                <a:solidFill>
                  <a:srgbClr val="FFFF00"/>
                </a:solidFill>
              </a:rPr>
              <a:t>Mortagne-sur-Gironde, dans le sud-ouest.</a:t>
            </a:r>
            <a:endParaRPr lang="fr-FR" sz="2400" b="1" dirty="0">
              <a:solidFill>
                <a:srgbClr val="FFFF00"/>
              </a:solidFill>
            </a:endParaRPr>
          </a:p>
        </p:txBody>
      </p:sp>
    </p:spTree>
    <p:extLst>
      <p:ext uri="{BB962C8B-B14F-4D97-AF65-F5344CB8AC3E}">
        <p14:creationId xmlns:p14="http://schemas.microsoft.com/office/powerpoint/2010/main" val="13743749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90BA340E-7BF4-1DAA-D8C5-609C222E3CBF}"/>
            </a:ext>
          </a:extLst>
        </p:cNvPr>
        <p:cNvGrpSpPr/>
        <p:nvPr/>
      </p:nvGrpSpPr>
      <p:grpSpPr>
        <a:xfrm>
          <a:off x="0" y="0"/>
          <a:ext cx="0" cy="0"/>
          <a:chOff x="0" y="0"/>
          <a:chExt cx="0" cy="0"/>
        </a:xfrm>
      </p:grpSpPr>
      <p:pic>
        <p:nvPicPr>
          <p:cNvPr id="3" name="Image 2" descr="Une image contenant plein air, ciel, herbe, nuage&#10;&#10;Description générée automatiquement">
            <a:extLst>
              <a:ext uri="{FF2B5EF4-FFF2-40B4-BE49-F238E27FC236}">
                <a16:creationId xmlns:a16="http://schemas.microsoft.com/office/drawing/2014/main" id="{F6AEC26D-D4CD-E84A-DD99-31E20B369A9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85029" y="279000"/>
            <a:ext cx="8421941" cy="6300000"/>
          </a:xfrm>
          <a:prstGeom prst="rect">
            <a:avLst/>
          </a:prstGeom>
          <a:effectLst>
            <a:softEdge rad="635000"/>
          </a:effectLst>
        </p:spPr>
      </p:pic>
      <p:sp>
        <p:nvSpPr>
          <p:cNvPr id="4" name="ZoneTexte 3">
            <a:extLst>
              <a:ext uri="{FF2B5EF4-FFF2-40B4-BE49-F238E27FC236}">
                <a16:creationId xmlns:a16="http://schemas.microsoft.com/office/drawing/2014/main" id="{6D1B9DED-A7FE-B672-F4AC-69049A2F89A4}"/>
              </a:ext>
            </a:extLst>
          </p:cNvPr>
          <p:cNvSpPr txBox="1"/>
          <p:nvPr/>
        </p:nvSpPr>
        <p:spPr>
          <a:xfrm>
            <a:off x="2753591" y="6190432"/>
            <a:ext cx="7917873" cy="461665"/>
          </a:xfrm>
          <a:prstGeom prst="rect">
            <a:avLst/>
          </a:prstGeom>
          <a:noFill/>
        </p:spPr>
        <p:txBody>
          <a:bodyPr wrap="square" rtlCol="0">
            <a:spAutoFit/>
          </a:bodyPr>
          <a:lstStyle/>
          <a:p>
            <a:r>
              <a:rPr lang="fr-FR" sz="2400" b="1">
                <a:solidFill>
                  <a:srgbClr val="FFFF00"/>
                </a:solidFill>
              </a:rPr>
              <a:t>L'Île Madame et ses carrelets, dans le nord-ouest.</a:t>
            </a:r>
            <a:endParaRPr lang="fr-FR" sz="2400" b="1" dirty="0">
              <a:solidFill>
                <a:srgbClr val="FFFF00"/>
              </a:solidFill>
            </a:endParaRPr>
          </a:p>
        </p:txBody>
      </p:sp>
    </p:spTree>
    <p:extLst>
      <p:ext uri="{BB962C8B-B14F-4D97-AF65-F5344CB8AC3E}">
        <p14:creationId xmlns:p14="http://schemas.microsoft.com/office/powerpoint/2010/main" val="284012861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CD22AB38-D2B4-19CB-CD60-19EC555017FC}"/>
            </a:ext>
          </a:extLst>
        </p:cNvPr>
        <p:cNvGrpSpPr/>
        <p:nvPr/>
      </p:nvGrpSpPr>
      <p:grpSpPr>
        <a:xfrm>
          <a:off x="0" y="0"/>
          <a:ext cx="0" cy="0"/>
          <a:chOff x="0" y="0"/>
          <a:chExt cx="0" cy="0"/>
        </a:xfrm>
      </p:grpSpPr>
      <p:pic>
        <p:nvPicPr>
          <p:cNvPr id="3" name="Image 2" descr="Une image contenant plein air, herbe, ciel, plante&#10;&#10;Description générée automatiquement">
            <a:extLst>
              <a:ext uri="{FF2B5EF4-FFF2-40B4-BE49-F238E27FC236}">
                <a16:creationId xmlns:a16="http://schemas.microsoft.com/office/drawing/2014/main" id="{A8C1E0FA-46AF-6C59-A488-C2FCEAA29B8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DD39F1CC-6012-9502-2819-B91721C77A57}"/>
              </a:ext>
            </a:extLst>
          </p:cNvPr>
          <p:cNvSpPr txBox="1"/>
          <p:nvPr/>
        </p:nvSpPr>
        <p:spPr>
          <a:xfrm>
            <a:off x="3558230" y="6065224"/>
            <a:ext cx="7325591" cy="461665"/>
          </a:xfrm>
          <a:prstGeom prst="rect">
            <a:avLst/>
          </a:prstGeom>
          <a:noFill/>
        </p:spPr>
        <p:txBody>
          <a:bodyPr wrap="square" rtlCol="0">
            <a:spAutoFit/>
          </a:bodyPr>
          <a:lstStyle/>
          <a:p>
            <a:r>
              <a:rPr lang="fr-FR" sz="2400" b="1">
                <a:solidFill>
                  <a:srgbClr val="FFFF00"/>
                </a:solidFill>
              </a:rPr>
              <a:t>Zone humide à Bords, dans le centre.</a:t>
            </a:r>
            <a:endParaRPr lang="fr-FR" sz="2400" b="1" dirty="0">
              <a:solidFill>
                <a:srgbClr val="FFFF00"/>
              </a:solidFill>
            </a:endParaRPr>
          </a:p>
        </p:txBody>
      </p:sp>
    </p:spTree>
    <p:extLst>
      <p:ext uri="{BB962C8B-B14F-4D97-AF65-F5344CB8AC3E}">
        <p14:creationId xmlns:p14="http://schemas.microsoft.com/office/powerpoint/2010/main" val="295843044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7E5CBC62-0C71-C831-32F5-A599DD481AD8}"/>
            </a:ext>
          </a:extLst>
        </p:cNvPr>
        <p:cNvGrpSpPr/>
        <p:nvPr/>
      </p:nvGrpSpPr>
      <p:grpSpPr>
        <a:xfrm>
          <a:off x="0" y="0"/>
          <a:ext cx="0" cy="0"/>
          <a:chOff x="0" y="0"/>
          <a:chExt cx="0" cy="0"/>
        </a:xfrm>
      </p:grpSpPr>
      <p:pic>
        <p:nvPicPr>
          <p:cNvPr id="3" name="Image 2" descr="Une image contenant plein air, plante, herbe, Communauté végétale&#10;&#10;Description générée automatiquement">
            <a:extLst>
              <a:ext uri="{FF2B5EF4-FFF2-40B4-BE49-F238E27FC236}">
                <a16:creationId xmlns:a16="http://schemas.microsoft.com/office/drawing/2014/main" id="{B7B075AA-CBC9-F654-6116-177DCACA4E3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8048" y="279000"/>
            <a:ext cx="9475904" cy="6300000"/>
          </a:xfrm>
          <a:prstGeom prst="rect">
            <a:avLst/>
          </a:prstGeom>
          <a:effectLst>
            <a:softEdge rad="635000"/>
          </a:effectLst>
        </p:spPr>
      </p:pic>
      <p:sp>
        <p:nvSpPr>
          <p:cNvPr id="4" name="ZoneTexte 3">
            <a:extLst>
              <a:ext uri="{FF2B5EF4-FFF2-40B4-BE49-F238E27FC236}">
                <a16:creationId xmlns:a16="http://schemas.microsoft.com/office/drawing/2014/main" id="{22CB4A4A-00B2-2267-BB3A-F04D7A8F6A3D}"/>
              </a:ext>
            </a:extLst>
          </p:cNvPr>
          <p:cNvSpPr txBox="1"/>
          <p:nvPr/>
        </p:nvSpPr>
        <p:spPr>
          <a:xfrm>
            <a:off x="3368565" y="6137880"/>
            <a:ext cx="8052955" cy="461665"/>
          </a:xfrm>
          <a:prstGeom prst="rect">
            <a:avLst/>
          </a:prstGeom>
          <a:noFill/>
        </p:spPr>
        <p:txBody>
          <a:bodyPr wrap="square" rtlCol="0">
            <a:spAutoFit/>
          </a:bodyPr>
          <a:lstStyle/>
          <a:p>
            <a:r>
              <a:rPr lang="fr-FR" sz="2400" b="1" dirty="0"/>
              <a:t>Forêt de Saint-Trojan sur l'île d'Oléron</a:t>
            </a:r>
          </a:p>
        </p:txBody>
      </p:sp>
    </p:spTree>
    <p:extLst>
      <p:ext uri="{BB962C8B-B14F-4D97-AF65-F5344CB8AC3E}">
        <p14:creationId xmlns:p14="http://schemas.microsoft.com/office/powerpoint/2010/main" val="18236362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60">
          <a:fgClr>
            <a:schemeClr val="tx2"/>
          </a:fgClr>
          <a:bgClr>
            <a:schemeClr val="bg1"/>
          </a:bgClr>
        </a:pattFill>
        <a:effectLst/>
      </p:bgPr>
    </p:bg>
    <p:spTree>
      <p:nvGrpSpPr>
        <p:cNvPr id="1" name="">
          <a:extLst>
            <a:ext uri="{FF2B5EF4-FFF2-40B4-BE49-F238E27FC236}">
              <a16:creationId xmlns:a16="http://schemas.microsoft.com/office/drawing/2014/main" id="{FEA9EF69-9BDB-62A0-CE97-BBEE34B16B11}"/>
            </a:ext>
          </a:extLst>
        </p:cNvPr>
        <p:cNvGrpSpPr/>
        <p:nvPr/>
      </p:nvGrpSpPr>
      <p:grpSpPr>
        <a:xfrm>
          <a:off x="0" y="0"/>
          <a:ext cx="0" cy="0"/>
          <a:chOff x="0" y="0"/>
          <a:chExt cx="0" cy="0"/>
        </a:xfrm>
      </p:grpSpPr>
      <p:pic>
        <p:nvPicPr>
          <p:cNvPr id="3" name="Image 2" descr="Une image contenant fleur, plein air, Plante annuelle, pétale&#10;&#10;Description générée automatiquement">
            <a:extLst>
              <a:ext uri="{FF2B5EF4-FFF2-40B4-BE49-F238E27FC236}">
                <a16:creationId xmlns:a16="http://schemas.microsoft.com/office/drawing/2014/main" id="{96A5145D-98A8-6E30-67B2-2A0B094C58D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777734" y="206368"/>
            <a:ext cx="4824000" cy="6445263"/>
          </a:xfrm>
          <a:prstGeom prst="rect">
            <a:avLst/>
          </a:prstGeom>
          <a:ln>
            <a:noFill/>
          </a:ln>
          <a:effectLst>
            <a:softEdge rad="112500"/>
          </a:effectLst>
        </p:spPr>
      </p:pic>
      <p:sp>
        <p:nvSpPr>
          <p:cNvPr id="4" name="ZoneTexte 3">
            <a:extLst>
              <a:ext uri="{FF2B5EF4-FFF2-40B4-BE49-F238E27FC236}">
                <a16:creationId xmlns:a16="http://schemas.microsoft.com/office/drawing/2014/main" id="{136C1829-1A35-29C8-A95D-F93224632114}"/>
              </a:ext>
            </a:extLst>
          </p:cNvPr>
          <p:cNvSpPr txBox="1"/>
          <p:nvPr/>
        </p:nvSpPr>
        <p:spPr>
          <a:xfrm>
            <a:off x="8716779" y="3428999"/>
            <a:ext cx="3065318" cy="1200329"/>
          </a:xfrm>
          <a:prstGeom prst="rect">
            <a:avLst/>
          </a:prstGeom>
          <a:noFill/>
        </p:spPr>
        <p:txBody>
          <a:bodyPr wrap="square" rtlCol="0">
            <a:spAutoFit/>
          </a:bodyPr>
          <a:lstStyle/>
          <a:p>
            <a:r>
              <a:rPr lang="fr-FR" sz="2400" b="1">
                <a:solidFill>
                  <a:srgbClr val="FFFF00"/>
                </a:solidFill>
              </a:rPr>
              <a:t>Rose trémière dans une venelle de Saint-Martin-de-Ré.</a:t>
            </a:r>
            <a:endParaRPr lang="fr-FR" sz="2400" b="1" dirty="0">
              <a:solidFill>
                <a:srgbClr val="FFFF00"/>
              </a:solidFill>
            </a:endParaRPr>
          </a:p>
        </p:txBody>
      </p:sp>
    </p:spTree>
    <p:extLst>
      <p:ext uri="{BB962C8B-B14F-4D97-AF65-F5344CB8AC3E}">
        <p14:creationId xmlns:p14="http://schemas.microsoft.com/office/powerpoint/2010/main" val="21807280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8BB31A02-0B94-4A9C-1FE1-D77D5570F8D1}"/>
            </a:ext>
          </a:extLst>
        </p:cNvPr>
        <p:cNvGrpSpPr/>
        <p:nvPr/>
      </p:nvGrpSpPr>
      <p:grpSpPr>
        <a:xfrm>
          <a:off x="0" y="0"/>
          <a:ext cx="0" cy="0"/>
          <a:chOff x="0" y="0"/>
          <a:chExt cx="0" cy="0"/>
        </a:xfrm>
      </p:grpSpPr>
      <p:pic>
        <p:nvPicPr>
          <p:cNvPr id="3" name="Image 2" descr="Une image contenant ciel, plein air, habits, personne&#10;&#10;Description générée automatiquement">
            <a:extLst>
              <a:ext uri="{FF2B5EF4-FFF2-40B4-BE49-F238E27FC236}">
                <a16:creationId xmlns:a16="http://schemas.microsoft.com/office/drawing/2014/main" id="{84CD8583-E5D6-B5DA-3F60-DB00F0F2687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32714" y="279000"/>
            <a:ext cx="6855684" cy="6300000"/>
          </a:xfrm>
          <a:prstGeom prst="rect">
            <a:avLst/>
          </a:prstGeom>
          <a:effectLst>
            <a:softEdge rad="127000"/>
          </a:effectLst>
        </p:spPr>
      </p:pic>
      <p:sp>
        <p:nvSpPr>
          <p:cNvPr id="4" name="ZoneTexte 3">
            <a:extLst>
              <a:ext uri="{FF2B5EF4-FFF2-40B4-BE49-F238E27FC236}">
                <a16:creationId xmlns:a16="http://schemas.microsoft.com/office/drawing/2014/main" id="{D71F358D-6E5E-A897-932F-5800FE3C37D1}"/>
              </a:ext>
            </a:extLst>
          </p:cNvPr>
          <p:cNvSpPr txBox="1"/>
          <p:nvPr/>
        </p:nvSpPr>
        <p:spPr>
          <a:xfrm>
            <a:off x="492911" y="3721379"/>
            <a:ext cx="2439196" cy="1200329"/>
          </a:xfrm>
          <a:prstGeom prst="rect">
            <a:avLst/>
          </a:prstGeom>
          <a:noFill/>
        </p:spPr>
        <p:txBody>
          <a:bodyPr wrap="square" rtlCol="0">
            <a:spAutoFit/>
          </a:bodyPr>
          <a:lstStyle/>
          <a:p>
            <a:r>
              <a:rPr lang="fr-FR" sz="2400" b="1">
                <a:solidFill>
                  <a:srgbClr val="FFFF00"/>
                </a:solidFill>
              </a:rPr>
              <a:t>La Ronde de nuit à La Rochelle.</a:t>
            </a:r>
            <a:endParaRPr lang="fr-FR" sz="2400" b="1" dirty="0">
              <a:solidFill>
                <a:srgbClr val="FFFF00"/>
              </a:solidFill>
            </a:endParaRPr>
          </a:p>
        </p:txBody>
      </p:sp>
    </p:spTree>
    <p:extLst>
      <p:ext uri="{BB962C8B-B14F-4D97-AF65-F5344CB8AC3E}">
        <p14:creationId xmlns:p14="http://schemas.microsoft.com/office/powerpoint/2010/main" val="70298334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FCB9BE55-AE99-7E90-4980-E3789C4AA27B}"/>
            </a:ext>
          </a:extLst>
        </p:cNvPr>
        <p:cNvGrpSpPr/>
        <p:nvPr/>
      </p:nvGrpSpPr>
      <p:grpSpPr>
        <a:xfrm>
          <a:off x="0" y="0"/>
          <a:ext cx="0" cy="0"/>
          <a:chOff x="0" y="0"/>
          <a:chExt cx="0" cy="0"/>
        </a:xfrm>
      </p:grpSpPr>
      <p:pic>
        <p:nvPicPr>
          <p:cNvPr id="3" name="Image 2" descr="Une image contenant plein air, herbe, bâtiment, ciel&#10;&#10;Description générée automatiquement">
            <a:extLst>
              <a:ext uri="{FF2B5EF4-FFF2-40B4-BE49-F238E27FC236}">
                <a16:creationId xmlns:a16="http://schemas.microsoft.com/office/drawing/2014/main" id="{067CF9DE-DB30-0111-E999-4B42CBA5DDF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F783BB1B-CF59-69CF-81DC-77F3902A41FD}"/>
              </a:ext>
            </a:extLst>
          </p:cNvPr>
          <p:cNvSpPr txBox="1"/>
          <p:nvPr/>
        </p:nvSpPr>
        <p:spPr>
          <a:xfrm>
            <a:off x="4442412" y="6028235"/>
            <a:ext cx="9996055" cy="461665"/>
          </a:xfrm>
          <a:prstGeom prst="rect">
            <a:avLst/>
          </a:prstGeom>
          <a:noFill/>
        </p:spPr>
        <p:txBody>
          <a:bodyPr wrap="square" rtlCol="0">
            <a:spAutoFit/>
          </a:bodyPr>
          <a:lstStyle/>
          <a:p>
            <a:r>
              <a:rPr lang="fr-FR" sz="2400" b="1">
                <a:solidFill>
                  <a:srgbClr val="FFFF00"/>
                </a:solidFill>
              </a:rPr>
              <a:t>Abbaye de Sablonceaux</a:t>
            </a:r>
            <a:endParaRPr lang="fr-FR" sz="2400" b="1" dirty="0">
              <a:solidFill>
                <a:srgbClr val="FFFF00"/>
              </a:solidFill>
            </a:endParaRPr>
          </a:p>
        </p:txBody>
      </p:sp>
    </p:spTree>
    <p:extLst>
      <p:ext uri="{BB962C8B-B14F-4D97-AF65-F5344CB8AC3E}">
        <p14:creationId xmlns:p14="http://schemas.microsoft.com/office/powerpoint/2010/main" val="41846959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D1AD0AF7-8ED6-0556-A78C-95BBD9BD09DC}"/>
            </a:ext>
          </a:extLst>
        </p:cNvPr>
        <p:cNvGrpSpPr/>
        <p:nvPr/>
      </p:nvGrpSpPr>
      <p:grpSpPr>
        <a:xfrm>
          <a:off x="0" y="0"/>
          <a:ext cx="0" cy="0"/>
          <a:chOff x="0" y="0"/>
          <a:chExt cx="0" cy="0"/>
        </a:xfrm>
      </p:grpSpPr>
      <p:pic>
        <p:nvPicPr>
          <p:cNvPr id="3" name="Image 2" descr="Une image contenant plein air, ciel, bâtiment, architecture&#10;&#10;Description générée automatiquement">
            <a:extLst>
              <a:ext uri="{FF2B5EF4-FFF2-40B4-BE49-F238E27FC236}">
                <a16:creationId xmlns:a16="http://schemas.microsoft.com/office/drawing/2014/main" id="{0DC3B0A1-D2A5-3FDD-812D-4D95E89BB6D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032331" y="279000"/>
            <a:ext cx="6274483" cy="6300000"/>
          </a:xfrm>
          <a:prstGeom prst="rect">
            <a:avLst/>
          </a:prstGeom>
          <a:effectLst>
            <a:softEdge rad="127000"/>
          </a:effectLst>
        </p:spPr>
      </p:pic>
      <p:sp>
        <p:nvSpPr>
          <p:cNvPr id="4" name="ZoneTexte 3">
            <a:extLst>
              <a:ext uri="{FF2B5EF4-FFF2-40B4-BE49-F238E27FC236}">
                <a16:creationId xmlns:a16="http://schemas.microsoft.com/office/drawing/2014/main" id="{6C991B9F-4E9E-16B2-7515-57F0E2E6599B}"/>
              </a:ext>
            </a:extLst>
          </p:cNvPr>
          <p:cNvSpPr txBox="1"/>
          <p:nvPr/>
        </p:nvSpPr>
        <p:spPr>
          <a:xfrm>
            <a:off x="9382991" y="3325091"/>
            <a:ext cx="2670464" cy="1569660"/>
          </a:xfrm>
          <a:prstGeom prst="rect">
            <a:avLst/>
          </a:prstGeom>
          <a:noFill/>
        </p:spPr>
        <p:txBody>
          <a:bodyPr wrap="square" rtlCol="0">
            <a:spAutoFit/>
          </a:bodyPr>
          <a:lstStyle/>
          <a:p>
            <a:r>
              <a:rPr lang="fr-FR" sz="2400" b="1">
                <a:solidFill>
                  <a:srgbClr val="FFFF00"/>
                </a:solidFill>
              </a:rPr>
              <a:t>L'entrée principale des thermes de Rochefort.</a:t>
            </a:r>
            <a:endParaRPr lang="fr-FR" sz="2400" b="1" dirty="0">
              <a:solidFill>
                <a:srgbClr val="FFFF00"/>
              </a:solidFill>
            </a:endParaRPr>
          </a:p>
        </p:txBody>
      </p:sp>
    </p:spTree>
    <p:extLst>
      <p:ext uri="{BB962C8B-B14F-4D97-AF65-F5344CB8AC3E}">
        <p14:creationId xmlns:p14="http://schemas.microsoft.com/office/powerpoint/2010/main" val="31979789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E3A6645E-5DE3-31A4-D3D3-65B1BC6750C7}"/>
            </a:ext>
          </a:extLst>
        </p:cNvPr>
        <p:cNvGrpSpPr/>
        <p:nvPr/>
      </p:nvGrpSpPr>
      <p:grpSpPr>
        <a:xfrm>
          <a:off x="0" y="0"/>
          <a:ext cx="0" cy="0"/>
          <a:chOff x="0" y="0"/>
          <a:chExt cx="0" cy="0"/>
        </a:xfrm>
      </p:grpSpPr>
      <p:pic>
        <p:nvPicPr>
          <p:cNvPr id="3" name="Image 2" descr="Une image contenant plein air, ciel, bâtiment, château&#10;&#10;Description générée automatiquement">
            <a:extLst>
              <a:ext uri="{FF2B5EF4-FFF2-40B4-BE49-F238E27FC236}">
                <a16:creationId xmlns:a16="http://schemas.microsoft.com/office/drawing/2014/main" id="{445A2DE4-AF77-92F8-D1F0-BF49E9FCB20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37578" y="279000"/>
            <a:ext cx="8421942" cy="6300000"/>
          </a:xfrm>
          <a:prstGeom prst="rect">
            <a:avLst/>
          </a:prstGeom>
          <a:effectLst>
            <a:softEdge rad="317500"/>
          </a:effectLst>
        </p:spPr>
      </p:pic>
      <p:sp>
        <p:nvSpPr>
          <p:cNvPr id="4" name="ZoneTexte 3">
            <a:extLst>
              <a:ext uri="{FF2B5EF4-FFF2-40B4-BE49-F238E27FC236}">
                <a16:creationId xmlns:a16="http://schemas.microsoft.com/office/drawing/2014/main" id="{E4D25A78-EF9B-02FC-C690-1155F6A91148}"/>
              </a:ext>
            </a:extLst>
          </p:cNvPr>
          <p:cNvSpPr txBox="1"/>
          <p:nvPr/>
        </p:nvSpPr>
        <p:spPr>
          <a:xfrm>
            <a:off x="4225039" y="6215658"/>
            <a:ext cx="7834745" cy="461665"/>
          </a:xfrm>
          <a:prstGeom prst="rect">
            <a:avLst/>
          </a:prstGeom>
          <a:noFill/>
        </p:spPr>
        <p:txBody>
          <a:bodyPr wrap="square" rtlCol="0">
            <a:spAutoFit/>
          </a:bodyPr>
          <a:lstStyle/>
          <a:p>
            <a:r>
              <a:rPr lang="fr-FR" sz="2400" b="1"/>
              <a:t>La Rochelle et le Vieux-Port.</a:t>
            </a:r>
            <a:endParaRPr lang="fr-FR" sz="2400" b="1" dirty="0"/>
          </a:p>
        </p:txBody>
      </p:sp>
    </p:spTree>
    <p:extLst>
      <p:ext uri="{BB962C8B-B14F-4D97-AF65-F5344CB8AC3E}">
        <p14:creationId xmlns:p14="http://schemas.microsoft.com/office/powerpoint/2010/main" val="9998051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45FC96E0-7391-12DD-899F-DB9213C3B068}"/>
            </a:ext>
          </a:extLst>
        </p:cNvPr>
        <p:cNvGrpSpPr/>
        <p:nvPr/>
      </p:nvGrpSpPr>
      <p:grpSpPr>
        <a:xfrm>
          <a:off x="0" y="0"/>
          <a:ext cx="0" cy="0"/>
          <a:chOff x="0" y="0"/>
          <a:chExt cx="0" cy="0"/>
        </a:xfrm>
      </p:grpSpPr>
      <p:pic>
        <p:nvPicPr>
          <p:cNvPr id="3" name="Image 2" descr="Une image contenant ciel, plein air, bâtiment, nuage&#10;&#10;Description générée automatiquement">
            <a:extLst>
              <a:ext uri="{FF2B5EF4-FFF2-40B4-BE49-F238E27FC236}">
                <a16:creationId xmlns:a16="http://schemas.microsoft.com/office/drawing/2014/main" id="{24C41977-1F56-A9DF-9C23-7F50375108C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0817" y="279000"/>
            <a:ext cx="11210365" cy="6300000"/>
          </a:xfrm>
          <a:prstGeom prst="rect">
            <a:avLst/>
          </a:prstGeom>
          <a:effectLst>
            <a:softEdge rad="317500"/>
          </a:effectLst>
        </p:spPr>
      </p:pic>
      <p:sp>
        <p:nvSpPr>
          <p:cNvPr id="4" name="ZoneTexte 3">
            <a:extLst>
              <a:ext uri="{FF2B5EF4-FFF2-40B4-BE49-F238E27FC236}">
                <a16:creationId xmlns:a16="http://schemas.microsoft.com/office/drawing/2014/main" id="{E8C317A7-4C0D-37BC-1577-CD1E87E9E94D}"/>
              </a:ext>
            </a:extLst>
          </p:cNvPr>
          <p:cNvSpPr txBox="1"/>
          <p:nvPr/>
        </p:nvSpPr>
        <p:spPr>
          <a:xfrm>
            <a:off x="2226521" y="6348167"/>
            <a:ext cx="9663545" cy="461665"/>
          </a:xfrm>
          <a:prstGeom prst="rect">
            <a:avLst/>
          </a:prstGeom>
          <a:noFill/>
        </p:spPr>
        <p:txBody>
          <a:bodyPr wrap="square" rtlCol="0">
            <a:spAutoFit/>
          </a:bodyPr>
          <a:lstStyle/>
          <a:p>
            <a:r>
              <a:rPr lang="fr-FR" sz="2400" b="1"/>
              <a:t> Charente-Maritime - Saintes - Arc de Germanicus</a:t>
            </a:r>
            <a:endParaRPr lang="fr-FR" sz="2400" b="1" dirty="0"/>
          </a:p>
        </p:txBody>
      </p:sp>
    </p:spTree>
    <p:extLst>
      <p:ext uri="{BB962C8B-B14F-4D97-AF65-F5344CB8AC3E}">
        <p14:creationId xmlns:p14="http://schemas.microsoft.com/office/powerpoint/2010/main" val="318097797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9F645DC9-CCF7-80C8-83AD-50F80D50EB0C}"/>
            </a:ext>
          </a:extLst>
        </p:cNvPr>
        <p:cNvGrpSpPr/>
        <p:nvPr/>
      </p:nvGrpSpPr>
      <p:grpSpPr>
        <a:xfrm>
          <a:off x="0" y="0"/>
          <a:ext cx="0" cy="0"/>
          <a:chOff x="0" y="0"/>
          <a:chExt cx="0" cy="0"/>
        </a:xfrm>
      </p:grpSpPr>
      <p:pic>
        <p:nvPicPr>
          <p:cNvPr id="3" name="Image 2" descr="Une image contenant plein air, bâtiment, ciel, plante&#10;&#10;Description générée automatiquement">
            <a:extLst>
              <a:ext uri="{FF2B5EF4-FFF2-40B4-BE49-F238E27FC236}">
                <a16:creationId xmlns:a16="http://schemas.microsoft.com/office/drawing/2014/main" id="{2EA012A2-A030-CC4E-5049-5A11B9FD7CD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92483" y="279000"/>
            <a:ext cx="8407034" cy="6300000"/>
          </a:xfrm>
          <a:prstGeom prst="rect">
            <a:avLst/>
          </a:prstGeom>
          <a:effectLst>
            <a:softEdge rad="635000"/>
          </a:effectLst>
        </p:spPr>
      </p:pic>
      <p:sp>
        <p:nvSpPr>
          <p:cNvPr id="4" name="ZoneTexte 3">
            <a:extLst>
              <a:ext uri="{FF2B5EF4-FFF2-40B4-BE49-F238E27FC236}">
                <a16:creationId xmlns:a16="http://schemas.microsoft.com/office/drawing/2014/main" id="{6DBDA562-5220-EEC9-5B2C-C97F92879C41}"/>
              </a:ext>
            </a:extLst>
          </p:cNvPr>
          <p:cNvSpPr txBox="1"/>
          <p:nvPr/>
        </p:nvSpPr>
        <p:spPr>
          <a:xfrm>
            <a:off x="5050698" y="6296890"/>
            <a:ext cx="8551719" cy="461665"/>
          </a:xfrm>
          <a:prstGeom prst="rect">
            <a:avLst/>
          </a:prstGeom>
          <a:noFill/>
        </p:spPr>
        <p:txBody>
          <a:bodyPr wrap="square" rtlCol="0">
            <a:spAutoFit/>
          </a:bodyPr>
          <a:lstStyle/>
          <a:p>
            <a:r>
              <a:rPr lang="fr-FR" sz="2400" b="1"/>
              <a:t>Rochefort.</a:t>
            </a:r>
            <a:endParaRPr lang="fr-FR" sz="2400" b="1" dirty="0"/>
          </a:p>
        </p:txBody>
      </p:sp>
    </p:spTree>
    <p:extLst>
      <p:ext uri="{BB962C8B-B14F-4D97-AF65-F5344CB8AC3E}">
        <p14:creationId xmlns:p14="http://schemas.microsoft.com/office/powerpoint/2010/main" val="18102773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2FE5E4C5-654B-7103-7E20-8F88120CEB2C}"/>
            </a:ext>
          </a:extLst>
        </p:cNvPr>
        <p:cNvGrpSpPr/>
        <p:nvPr/>
      </p:nvGrpSpPr>
      <p:grpSpPr>
        <a:xfrm>
          <a:off x="0" y="0"/>
          <a:ext cx="0" cy="0"/>
          <a:chOff x="0" y="0"/>
          <a:chExt cx="0" cy="0"/>
        </a:xfrm>
      </p:grpSpPr>
      <p:pic>
        <p:nvPicPr>
          <p:cNvPr id="3" name="Image 2" descr="Une image contenant plein air, ciel, bateau, nuage&#10;&#10;Description générée automatiquement">
            <a:extLst>
              <a:ext uri="{FF2B5EF4-FFF2-40B4-BE49-F238E27FC236}">
                <a16:creationId xmlns:a16="http://schemas.microsoft.com/office/drawing/2014/main" id="{C4F51E7F-77B7-6D01-CEF2-4C7E6A26986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AD581CA6-AA13-CE10-E008-A1F6D8F5B1CD}"/>
              </a:ext>
            </a:extLst>
          </p:cNvPr>
          <p:cNvSpPr txBox="1"/>
          <p:nvPr/>
        </p:nvSpPr>
        <p:spPr>
          <a:xfrm>
            <a:off x="6096000" y="6019247"/>
            <a:ext cx="7273637" cy="461665"/>
          </a:xfrm>
          <a:prstGeom prst="rect">
            <a:avLst/>
          </a:prstGeom>
          <a:noFill/>
        </p:spPr>
        <p:txBody>
          <a:bodyPr wrap="square" rtlCol="0">
            <a:spAutoFit/>
          </a:bodyPr>
          <a:lstStyle/>
          <a:p>
            <a:r>
              <a:rPr lang="fr-FR" sz="2400" b="1"/>
              <a:t>Royan.</a:t>
            </a:r>
            <a:endParaRPr lang="fr-FR" sz="2400" b="1" dirty="0"/>
          </a:p>
        </p:txBody>
      </p:sp>
    </p:spTree>
    <p:extLst>
      <p:ext uri="{BB962C8B-B14F-4D97-AF65-F5344CB8AC3E}">
        <p14:creationId xmlns:p14="http://schemas.microsoft.com/office/powerpoint/2010/main" val="378625665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a:extLst>
            <a:ext uri="{FF2B5EF4-FFF2-40B4-BE49-F238E27FC236}">
              <a16:creationId xmlns:a16="http://schemas.microsoft.com/office/drawing/2014/main" id="{D6A2A859-3A88-5D49-216B-3FA2A735FEAB}"/>
            </a:ext>
          </a:extLst>
        </p:cNvPr>
        <p:cNvGrpSpPr/>
        <p:nvPr/>
      </p:nvGrpSpPr>
      <p:grpSpPr>
        <a:xfrm>
          <a:off x="0" y="0"/>
          <a:ext cx="0" cy="0"/>
          <a:chOff x="0" y="0"/>
          <a:chExt cx="0" cy="0"/>
        </a:xfrm>
      </p:grpSpPr>
      <p:pic>
        <p:nvPicPr>
          <p:cNvPr id="3" name="Image 2" descr="Une image contenant plein air, bâtiment, ciel, arbre&#10;&#10;Description générée automatiquement">
            <a:extLst>
              <a:ext uri="{FF2B5EF4-FFF2-40B4-BE49-F238E27FC236}">
                <a16:creationId xmlns:a16="http://schemas.microsoft.com/office/drawing/2014/main" id="{9011B04F-9B2D-4440-7511-0E93EE2145D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92385" y="189000"/>
            <a:ext cx="4858483"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44BCA6EF-9833-31E8-27F0-FD0499E29E48}"/>
              </a:ext>
            </a:extLst>
          </p:cNvPr>
          <p:cNvSpPr txBox="1"/>
          <p:nvPr/>
        </p:nvSpPr>
        <p:spPr>
          <a:xfrm>
            <a:off x="1753434" y="6292829"/>
            <a:ext cx="3283527" cy="461665"/>
          </a:xfrm>
          <a:prstGeom prst="rect">
            <a:avLst/>
          </a:prstGeom>
          <a:noFill/>
        </p:spPr>
        <p:txBody>
          <a:bodyPr wrap="square" rtlCol="0">
            <a:spAutoFit/>
          </a:bodyPr>
          <a:lstStyle/>
          <a:p>
            <a:r>
              <a:rPr lang="fr-FR" sz="2400" b="1" dirty="0">
                <a:solidFill>
                  <a:srgbClr val="FFFF00"/>
                </a:solidFill>
              </a:rPr>
              <a:t>Saint-Jean-d'Angély.</a:t>
            </a:r>
          </a:p>
        </p:txBody>
      </p:sp>
      <p:pic>
        <p:nvPicPr>
          <p:cNvPr id="6" name="Image 5" descr="Une image contenant bâtiment, plein air, ciel, tour&#10;&#10;Description générée automatiquement">
            <a:extLst>
              <a:ext uri="{FF2B5EF4-FFF2-40B4-BE49-F238E27FC236}">
                <a16:creationId xmlns:a16="http://schemas.microsoft.com/office/drawing/2014/main" id="{9A380B5D-4EDD-00F2-EE7A-59ADA8BFE8A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535319" y="189000"/>
            <a:ext cx="2651667"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C2B8D9C1-F668-77D9-242A-8C5E6AAE2AEF}"/>
              </a:ext>
            </a:extLst>
          </p:cNvPr>
          <p:cNvSpPr txBox="1"/>
          <p:nvPr/>
        </p:nvSpPr>
        <p:spPr>
          <a:xfrm>
            <a:off x="9046459" y="189000"/>
            <a:ext cx="2140527" cy="461665"/>
          </a:xfrm>
          <a:prstGeom prst="rect">
            <a:avLst/>
          </a:prstGeom>
          <a:noFill/>
        </p:spPr>
        <p:txBody>
          <a:bodyPr wrap="square" rtlCol="0">
            <a:spAutoFit/>
          </a:bodyPr>
          <a:lstStyle/>
          <a:p>
            <a:r>
              <a:rPr lang="fr-FR" sz="2400" b="1"/>
              <a:t>Marennes.</a:t>
            </a:r>
            <a:endParaRPr lang="fr-FR" sz="2400" b="1" dirty="0"/>
          </a:p>
        </p:txBody>
      </p:sp>
    </p:spTree>
    <p:extLst>
      <p:ext uri="{BB962C8B-B14F-4D97-AF65-F5344CB8AC3E}">
        <p14:creationId xmlns:p14="http://schemas.microsoft.com/office/powerpoint/2010/main" val="107383410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E62550AC-4FFC-9871-83A5-FF03EFE25B9C}"/>
            </a:ext>
          </a:extLst>
        </p:cNvPr>
        <p:cNvGrpSpPr/>
        <p:nvPr/>
      </p:nvGrpSpPr>
      <p:grpSpPr>
        <a:xfrm>
          <a:off x="0" y="0"/>
          <a:ext cx="0" cy="0"/>
          <a:chOff x="0" y="0"/>
          <a:chExt cx="0" cy="0"/>
        </a:xfrm>
      </p:grpSpPr>
      <p:pic>
        <p:nvPicPr>
          <p:cNvPr id="5" name="Image 4" descr="Une image contenant plein air, ciel, eau, arbre&#10;&#10;Description générée automatiquement">
            <a:extLst>
              <a:ext uri="{FF2B5EF4-FFF2-40B4-BE49-F238E27FC236}">
                <a16:creationId xmlns:a16="http://schemas.microsoft.com/office/drawing/2014/main" id="{7937DFED-FB2A-FE33-3E6C-BEABB7D5FC5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6" name="ZoneTexte 5">
            <a:extLst>
              <a:ext uri="{FF2B5EF4-FFF2-40B4-BE49-F238E27FC236}">
                <a16:creationId xmlns:a16="http://schemas.microsoft.com/office/drawing/2014/main" id="{5733D208-A549-0B60-DCC1-426C2FE05779}"/>
              </a:ext>
            </a:extLst>
          </p:cNvPr>
          <p:cNvSpPr txBox="1"/>
          <p:nvPr/>
        </p:nvSpPr>
        <p:spPr>
          <a:xfrm>
            <a:off x="4891729" y="6117335"/>
            <a:ext cx="8188037" cy="461665"/>
          </a:xfrm>
          <a:prstGeom prst="rect">
            <a:avLst/>
          </a:prstGeom>
          <a:noFill/>
        </p:spPr>
        <p:txBody>
          <a:bodyPr wrap="square" rtlCol="0">
            <a:spAutoFit/>
          </a:bodyPr>
          <a:lstStyle/>
          <a:p>
            <a:r>
              <a:rPr lang="fr-FR" sz="2400" b="1">
                <a:solidFill>
                  <a:srgbClr val="FFFF00"/>
                </a:solidFill>
              </a:rPr>
              <a:t>Tonnay-Charente.</a:t>
            </a:r>
            <a:endParaRPr lang="fr-FR" sz="2400" b="1" dirty="0">
              <a:solidFill>
                <a:srgbClr val="FFFF00"/>
              </a:solidFill>
            </a:endParaRPr>
          </a:p>
        </p:txBody>
      </p:sp>
    </p:spTree>
    <p:extLst>
      <p:ext uri="{BB962C8B-B14F-4D97-AF65-F5344CB8AC3E}">
        <p14:creationId xmlns:p14="http://schemas.microsoft.com/office/powerpoint/2010/main" val="260864399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2A907EEC-52D6-9D90-2703-AAB9F68C7DB0}"/>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F3CE3015-35A5-B11F-9C64-8A208C8F2A9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40411" y="300759"/>
            <a:ext cx="9426423" cy="6300000"/>
          </a:xfrm>
          <a:prstGeom prst="rect">
            <a:avLst/>
          </a:prstGeom>
          <a:effectLst>
            <a:softEdge rad="635000"/>
          </a:effectLst>
        </p:spPr>
      </p:pic>
      <p:sp>
        <p:nvSpPr>
          <p:cNvPr id="4" name="ZoneTexte 3">
            <a:extLst>
              <a:ext uri="{FF2B5EF4-FFF2-40B4-BE49-F238E27FC236}">
                <a16:creationId xmlns:a16="http://schemas.microsoft.com/office/drawing/2014/main" id="{CA645557-FDA0-4359-FD2C-98F393E60B14}"/>
              </a:ext>
            </a:extLst>
          </p:cNvPr>
          <p:cNvSpPr txBox="1"/>
          <p:nvPr/>
        </p:nvSpPr>
        <p:spPr>
          <a:xfrm>
            <a:off x="5601417" y="6186819"/>
            <a:ext cx="8551718" cy="461665"/>
          </a:xfrm>
          <a:prstGeom prst="rect">
            <a:avLst/>
          </a:prstGeom>
          <a:noFill/>
        </p:spPr>
        <p:txBody>
          <a:bodyPr wrap="square" rtlCol="0">
            <a:spAutoFit/>
          </a:bodyPr>
          <a:lstStyle/>
          <a:p>
            <a:r>
              <a:rPr lang="fr-FR" sz="2400" b="1" dirty="0">
                <a:solidFill>
                  <a:srgbClr val="FFFF00"/>
                </a:solidFill>
              </a:rPr>
              <a:t>Surgères.</a:t>
            </a:r>
          </a:p>
        </p:txBody>
      </p:sp>
    </p:spTree>
    <p:extLst>
      <p:ext uri="{BB962C8B-B14F-4D97-AF65-F5344CB8AC3E}">
        <p14:creationId xmlns:p14="http://schemas.microsoft.com/office/powerpoint/2010/main" val="39340156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DABD5A3B-EAED-DE20-D69C-DC5313D5CB75}"/>
            </a:ext>
          </a:extLst>
        </p:cNvPr>
        <p:cNvGrpSpPr/>
        <p:nvPr/>
      </p:nvGrpSpPr>
      <p:grpSpPr>
        <a:xfrm>
          <a:off x="0" y="0"/>
          <a:ext cx="0" cy="0"/>
          <a:chOff x="0" y="0"/>
          <a:chExt cx="0" cy="0"/>
        </a:xfrm>
      </p:grpSpPr>
      <p:pic>
        <p:nvPicPr>
          <p:cNvPr id="3" name="Image 2" descr="Une image contenant plein air, ciel, nuage, bateau&#10;&#10;Description générée automatiquement">
            <a:extLst>
              <a:ext uri="{FF2B5EF4-FFF2-40B4-BE49-F238E27FC236}">
                <a16:creationId xmlns:a16="http://schemas.microsoft.com/office/drawing/2014/main" id="{64D1B69D-9290-D32C-681C-306AC4CB750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21F6D763-749A-1E9C-A636-2D69268D524F}"/>
              </a:ext>
            </a:extLst>
          </p:cNvPr>
          <p:cNvSpPr txBox="1"/>
          <p:nvPr/>
        </p:nvSpPr>
        <p:spPr>
          <a:xfrm>
            <a:off x="5291242" y="6025652"/>
            <a:ext cx="5808519" cy="461665"/>
          </a:xfrm>
          <a:prstGeom prst="rect">
            <a:avLst/>
          </a:prstGeom>
          <a:noFill/>
        </p:spPr>
        <p:txBody>
          <a:bodyPr wrap="square" rtlCol="0">
            <a:spAutoFit/>
          </a:bodyPr>
          <a:lstStyle/>
          <a:p>
            <a:r>
              <a:rPr lang="fr-FR" sz="2400" b="1">
                <a:solidFill>
                  <a:srgbClr val="FFFF00"/>
                </a:solidFill>
              </a:rPr>
              <a:t>Marans.</a:t>
            </a:r>
            <a:endParaRPr lang="fr-FR" sz="2400" b="1" dirty="0">
              <a:solidFill>
                <a:srgbClr val="FFFF00"/>
              </a:solidFill>
            </a:endParaRPr>
          </a:p>
        </p:txBody>
      </p:sp>
    </p:spTree>
    <p:extLst>
      <p:ext uri="{BB962C8B-B14F-4D97-AF65-F5344CB8AC3E}">
        <p14:creationId xmlns:p14="http://schemas.microsoft.com/office/powerpoint/2010/main" val="142476354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E5B5A123-BD30-8B5E-7448-333CEE545754}"/>
            </a:ext>
          </a:extLst>
        </p:cNvPr>
        <p:cNvGrpSpPr/>
        <p:nvPr/>
      </p:nvGrpSpPr>
      <p:grpSpPr>
        <a:xfrm>
          <a:off x="0" y="0"/>
          <a:ext cx="0" cy="0"/>
          <a:chOff x="0" y="0"/>
          <a:chExt cx="0" cy="0"/>
        </a:xfrm>
      </p:grpSpPr>
      <p:pic>
        <p:nvPicPr>
          <p:cNvPr id="3" name="Image 2" descr="Une image contenant bâtiment, plein air, ciel, arbre&#10;&#10;Description générée automatiquement">
            <a:extLst>
              <a:ext uri="{FF2B5EF4-FFF2-40B4-BE49-F238E27FC236}">
                <a16:creationId xmlns:a16="http://schemas.microsoft.com/office/drawing/2014/main" id="{D4DB267C-517C-7623-8890-3F6DBDC0E7E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733500" y="279000"/>
            <a:ext cx="4725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8CE5FE9-1124-500E-6AA8-35DCB16F5AC7}"/>
              </a:ext>
            </a:extLst>
          </p:cNvPr>
          <p:cNvSpPr txBox="1"/>
          <p:nvPr/>
        </p:nvSpPr>
        <p:spPr>
          <a:xfrm>
            <a:off x="4099034" y="6211929"/>
            <a:ext cx="3544314" cy="461665"/>
          </a:xfrm>
          <a:prstGeom prst="rect">
            <a:avLst/>
          </a:prstGeom>
          <a:noFill/>
        </p:spPr>
        <p:txBody>
          <a:bodyPr wrap="square" rtlCol="0">
            <a:spAutoFit/>
          </a:bodyPr>
          <a:lstStyle/>
          <a:p>
            <a:r>
              <a:rPr lang="fr-FR" sz="2400" b="1" dirty="0"/>
              <a:t>	</a:t>
            </a:r>
            <a:r>
              <a:rPr lang="fr-FR" sz="2400" b="1" dirty="0">
                <a:solidFill>
                  <a:schemeClr val="bg1"/>
                </a:solidFill>
              </a:rPr>
              <a:t>Donjon de Pons</a:t>
            </a:r>
          </a:p>
        </p:txBody>
      </p:sp>
    </p:spTree>
    <p:extLst>
      <p:ext uri="{BB962C8B-B14F-4D97-AF65-F5344CB8AC3E}">
        <p14:creationId xmlns:p14="http://schemas.microsoft.com/office/powerpoint/2010/main" val="339347504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6AEC4FF6-7748-F54B-49AA-5C5B8D4E854D}"/>
            </a:ext>
          </a:extLst>
        </p:cNvPr>
        <p:cNvGrpSpPr/>
        <p:nvPr/>
      </p:nvGrpSpPr>
      <p:grpSpPr>
        <a:xfrm>
          <a:off x="0" y="0"/>
          <a:ext cx="0" cy="0"/>
          <a:chOff x="0" y="0"/>
          <a:chExt cx="0" cy="0"/>
        </a:xfrm>
      </p:grpSpPr>
      <p:pic>
        <p:nvPicPr>
          <p:cNvPr id="3" name="Image 2" descr="Une image contenant plein air, bâtiment, arbre, ciel&#10;&#10;Description générée automatiquement">
            <a:extLst>
              <a:ext uri="{FF2B5EF4-FFF2-40B4-BE49-F238E27FC236}">
                <a16:creationId xmlns:a16="http://schemas.microsoft.com/office/drawing/2014/main" id="{FE5AE474-9B8B-6334-0C3A-622B177D0C33}"/>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286000" y="571500"/>
            <a:ext cx="7620000" cy="5715000"/>
          </a:xfrm>
          <a:prstGeom prst="rect">
            <a:avLst/>
          </a:prstGeom>
          <a:effectLst>
            <a:softEdge rad="635000"/>
          </a:effectLst>
        </p:spPr>
      </p:pic>
      <p:sp>
        <p:nvSpPr>
          <p:cNvPr id="5" name="ZoneTexte 4">
            <a:extLst>
              <a:ext uri="{FF2B5EF4-FFF2-40B4-BE49-F238E27FC236}">
                <a16:creationId xmlns:a16="http://schemas.microsoft.com/office/drawing/2014/main" id="{B2BD3E88-14A8-C2E1-9E73-7EC7882631AF}"/>
              </a:ext>
            </a:extLst>
          </p:cNvPr>
          <p:cNvSpPr txBox="1"/>
          <p:nvPr/>
        </p:nvSpPr>
        <p:spPr>
          <a:xfrm>
            <a:off x="4572000" y="5912106"/>
            <a:ext cx="7620000" cy="461665"/>
          </a:xfrm>
          <a:prstGeom prst="rect">
            <a:avLst/>
          </a:prstGeom>
          <a:noFill/>
        </p:spPr>
        <p:txBody>
          <a:bodyPr wrap="square" rtlCol="0">
            <a:spAutoFit/>
          </a:bodyPr>
          <a:lstStyle/>
          <a:p>
            <a:r>
              <a:rPr lang="fr-FR" sz="2400" b="1">
                <a:solidFill>
                  <a:srgbClr val="FFFF00"/>
                </a:solidFill>
              </a:rPr>
              <a:t>le château de Jonzac</a:t>
            </a:r>
            <a:endParaRPr lang="fr-FR" sz="2400" b="1" dirty="0">
              <a:solidFill>
                <a:srgbClr val="FFFF00"/>
              </a:solidFill>
            </a:endParaRPr>
          </a:p>
        </p:txBody>
      </p:sp>
    </p:spTree>
    <p:extLst>
      <p:ext uri="{BB962C8B-B14F-4D97-AF65-F5344CB8AC3E}">
        <p14:creationId xmlns:p14="http://schemas.microsoft.com/office/powerpoint/2010/main" val="93250380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41CAD14F-7C1A-DD6E-0A87-2DE2024D9195}"/>
            </a:ext>
          </a:extLst>
        </p:cNvPr>
        <p:cNvGrpSpPr/>
        <p:nvPr/>
      </p:nvGrpSpPr>
      <p:grpSpPr>
        <a:xfrm>
          <a:off x="0" y="0"/>
          <a:ext cx="0" cy="0"/>
          <a:chOff x="0" y="0"/>
          <a:chExt cx="0" cy="0"/>
        </a:xfrm>
      </p:grpSpPr>
      <p:pic>
        <p:nvPicPr>
          <p:cNvPr id="3" name="Image 2" descr="Une image contenant nuage, ciel, plein air, château&#10;&#10;Description générée automatiquement">
            <a:extLst>
              <a:ext uri="{FF2B5EF4-FFF2-40B4-BE49-F238E27FC236}">
                <a16:creationId xmlns:a16="http://schemas.microsoft.com/office/drawing/2014/main" id="{423190A4-22C3-D35D-9A89-1380F590A2F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69984" y="279000"/>
            <a:ext cx="8410957" cy="6300000"/>
          </a:xfrm>
          <a:prstGeom prst="rect">
            <a:avLst/>
          </a:prstGeom>
          <a:effectLst>
            <a:softEdge rad="635000"/>
          </a:effectLst>
        </p:spPr>
      </p:pic>
      <p:sp>
        <p:nvSpPr>
          <p:cNvPr id="4" name="ZoneTexte 3">
            <a:extLst>
              <a:ext uri="{FF2B5EF4-FFF2-40B4-BE49-F238E27FC236}">
                <a16:creationId xmlns:a16="http://schemas.microsoft.com/office/drawing/2014/main" id="{D83C85BD-27C6-4013-07D8-2E601FF464A2}"/>
              </a:ext>
            </a:extLst>
          </p:cNvPr>
          <p:cNvSpPr txBox="1"/>
          <p:nvPr/>
        </p:nvSpPr>
        <p:spPr>
          <a:xfrm>
            <a:off x="4039437" y="6117335"/>
            <a:ext cx="7780152" cy="461665"/>
          </a:xfrm>
          <a:prstGeom prst="rect">
            <a:avLst/>
          </a:prstGeom>
          <a:noFill/>
        </p:spPr>
        <p:txBody>
          <a:bodyPr wrap="square" rtlCol="0">
            <a:spAutoFit/>
          </a:bodyPr>
          <a:lstStyle/>
          <a:p>
            <a:r>
              <a:rPr lang="fr-FR" sz="2400" b="1" dirty="0"/>
              <a:t>: Fort Vauban Plage - Fouras</a:t>
            </a:r>
          </a:p>
        </p:txBody>
      </p:sp>
    </p:spTree>
    <p:extLst>
      <p:ext uri="{BB962C8B-B14F-4D97-AF65-F5344CB8AC3E}">
        <p14:creationId xmlns:p14="http://schemas.microsoft.com/office/powerpoint/2010/main" val="38593919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41144863-E97C-D1EC-BA56-9EC6391EB8DE}"/>
            </a:ext>
          </a:extLst>
        </p:cNvPr>
        <p:cNvGrpSpPr/>
        <p:nvPr/>
      </p:nvGrpSpPr>
      <p:grpSpPr>
        <a:xfrm>
          <a:off x="0" y="0"/>
          <a:ext cx="0" cy="0"/>
          <a:chOff x="0" y="0"/>
          <a:chExt cx="0" cy="0"/>
        </a:xfrm>
      </p:grpSpPr>
      <p:pic>
        <p:nvPicPr>
          <p:cNvPr id="3" name="Image 2" descr="Une image contenant plein air, nuage, ciel, véhicule&#10;&#10;Description générée automatiquement">
            <a:extLst>
              <a:ext uri="{FF2B5EF4-FFF2-40B4-BE49-F238E27FC236}">
                <a16:creationId xmlns:a16="http://schemas.microsoft.com/office/drawing/2014/main" id="{EEF2155B-EE80-55FD-45C7-A51E621709D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18683" y="178675"/>
            <a:ext cx="7954633" cy="6300000"/>
          </a:xfrm>
          <a:prstGeom prst="rect">
            <a:avLst/>
          </a:prstGeom>
          <a:effectLst>
            <a:softEdge rad="635000"/>
          </a:effectLst>
        </p:spPr>
      </p:pic>
      <p:sp>
        <p:nvSpPr>
          <p:cNvPr id="4" name="ZoneTexte 3">
            <a:extLst>
              <a:ext uri="{FF2B5EF4-FFF2-40B4-BE49-F238E27FC236}">
                <a16:creationId xmlns:a16="http://schemas.microsoft.com/office/drawing/2014/main" id="{71908495-54B3-E2D9-F9D0-3C337707022A}"/>
              </a:ext>
            </a:extLst>
          </p:cNvPr>
          <p:cNvSpPr txBox="1"/>
          <p:nvPr/>
        </p:nvSpPr>
        <p:spPr>
          <a:xfrm>
            <a:off x="3771661" y="6217660"/>
            <a:ext cx="7304809" cy="461665"/>
          </a:xfrm>
          <a:prstGeom prst="rect">
            <a:avLst/>
          </a:prstGeom>
          <a:noFill/>
        </p:spPr>
        <p:txBody>
          <a:bodyPr wrap="square" rtlCol="0">
            <a:spAutoFit/>
          </a:bodyPr>
          <a:lstStyle/>
          <a:p>
            <a:r>
              <a:rPr lang="fr-FR" sz="2400" b="1">
                <a:solidFill>
                  <a:srgbClr val="FFFF00"/>
                </a:solidFill>
              </a:rPr>
              <a:t>Saint-Martin-de-Ré et l'île de Ré.</a:t>
            </a:r>
            <a:endParaRPr lang="fr-FR" sz="2400" b="1" dirty="0">
              <a:solidFill>
                <a:srgbClr val="FFFF00"/>
              </a:solidFill>
            </a:endParaRPr>
          </a:p>
        </p:txBody>
      </p:sp>
    </p:spTree>
    <p:extLst>
      <p:ext uri="{BB962C8B-B14F-4D97-AF65-F5344CB8AC3E}">
        <p14:creationId xmlns:p14="http://schemas.microsoft.com/office/powerpoint/2010/main" val="145515772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253D4937-0574-3D92-A3A5-C402082CC709}"/>
            </a:ext>
          </a:extLst>
        </p:cNvPr>
        <p:cNvGrpSpPr/>
        <p:nvPr/>
      </p:nvGrpSpPr>
      <p:grpSpPr>
        <a:xfrm>
          <a:off x="0" y="0"/>
          <a:ext cx="0" cy="0"/>
          <a:chOff x="0" y="0"/>
          <a:chExt cx="0" cy="0"/>
        </a:xfrm>
      </p:grpSpPr>
      <p:pic>
        <p:nvPicPr>
          <p:cNvPr id="3" name="Image 2" descr="Une image contenant plein air, ciel, bâtiment, bateau&#10;&#10;Description générée automatiquement">
            <a:extLst>
              <a:ext uri="{FF2B5EF4-FFF2-40B4-BE49-F238E27FC236}">
                <a16:creationId xmlns:a16="http://schemas.microsoft.com/office/drawing/2014/main" id="{79AD3CC9-5202-E8C5-0A45-392D14445BD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C7DD7488-B778-D781-2A0B-96B07C605660}"/>
              </a:ext>
            </a:extLst>
          </p:cNvPr>
          <p:cNvSpPr txBox="1"/>
          <p:nvPr/>
        </p:nvSpPr>
        <p:spPr>
          <a:xfrm>
            <a:off x="4828786" y="6070679"/>
            <a:ext cx="8125691" cy="461665"/>
          </a:xfrm>
          <a:prstGeom prst="rect">
            <a:avLst/>
          </a:prstGeom>
          <a:noFill/>
        </p:spPr>
        <p:txBody>
          <a:bodyPr wrap="square" rtlCol="0">
            <a:spAutoFit/>
          </a:bodyPr>
          <a:lstStyle/>
          <a:p>
            <a:r>
              <a:rPr lang="fr-FR" sz="2400" b="1"/>
              <a:t>Saint-Savinien.</a:t>
            </a:r>
            <a:endParaRPr lang="fr-FR" sz="2400" b="1" dirty="0"/>
          </a:p>
        </p:txBody>
      </p:sp>
    </p:spTree>
    <p:extLst>
      <p:ext uri="{BB962C8B-B14F-4D97-AF65-F5344CB8AC3E}">
        <p14:creationId xmlns:p14="http://schemas.microsoft.com/office/powerpoint/2010/main" val="26830028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4ECDBFA5-9F26-EFD5-5CAD-3CF32C2B4E54}"/>
            </a:ext>
          </a:extLst>
        </p:cNvPr>
        <p:cNvGrpSpPr/>
        <p:nvPr/>
      </p:nvGrpSpPr>
      <p:grpSpPr>
        <a:xfrm>
          <a:off x="0" y="0"/>
          <a:ext cx="0" cy="0"/>
          <a:chOff x="0" y="0"/>
          <a:chExt cx="0" cy="0"/>
        </a:xfrm>
      </p:grpSpPr>
      <p:pic>
        <p:nvPicPr>
          <p:cNvPr id="3" name="Image 2" descr="Une image contenant plein air, herbe, ciel, bâtiment&#10;&#10;Description générée automatiquement">
            <a:extLst>
              <a:ext uri="{FF2B5EF4-FFF2-40B4-BE49-F238E27FC236}">
                <a16:creationId xmlns:a16="http://schemas.microsoft.com/office/drawing/2014/main" id="{102F5B4A-5E99-459E-F518-3020F6B790E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91218" y="366082"/>
            <a:ext cx="9409563" cy="6300000"/>
          </a:xfrm>
          <a:prstGeom prst="rect">
            <a:avLst/>
          </a:prstGeom>
          <a:effectLst>
            <a:softEdge rad="635000"/>
          </a:effectLst>
        </p:spPr>
      </p:pic>
      <p:sp>
        <p:nvSpPr>
          <p:cNvPr id="4" name="ZoneTexte 3">
            <a:extLst>
              <a:ext uri="{FF2B5EF4-FFF2-40B4-BE49-F238E27FC236}">
                <a16:creationId xmlns:a16="http://schemas.microsoft.com/office/drawing/2014/main" id="{225C0162-2B70-8DE3-22AB-0920FCA4083D}"/>
              </a:ext>
            </a:extLst>
          </p:cNvPr>
          <p:cNvSpPr txBox="1"/>
          <p:nvPr/>
        </p:nvSpPr>
        <p:spPr>
          <a:xfrm>
            <a:off x="5801114" y="5835085"/>
            <a:ext cx="8634845"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Brouage.</a:t>
            </a:r>
          </a:p>
        </p:txBody>
      </p:sp>
    </p:spTree>
    <p:extLst>
      <p:ext uri="{BB962C8B-B14F-4D97-AF65-F5344CB8AC3E}">
        <p14:creationId xmlns:p14="http://schemas.microsoft.com/office/powerpoint/2010/main" val="74919205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1662BA0A-ACAF-F197-C017-41BB12ACB7B5}"/>
            </a:ext>
          </a:extLst>
        </p:cNvPr>
        <p:cNvGrpSpPr/>
        <p:nvPr/>
      </p:nvGrpSpPr>
      <p:grpSpPr>
        <a:xfrm>
          <a:off x="0" y="0"/>
          <a:ext cx="0" cy="0"/>
          <a:chOff x="0" y="0"/>
          <a:chExt cx="0" cy="0"/>
        </a:xfrm>
      </p:grpSpPr>
      <p:pic>
        <p:nvPicPr>
          <p:cNvPr id="3" name="Image 2" descr="Une image contenant plein air, bâtiment, arbre, nuage&#10;&#10;Description générée automatiquement">
            <a:extLst>
              <a:ext uri="{FF2B5EF4-FFF2-40B4-BE49-F238E27FC236}">
                <a16:creationId xmlns:a16="http://schemas.microsoft.com/office/drawing/2014/main" id="{C73670D1-9CBC-94DC-0460-02A17306F53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4250" y="277801"/>
            <a:ext cx="9183499" cy="6120000"/>
          </a:xfrm>
          <a:prstGeom prst="rect">
            <a:avLst/>
          </a:prstGeom>
          <a:effectLst>
            <a:softEdge rad="635000"/>
          </a:effectLst>
        </p:spPr>
      </p:pic>
      <p:sp>
        <p:nvSpPr>
          <p:cNvPr id="4" name="ZoneTexte 3">
            <a:extLst>
              <a:ext uri="{FF2B5EF4-FFF2-40B4-BE49-F238E27FC236}">
                <a16:creationId xmlns:a16="http://schemas.microsoft.com/office/drawing/2014/main" id="{A41FFCC2-6C62-87FF-7655-B92B0CBF20CF}"/>
              </a:ext>
            </a:extLst>
          </p:cNvPr>
          <p:cNvSpPr txBox="1"/>
          <p:nvPr/>
        </p:nvSpPr>
        <p:spPr>
          <a:xfrm>
            <a:off x="4000380" y="5566804"/>
            <a:ext cx="8593282"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Le château de la Roche </a:t>
            </a:r>
            <a:r>
              <a:rPr lang="fr-FR" sz="2400" b="1" dirty="0" err="1">
                <a:solidFill>
                  <a:srgbClr val="FFFF00"/>
                </a:solidFill>
              </a:rPr>
              <a:t>courbon</a:t>
            </a:r>
            <a:r>
              <a:rPr lang="fr-FR" sz="2400" b="1" dirty="0">
                <a:solidFill>
                  <a:srgbClr val="FFFF00"/>
                </a:solidFill>
              </a:rPr>
              <a:t>.</a:t>
            </a:r>
          </a:p>
        </p:txBody>
      </p:sp>
    </p:spTree>
    <p:extLst>
      <p:ext uri="{BB962C8B-B14F-4D97-AF65-F5344CB8AC3E}">
        <p14:creationId xmlns:p14="http://schemas.microsoft.com/office/powerpoint/2010/main" val="41806443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60AF2B2F-E4FA-F3BE-D48E-5A4B212ED531}"/>
            </a:ext>
          </a:extLst>
        </p:cNvPr>
        <p:cNvGrpSpPr/>
        <p:nvPr/>
      </p:nvGrpSpPr>
      <p:grpSpPr>
        <a:xfrm>
          <a:off x="0" y="0"/>
          <a:ext cx="0" cy="0"/>
          <a:chOff x="0" y="0"/>
          <a:chExt cx="0" cy="0"/>
        </a:xfrm>
      </p:grpSpPr>
      <p:pic>
        <p:nvPicPr>
          <p:cNvPr id="3" name="Image 2" descr="Une image contenant bâtiment, plein air, ciel, arbre&#10;&#10;Description générée automatiquement">
            <a:extLst>
              <a:ext uri="{FF2B5EF4-FFF2-40B4-BE49-F238E27FC236}">
                <a16:creationId xmlns:a16="http://schemas.microsoft.com/office/drawing/2014/main" id="{4C10D5A7-52B9-CA02-45E3-48A0F5153BE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26435" y="279000"/>
            <a:ext cx="9739129" cy="6300000"/>
          </a:xfrm>
          <a:prstGeom prst="rect">
            <a:avLst/>
          </a:prstGeom>
          <a:effectLst>
            <a:softEdge rad="635000"/>
          </a:effectLst>
        </p:spPr>
      </p:pic>
      <p:sp>
        <p:nvSpPr>
          <p:cNvPr id="4" name="ZoneTexte 3">
            <a:extLst>
              <a:ext uri="{FF2B5EF4-FFF2-40B4-BE49-F238E27FC236}">
                <a16:creationId xmlns:a16="http://schemas.microsoft.com/office/drawing/2014/main" id="{9C6C93C6-BC0C-5CF9-74C8-67691E7F779C}"/>
              </a:ext>
            </a:extLst>
          </p:cNvPr>
          <p:cNvSpPr txBox="1"/>
          <p:nvPr/>
        </p:nvSpPr>
        <p:spPr>
          <a:xfrm>
            <a:off x="2440480" y="6223199"/>
            <a:ext cx="8525084" cy="461665"/>
          </a:xfrm>
          <a:prstGeom prst="rect">
            <a:avLst/>
          </a:prstGeom>
          <a:noFill/>
        </p:spPr>
        <p:txBody>
          <a:bodyPr wrap="square" rtlCol="0">
            <a:spAutoFit/>
          </a:bodyPr>
          <a:lstStyle/>
          <a:p>
            <a:r>
              <a:rPr lang="fr-FR" sz="2400" b="1">
                <a:solidFill>
                  <a:srgbClr val="FFFF00"/>
                </a:solidFill>
              </a:rPr>
              <a:t>L'église Sainte-Radegonde de Talmont-sur-Gironde.</a:t>
            </a:r>
            <a:endParaRPr lang="fr-FR" sz="2400" b="1" dirty="0">
              <a:solidFill>
                <a:srgbClr val="FFFF00"/>
              </a:solidFill>
            </a:endParaRPr>
          </a:p>
        </p:txBody>
      </p:sp>
    </p:spTree>
    <p:extLst>
      <p:ext uri="{BB962C8B-B14F-4D97-AF65-F5344CB8AC3E}">
        <p14:creationId xmlns:p14="http://schemas.microsoft.com/office/powerpoint/2010/main" val="376128081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1BBD5358-70A1-289E-72FF-AA8A8A752B2C}"/>
            </a:ext>
          </a:extLst>
        </p:cNvPr>
        <p:cNvGrpSpPr/>
        <p:nvPr/>
      </p:nvGrpSpPr>
      <p:grpSpPr>
        <a:xfrm>
          <a:off x="0" y="0"/>
          <a:ext cx="0" cy="0"/>
          <a:chOff x="0" y="0"/>
          <a:chExt cx="0" cy="0"/>
        </a:xfrm>
      </p:grpSpPr>
      <p:pic>
        <p:nvPicPr>
          <p:cNvPr id="3" name="Image 2" descr="Une image contenant plein air, bâtiment, nuage, ciel&#10;&#10;Description générée automatiquement">
            <a:extLst>
              <a:ext uri="{FF2B5EF4-FFF2-40B4-BE49-F238E27FC236}">
                <a16:creationId xmlns:a16="http://schemas.microsoft.com/office/drawing/2014/main" id="{2C107372-C370-3570-E275-52E22005123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42477" y="189000"/>
            <a:ext cx="4338072"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18534AE5-6DAE-36C6-658C-B6D6B3D85131}"/>
              </a:ext>
            </a:extLst>
          </p:cNvPr>
          <p:cNvSpPr txBox="1"/>
          <p:nvPr/>
        </p:nvSpPr>
        <p:spPr>
          <a:xfrm>
            <a:off x="8343900" y="3429000"/>
            <a:ext cx="3532909" cy="830997"/>
          </a:xfrm>
          <a:prstGeom prst="rect">
            <a:avLst/>
          </a:prstGeom>
          <a:noFill/>
        </p:spPr>
        <p:txBody>
          <a:bodyPr wrap="square" rtlCol="0">
            <a:spAutoFit/>
          </a:bodyPr>
          <a:lstStyle/>
          <a:p>
            <a:r>
              <a:rPr lang="fr-FR" sz="2400" b="1">
                <a:solidFill>
                  <a:srgbClr val="FFFF00"/>
                </a:solidFill>
              </a:rPr>
              <a:t>L'église d'Aulnay-de-Saintonge.</a:t>
            </a:r>
            <a:endParaRPr lang="fr-FR" sz="2400" b="1" dirty="0">
              <a:solidFill>
                <a:srgbClr val="FFFF00"/>
              </a:solidFill>
            </a:endParaRPr>
          </a:p>
        </p:txBody>
      </p:sp>
    </p:spTree>
    <p:extLst>
      <p:ext uri="{BB962C8B-B14F-4D97-AF65-F5344CB8AC3E}">
        <p14:creationId xmlns:p14="http://schemas.microsoft.com/office/powerpoint/2010/main" val="17746189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FE7388B5-EB1B-3042-C6AF-52DFB16B44BB}"/>
            </a:ext>
          </a:extLst>
        </p:cNvPr>
        <p:cNvGrpSpPr/>
        <p:nvPr/>
      </p:nvGrpSpPr>
      <p:grpSpPr>
        <a:xfrm>
          <a:off x="0" y="0"/>
          <a:ext cx="0" cy="0"/>
          <a:chOff x="0" y="0"/>
          <a:chExt cx="0" cy="0"/>
        </a:xfrm>
      </p:grpSpPr>
      <p:pic>
        <p:nvPicPr>
          <p:cNvPr id="3" name="Image 2" descr="Une image contenant plein air, ciel, fontaine, chute d’eau&#10;&#10;Description générée automatiquement">
            <a:extLst>
              <a:ext uri="{FF2B5EF4-FFF2-40B4-BE49-F238E27FC236}">
                <a16:creationId xmlns:a16="http://schemas.microsoft.com/office/drawing/2014/main" id="{588F836C-0C83-327B-44CF-79A46DE02FE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307A9D4F-D8BC-9138-F790-0031232D446F}"/>
              </a:ext>
            </a:extLst>
          </p:cNvPr>
          <p:cNvSpPr txBox="1"/>
          <p:nvPr/>
        </p:nvSpPr>
        <p:spPr>
          <a:xfrm>
            <a:off x="3786709" y="6227895"/>
            <a:ext cx="7419109" cy="461665"/>
          </a:xfrm>
          <a:prstGeom prst="rect">
            <a:avLst/>
          </a:prstGeom>
          <a:noFill/>
        </p:spPr>
        <p:txBody>
          <a:bodyPr wrap="square" rtlCol="0">
            <a:spAutoFit/>
          </a:bodyPr>
          <a:lstStyle/>
          <a:p>
            <a:r>
              <a:rPr lang="fr-FR" sz="2400" b="1">
                <a:solidFill>
                  <a:srgbClr val="FFFF00"/>
                </a:solidFill>
              </a:rPr>
              <a:t>Le Zoo de la Palmyre aux Mathes.</a:t>
            </a:r>
            <a:endParaRPr lang="fr-FR" sz="2400" b="1" dirty="0">
              <a:solidFill>
                <a:srgbClr val="FFFF00"/>
              </a:solidFill>
            </a:endParaRPr>
          </a:p>
        </p:txBody>
      </p:sp>
    </p:spTree>
    <p:extLst>
      <p:ext uri="{BB962C8B-B14F-4D97-AF65-F5344CB8AC3E}">
        <p14:creationId xmlns:p14="http://schemas.microsoft.com/office/powerpoint/2010/main" val="226215669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01D089ED-626F-E71F-5EC2-ED3499FFCEFA}"/>
            </a:ext>
          </a:extLst>
        </p:cNvPr>
        <p:cNvGrpSpPr/>
        <p:nvPr/>
      </p:nvGrpSpPr>
      <p:grpSpPr>
        <a:xfrm>
          <a:off x="0" y="0"/>
          <a:ext cx="0" cy="0"/>
          <a:chOff x="0" y="0"/>
          <a:chExt cx="0" cy="0"/>
        </a:xfrm>
      </p:grpSpPr>
      <p:pic>
        <p:nvPicPr>
          <p:cNvPr id="3" name="Image 2" descr="Une image contenant ciel, plein air, bâtiment, nuage&#10;&#10;Description générée automatiquement">
            <a:extLst>
              <a:ext uri="{FF2B5EF4-FFF2-40B4-BE49-F238E27FC236}">
                <a16:creationId xmlns:a16="http://schemas.microsoft.com/office/drawing/2014/main" id="{EE9ADA8F-4A3C-2E45-27A3-9DC72DB48E8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33545" y="2995449"/>
            <a:ext cx="4500000" cy="3375000"/>
          </a:xfrm>
          <a:prstGeom prst="rect">
            <a:avLst/>
          </a:prstGeom>
          <a:ln w="38100" cap="sq">
            <a:solidFill>
              <a:srgbClr val="7030A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E671180-CE65-AA1C-5889-206D5541B15D}"/>
              </a:ext>
            </a:extLst>
          </p:cNvPr>
          <p:cNvSpPr txBox="1"/>
          <p:nvPr/>
        </p:nvSpPr>
        <p:spPr>
          <a:xfrm>
            <a:off x="725214" y="6396335"/>
            <a:ext cx="5517931" cy="461665"/>
          </a:xfrm>
          <a:prstGeom prst="rect">
            <a:avLst/>
          </a:prstGeom>
          <a:noFill/>
        </p:spPr>
        <p:txBody>
          <a:bodyPr wrap="square" rtlCol="0">
            <a:spAutoFit/>
          </a:bodyPr>
          <a:lstStyle/>
          <a:p>
            <a:r>
              <a:rPr lang="fr-FR" sz="2400" b="1" dirty="0"/>
              <a:t>Le phare de la Coubre à la Tremblade.</a:t>
            </a:r>
          </a:p>
        </p:txBody>
      </p:sp>
      <p:pic>
        <p:nvPicPr>
          <p:cNvPr id="6" name="Image 5" descr="Une image contenant plein air, ciel, bâtiment, phare&#10;&#10;Description générée automatiquement">
            <a:extLst>
              <a:ext uri="{FF2B5EF4-FFF2-40B4-BE49-F238E27FC236}">
                <a16:creationId xmlns:a16="http://schemas.microsoft.com/office/drawing/2014/main" id="{8821C1F8-13BB-42D2-589E-4E2846DEB84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84579" y="420413"/>
            <a:ext cx="4464000" cy="3348000"/>
          </a:xfrm>
          <a:prstGeom prst="rect">
            <a:avLst/>
          </a:prstGeom>
          <a:ln w="38100" cap="sq">
            <a:solidFill>
              <a:srgbClr val="7030A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BF072633-17A6-2B82-3DB9-EFF67BA30E96}"/>
              </a:ext>
            </a:extLst>
          </p:cNvPr>
          <p:cNvSpPr txBox="1"/>
          <p:nvPr/>
        </p:nvSpPr>
        <p:spPr>
          <a:xfrm>
            <a:off x="6243145" y="3794299"/>
            <a:ext cx="5423338" cy="461665"/>
          </a:xfrm>
          <a:prstGeom prst="rect">
            <a:avLst/>
          </a:prstGeom>
          <a:noFill/>
        </p:spPr>
        <p:txBody>
          <a:bodyPr wrap="square" rtlCol="0">
            <a:spAutoFit/>
          </a:bodyPr>
          <a:lstStyle/>
          <a:p>
            <a:r>
              <a:rPr lang="fr-FR" sz="2400" b="1"/>
              <a:t>Le phare de la Coubre à la Tremblade.</a:t>
            </a:r>
            <a:endParaRPr lang="fr-FR" sz="2400" b="1" dirty="0"/>
          </a:p>
        </p:txBody>
      </p:sp>
    </p:spTree>
    <p:extLst>
      <p:ext uri="{BB962C8B-B14F-4D97-AF65-F5344CB8AC3E}">
        <p14:creationId xmlns:p14="http://schemas.microsoft.com/office/powerpoint/2010/main" val="335921996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72D4FDAF-DE09-395A-B4E1-BC3BBF33E4F6}"/>
            </a:ext>
          </a:extLst>
        </p:cNvPr>
        <p:cNvGrpSpPr/>
        <p:nvPr/>
      </p:nvGrpSpPr>
      <p:grpSpPr>
        <a:xfrm>
          <a:off x="0" y="0"/>
          <a:ext cx="0" cy="0"/>
          <a:chOff x="0" y="0"/>
          <a:chExt cx="0" cy="0"/>
        </a:xfrm>
      </p:grpSpPr>
      <p:pic>
        <p:nvPicPr>
          <p:cNvPr id="3" name="Image 2" descr="Une image contenant plein air, bateau, marina, ciel&#10;&#10;Description générée automatiquement">
            <a:extLst>
              <a:ext uri="{FF2B5EF4-FFF2-40B4-BE49-F238E27FC236}">
                <a16:creationId xmlns:a16="http://schemas.microsoft.com/office/drawing/2014/main" id="{25ACF86A-8AE2-D618-61E8-6D2F40EAAF5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12000" y="628535"/>
            <a:ext cx="5184000" cy="3470846"/>
          </a:xfrm>
          <a:prstGeom prst="rect">
            <a:avLst/>
          </a:prstGeom>
          <a:ln w="38100" cap="sq">
            <a:solidFill>
              <a:srgbClr val="00206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D811E2D-DDE2-EF9C-E63A-87BEB742874F}"/>
              </a:ext>
            </a:extLst>
          </p:cNvPr>
          <p:cNvSpPr txBox="1"/>
          <p:nvPr/>
        </p:nvSpPr>
        <p:spPr>
          <a:xfrm>
            <a:off x="943531" y="4099381"/>
            <a:ext cx="5184000" cy="1569660"/>
          </a:xfrm>
          <a:prstGeom prst="rect">
            <a:avLst/>
          </a:prstGeom>
          <a:noFill/>
        </p:spPr>
        <p:txBody>
          <a:bodyPr wrap="square" rtlCol="0">
            <a:spAutoFit/>
          </a:bodyPr>
          <a:lstStyle/>
          <a:p>
            <a:r>
              <a:rPr lang="fr-FR" sz="2400" b="1"/>
              <a:t>La Rochelle, ancienne capitale de l'Aunis et actuelle préfecture de Charente-Maritime, est aujourd'hui la principale ville du département.</a:t>
            </a:r>
            <a:endParaRPr lang="fr-FR" sz="2400" b="1" dirty="0"/>
          </a:p>
        </p:txBody>
      </p:sp>
      <p:pic>
        <p:nvPicPr>
          <p:cNvPr id="6" name="Image 5" descr="Une image contenant plein air, bâtiment, ciel, eau&#10;&#10;Description générée automatiquement">
            <a:extLst>
              <a:ext uri="{FF2B5EF4-FFF2-40B4-BE49-F238E27FC236}">
                <a16:creationId xmlns:a16="http://schemas.microsoft.com/office/drawing/2014/main" id="{6D8551C0-88DF-6395-B4E6-B11D6B616B5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12000" y="2911365"/>
            <a:ext cx="4368000" cy="3276000"/>
          </a:xfrm>
          <a:prstGeom prst="rect">
            <a:avLst/>
          </a:prstGeom>
          <a:ln w="38100" cap="sq">
            <a:solidFill>
              <a:srgbClr val="00206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67DDFB61-E0F0-5C24-83A1-49A5C4006ECE}"/>
              </a:ext>
            </a:extLst>
          </p:cNvPr>
          <p:cNvSpPr txBox="1"/>
          <p:nvPr/>
        </p:nvSpPr>
        <p:spPr>
          <a:xfrm>
            <a:off x="6617170" y="2080368"/>
            <a:ext cx="5183999" cy="830997"/>
          </a:xfrm>
          <a:prstGeom prst="rect">
            <a:avLst/>
          </a:prstGeom>
          <a:noFill/>
        </p:spPr>
        <p:txBody>
          <a:bodyPr wrap="square" rtlCol="0">
            <a:spAutoFit/>
          </a:bodyPr>
          <a:lstStyle/>
          <a:p>
            <a:r>
              <a:rPr lang="fr-FR" sz="2400" b="1"/>
              <a:t>La Rochelle est la préfecture de la Charente-Maritime depuis 1810.</a:t>
            </a:r>
            <a:endParaRPr lang="fr-FR" sz="2400" b="1" dirty="0"/>
          </a:p>
        </p:txBody>
      </p:sp>
    </p:spTree>
    <p:extLst>
      <p:ext uri="{BB962C8B-B14F-4D97-AF65-F5344CB8AC3E}">
        <p14:creationId xmlns:p14="http://schemas.microsoft.com/office/powerpoint/2010/main" val="36535487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CA90E114-8E37-78D8-01F7-1FF764ACECA6}"/>
            </a:ext>
          </a:extLst>
        </p:cNvPr>
        <p:cNvGrpSpPr/>
        <p:nvPr/>
      </p:nvGrpSpPr>
      <p:grpSpPr>
        <a:xfrm>
          <a:off x="0" y="0"/>
          <a:ext cx="0" cy="0"/>
          <a:chOff x="0" y="0"/>
          <a:chExt cx="0" cy="0"/>
        </a:xfrm>
      </p:grpSpPr>
      <p:pic>
        <p:nvPicPr>
          <p:cNvPr id="3" name="Image 2" descr="Une image contenant ciel, plein air, bâtiment, plante&#10;&#10;Description générée automatiquement">
            <a:extLst>
              <a:ext uri="{FF2B5EF4-FFF2-40B4-BE49-F238E27FC236}">
                <a16:creationId xmlns:a16="http://schemas.microsoft.com/office/drawing/2014/main" id="{1D891FDC-E440-3191-5713-BF36D4DBB9C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92000" y="752731"/>
            <a:ext cx="6408000" cy="4806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BA569C9-81C9-5F00-BB58-63008147778E}"/>
              </a:ext>
            </a:extLst>
          </p:cNvPr>
          <p:cNvSpPr txBox="1"/>
          <p:nvPr/>
        </p:nvSpPr>
        <p:spPr>
          <a:xfrm>
            <a:off x="1974392" y="145428"/>
            <a:ext cx="10567554" cy="523220"/>
          </a:xfrm>
          <a:prstGeom prst="rect">
            <a:avLst/>
          </a:prstGeom>
          <a:noFill/>
        </p:spPr>
        <p:txBody>
          <a:bodyPr wrap="square" rtlCol="0">
            <a:spAutoFit/>
          </a:bodyPr>
          <a:lstStyle/>
          <a:p>
            <a:r>
              <a:rPr lang="fr-FR" sz="2800" b="1" dirty="0">
                <a:solidFill>
                  <a:srgbClr val="FFFF00"/>
                </a:solidFill>
              </a:rPr>
              <a:t>Lorient Vous  A Présenté La Charente  - Maritime</a:t>
            </a:r>
          </a:p>
        </p:txBody>
      </p:sp>
      <p:sp>
        <p:nvSpPr>
          <p:cNvPr id="5" name="ZoneTexte 4">
            <a:extLst>
              <a:ext uri="{FF2B5EF4-FFF2-40B4-BE49-F238E27FC236}">
                <a16:creationId xmlns:a16="http://schemas.microsoft.com/office/drawing/2014/main" id="{D56ACE1B-B8F9-8CE7-E9F5-1CA4605E410C}"/>
              </a:ext>
            </a:extLst>
          </p:cNvPr>
          <p:cNvSpPr txBox="1"/>
          <p:nvPr/>
        </p:nvSpPr>
        <p:spPr>
          <a:xfrm>
            <a:off x="3669767" y="5566851"/>
            <a:ext cx="6906627" cy="523220"/>
          </a:xfrm>
          <a:prstGeom prst="rect">
            <a:avLst/>
          </a:prstGeom>
          <a:noFill/>
        </p:spPr>
        <p:txBody>
          <a:bodyPr wrap="square" rtlCol="0">
            <a:spAutoFit/>
          </a:bodyPr>
          <a:lstStyle/>
          <a:p>
            <a:r>
              <a:rPr lang="fr-FR" sz="2800" b="1" dirty="0">
                <a:solidFill>
                  <a:srgbClr val="FFFF00"/>
                </a:solidFill>
              </a:rPr>
              <a:t>Les Images Et Le son Du Net</a:t>
            </a:r>
          </a:p>
        </p:txBody>
      </p:sp>
      <p:sp>
        <p:nvSpPr>
          <p:cNvPr id="6" name="ZoneTexte 5">
            <a:extLst>
              <a:ext uri="{FF2B5EF4-FFF2-40B4-BE49-F238E27FC236}">
                <a16:creationId xmlns:a16="http://schemas.microsoft.com/office/drawing/2014/main" id="{3080C51D-B6B3-4317-B5F7-2E8931EEF182}"/>
              </a:ext>
            </a:extLst>
          </p:cNvPr>
          <p:cNvSpPr txBox="1"/>
          <p:nvPr/>
        </p:nvSpPr>
        <p:spPr>
          <a:xfrm>
            <a:off x="5614913" y="5980147"/>
            <a:ext cx="5060373" cy="523220"/>
          </a:xfrm>
          <a:prstGeom prst="rect">
            <a:avLst/>
          </a:prstGeom>
          <a:noFill/>
        </p:spPr>
        <p:txBody>
          <a:bodyPr wrap="square" rtlCol="0">
            <a:spAutoFit/>
          </a:bodyPr>
          <a:lstStyle/>
          <a:p>
            <a:r>
              <a:rPr lang="fr-FR" sz="2800" b="1" dirty="0">
                <a:solidFill>
                  <a:srgbClr val="FFFF00"/>
                </a:solidFill>
              </a:rPr>
              <a:t>Daniel</a:t>
            </a:r>
          </a:p>
        </p:txBody>
      </p:sp>
      <p:sp>
        <p:nvSpPr>
          <p:cNvPr id="7" name="ZoneTexte 6">
            <a:extLst>
              <a:ext uri="{FF2B5EF4-FFF2-40B4-BE49-F238E27FC236}">
                <a16:creationId xmlns:a16="http://schemas.microsoft.com/office/drawing/2014/main" id="{DB5BD863-2B9E-22BD-E2B8-F117D7B123FE}"/>
              </a:ext>
            </a:extLst>
          </p:cNvPr>
          <p:cNvSpPr txBox="1"/>
          <p:nvPr/>
        </p:nvSpPr>
        <p:spPr>
          <a:xfrm>
            <a:off x="304664" y="1246905"/>
            <a:ext cx="2587336" cy="4154984"/>
          </a:xfrm>
          <a:prstGeom prst="rect">
            <a:avLst/>
          </a:prstGeom>
          <a:noFill/>
        </p:spPr>
        <p:txBody>
          <a:bodyPr wrap="square" rtlCol="0">
            <a:spAutoFit/>
          </a:bodyPr>
          <a:lstStyle/>
          <a:p>
            <a:endParaRPr lang="fr-FR" sz="2400" b="1">
              <a:solidFill>
                <a:srgbClr val="FFFF00"/>
              </a:solidFill>
            </a:endParaRPr>
          </a:p>
          <a:p>
            <a:r>
              <a:rPr lang="fr-FR" sz="2400" b="1">
                <a:solidFill>
                  <a:srgbClr val="FFFF00"/>
                </a:solidFill>
              </a:rPr>
              <a:t>Plus de détails</a:t>
            </a:r>
          </a:p>
          <a:p>
            <a:r>
              <a:rPr lang="fr-FR" sz="2400" b="1">
                <a:solidFill>
                  <a:srgbClr val="FFFF00"/>
                </a:solidFill>
              </a:rPr>
              <a:t>Le palais de justice de Saintes qui abrite la cour d'assises en fait le chef-lieu judiciaire de la Charente-Maritime.</a:t>
            </a:r>
            <a:endParaRPr lang="fr-FR" sz="2400" b="1" dirty="0">
              <a:solidFill>
                <a:srgbClr val="FFFF00"/>
              </a:solidFill>
            </a:endParaRPr>
          </a:p>
        </p:txBody>
      </p:sp>
    </p:spTree>
    <p:extLst>
      <p:ext uri="{BB962C8B-B14F-4D97-AF65-F5344CB8AC3E}">
        <p14:creationId xmlns:p14="http://schemas.microsoft.com/office/powerpoint/2010/main" val="16846830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101</TotalTime>
  <Words>360</Words>
  <Application>Microsoft Office PowerPoint</Application>
  <PresentationFormat>Grand écran</PresentationFormat>
  <Paragraphs>47</Paragraphs>
  <Slides>32</Slides>
  <Notes>2</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32</vt:i4>
      </vt:variant>
    </vt:vector>
  </HeadingPairs>
  <TitlesOfParts>
    <vt:vector size="36"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4</cp:revision>
  <dcterms:created xsi:type="dcterms:W3CDTF">2024-11-02T08:28:18Z</dcterms:created>
  <dcterms:modified xsi:type="dcterms:W3CDTF">2024-11-03T05:15:50Z</dcterms:modified>
</cp:coreProperties>
</file>