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4" r:id="rId2"/>
    <p:sldId id="256" r:id="rId3"/>
    <p:sldId id="275" r:id="rId4"/>
    <p:sldId id="273" r:id="rId5"/>
    <p:sldId id="272" r:id="rId6"/>
    <p:sldId id="271" r:id="rId7"/>
    <p:sldId id="270" r:id="rId8"/>
    <p:sldId id="269" r:id="rId9"/>
    <p:sldId id="268" r:id="rId10"/>
    <p:sldId id="267" r:id="rId11"/>
    <p:sldId id="266" r:id="rId12"/>
    <p:sldId id="265" r:id="rId13"/>
    <p:sldId id="264" r:id="rId14"/>
    <p:sldId id="263" r:id="rId15"/>
    <p:sldId id="262" r:id="rId16"/>
    <p:sldId id="261" r:id="rId17"/>
    <p:sldId id="259" r:id="rId18"/>
    <p:sldId id="260" r:id="rId19"/>
    <p:sldId id="258" r:id="rId20"/>
    <p:sldId id="257" r:id="rId21"/>
    <p:sldId id="276" r:id="rId22"/>
    <p:sldId id="277" r:id="rId23"/>
    <p:sldId id="278" r:id="rId24"/>
    <p:sldId id="279" r:id="rId25"/>
    <p:sldId id="280" r:id="rId2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08" autoAdjust="0"/>
    <p:restoredTop sz="94660"/>
  </p:normalViewPr>
  <p:slideViewPr>
    <p:cSldViewPr snapToGrid="0">
      <p:cViewPr varScale="1">
        <p:scale>
          <a:sx n="89" d="100"/>
          <a:sy n="89" d="100"/>
        </p:scale>
        <p:origin x="40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E1884AD-B52D-1F1F-2A01-029890A5A1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AD365779-76DC-9261-B6FD-109EBDC0526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01B2615-926A-4D11-7F23-18BC3322A9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B49F9-7B02-4DC4-B49D-B876B18ECCD9}" type="datetimeFigureOut">
              <a:rPr lang="fr-FR" smtClean="0"/>
              <a:t>29/09/2024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ED4BDB0-18B4-E19B-4708-D849243E24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1119837-AF44-B3AF-9A8D-D027F9E133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F9037-0FF7-44BE-B0AA-F65FACCB19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6801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reveal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C82755-DD0C-A143-CB45-258939873F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ECF0459-4A29-5729-C910-E1160730EC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64232CE-7734-37F4-C085-4F29AD781A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B49F9-7B02-4DC4-B49D-B876B18ECCD9}" type="datetimeFigureOut">
              <a:rPr lang="fr-FR" smtClean="0"/>
              <a:t>29/09/2024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5C55659-EAA7-B06D-C8DC-3384AD9A3E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7C00E1D-B61A-F39F-62CA-CF38A3524E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F9037-0FF7-44BE-B0AA-F65FACCB19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586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reveal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D059F3-5247-05D8-EFAA-8B73B0BD03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C66D332-6981-7343-2A6B-237DF945C5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330BCED-E276-1AEB-DFD4-61FFCF4266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B49F9-7B02-4DC4-B49D-B876B18ECCD9}" type="datetimeFigureOut">
              <a:rPr lang="fr-FR" smtClean="0"/>
              <a:t>29/09/2024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115A3FE-C986-FC84-17E5-58ECA70102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E3E911F-1AA9-AD9E-6F2C-0631197625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F9037-0FF7-44BE-B0AA-F65FACCB19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2669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reveal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4E04BB-0606-C8FA-6684-B8CE3A4F35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DDE3119-02B6-AB92-8E37-974F2A343B1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A632D32-4422-35A4-4D1A-C4840127B9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AFC6DCA-7378-9E69-2093-B130F690A0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B49F9-7B02-4DC4-B49D-B876B18ECCD9}" type="datetimeFigureOut">
              <a:rPr lang="fr-FR" smtClean="0"/>
              <a:t>29/09/2024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590C987-14D3-0DD8-3A2E-8CEFB8045F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6EFD9ED-1E47-208C-27C8-570ED597ED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F9037-0FF7-44BE-B0AA-F65FACCB19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9593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reveal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2D8617-2B99-8E73-AEE2-EE1019DA33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E5BD294-4A02-9BDA-FF3D-7B2B588948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3CEAA2B-85C3-4281-37CB-3D656E2B7C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98F75C63-1032-AD34-C465-330C0178E60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1219DE9E-523D-32CB-12B9-962A96B95F9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35ADC935-C132-123F-A069-6E781B8EC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B49F9-7B02-4DC4-B49D-B876B18ECCD9}" type="datetimeFigureOut">
              <a:rPr lang="fr-FR" smtClean="0"/>
              <a:t>29/09/2024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55C69BC9-CC42-29B5-8997-E10E31C74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1295F05-72FB-2177-31DA-34A382A2D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F9037-0FF7-44BE-B0AA-F65FACCB19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1649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reveal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56D948-31B7-CA0F-C6A6-9524E8FA08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4C4AA9C-A488-D7B3-C491-B280A7DC7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B49F9-7B02-4DC4-B49D-B876B18ECCD9}" type="datetimeFigureOut">
              <a:rPr lang="fr-FR" smtClean="0"/>
              <a:t>29/09/2024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47529F2-6C66-A737-551D-0C273FF43D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0B33278E-0C4C-AFA9-D378-31434FFBE4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F9037-0FF7-44BE-B0AA-F65FACCB19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7149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reveal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B0F4A595-6E7F-A679-E217-0A888C0AAF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B49F9-7B02-4DC4-B49D-B876B18ECCD9}" type="datetimeFigureOut">
              <a:rPr lang="fr-FR" smtClean="0"/>
              <a:t>29/09/2024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E9407275-95A4-27B0-1E8C-10CDD0D2B2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F7ED87F-F7D1-94D2-7D13-5E5C04D061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F9037-0FF7-44BE-B0AA-F65FACCB19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7993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reveal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108921-1F5D-6667-0750-6396F0A7EF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A0267F0-BE1A-6399-9258-7CA8D87CA2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44E28D3-EAC0-66E7-8D55-387812726B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F20A52D-815A-DF27-4A5D-2DB923E23E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B49F9-7B02-4DC4-B49D-B876B18ECCD9}" type="datetimeFigureOut">
              <a:rPr lang="fr-FR" smtClean="0"/>
              <a:t>29/09/2024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F5B7BA9-263F-CB91-6275-85973CD38F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B5FCA22-FEA7-5844-063A-F2C2FA8CDF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F9037-0FF7-44BE-B0AA-F65FACCB19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58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reveal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0441A0-F0DB-1E54-3D32-D8D8211EC7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2EB78DE2-BF95-EAC9-36F1-4E6F16FD5C2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0B12271-1BC7-8148-75F1-ED716D4F756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5944AD1-C25D-5250-66BF-35D76B6E2C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B49F9-7B02-4DC4-B49D-B876B18ECCD9}" type="datetimeFigureOut">
              <a:rPr lang="fr-FR" smtClean="0"/>
              <a:t>29/09/2024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0E24260-3444-1330-E2A7-92DD91F38A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3BD92A3-C894-2362-61CA-0BA6CFBDE2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F9037-0FF7-44BE-B0AA-F65FACCB19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2931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reveal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CD93F9-DF17-5D52-6723-D3A5B01BA8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2A35923-E9E1-AD1A-F36D-A04E40BFCFD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7709D7A-5BCD-4E4E-0FC5-691755C60D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B49F9-7B02-4DC4-B49D-B876B18ECCD9}" type="datetimeFigureOut">
              <a:rPr lang="fr-FR" smtClean="0"/>
              <a:t>29/09/2024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C758A0-7E72-7F53-F091-827C7CC785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9FEF83C-BCFF-A2E2-F3A3-DB29BCF22D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F9037-0FF7-44BE-B0AA-F65FACCB19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7444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reveal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156574CC-A800-A595-FE69-D57CA1046C2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7F49683-6AB2-A75B-A094-02D3FEA509A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B3667BA-9DCB-886A-4215-56B8D578DF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B49F9-7B02-4DC4-B49D-B876B18ECCD9}" type="datetimeFigureOut">
              <a:rPr lang="fr-FR" smtClean="0"/>
              <a:t>29/09/2024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8F6F543-048F-0CE7-E757-828844465D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E4863E8-6332-3BE3-6DE5-8D319062E1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F9037-0FF7-44BE-B0AA-F65FACCB19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6840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reveal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488AC114-1E95-7542-DA94-3824B52685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D4D9D5B-221B-E561-5124-2DB9446C92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8174814-AB15-573C-8A56-3E2B86ABD46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CAB49F9-7B02-4DC4-B49D-B876B18ECCD9}" type="datetimeFigureOut">
              <a:rPr lang="fr-FR" smtClean="0"/>
              <a:t>29/09/2024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9C6A3E4-800A-437D-7E7F-AB342246CA9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21F152F-4EF0-ADEB-F775-9A7F7CD659C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5CF9037-0FF7-44BE-B0AA-F65FACCB19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2605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reveal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art, Sculpture, Artefact&#10;&#10;Description générée automatiquement">
            <a:extLst>
              <a:ext uri="{FF2B5EF4-FFF2-40B4-BE49-F238E27FC236}">
                <a16:creationId xmlns:a16="http://schemas.microsoft.com/office/drawing/2014/main" id="{6D4451CB-36B6-46E6-D73A-64F7272392B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07061" y="189000"/>
            <a:ext cx="3577877" cy="6480000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6A86A86-A0C2-2B40-FFD1-FD30E04C7BA7}"/>
              </a:ext>
            </a:extLst>
          </p:cNvPr>
          <p:cNvSpPr txBox="1"/>
          <p:nvPr/>
        </p:nvSpPr>
        <p:spPr>
          <a:xfrm>
            <a:off x="7984901" y="-571592"/>
            <a:ext cx="367047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Vincenzo Foppa, Crucifixion.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D632CDAF-A0D8-7F86-3563-DBED610A0548}"/>
              </a:ext>
            </a:extLst>
          </p:cNvPr>
          <p:cNvSpPr txBox="1"/>
          <p:nvPr/>
        </p:nvSpPr>
        <p:spPr>
          <a:xfrm>
            <a:off x="8139449" y="3366942"/>
            <a:ext cx="3730580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Vincenzo Foppa (</a:t>
            </a:r>
            <a:r>
              <a:rPr lang="fr-FR" sz="2400" b="1" dirty="0" err="1"/>
              <a:t>Bagnolo</a:t>
            </a:r>
            <a:r>
              <a:rPr lang="fr-FR" sz="2400" b="1" dirty="0"/>
              <a:t> </a:t>
            </a:r>
            <a:r>
              <a:rPr lang="fr-FR" sz="2400" b="1" dirty="0" err="1"/>
              <a:t>Mella</a:t>
            </a:r>
            <a:r>
              <a:rPr lang="fr-FR" sz="2400" b="1" dirty="0"/>
              <a:t>, entre 1425 et 1430 - Brescia, 1515 ou 1516) est un des premiers grands peintres de l'école lombarde, rendu célèbre par sa peinture naturaliste et vivante.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99997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reveal/>
        <p:sndAc>
          <p:stSnd loop="1">
            <p:snd r:embed="rId2" name="Mariage dAmour.wav"/>
          </p:stSnd>
        </p:sndAc>
      </p:transition>
    </mc:Choice>
    <mc:Fallback>
      <p:transition spd="slow" advClick="0" advTm="8000">
        <p:fade/>
        <p:sndAc>
          <p:stSnd loop="1">
            <p:snd r:embed="rId2" name="Mariage dAmour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bâtiment, Lieux sacrés, église&#10;&#10;Description générée automatiquement">
            <a:extLst>
              <a:ext uri="{FF2B5EF4-FFF2-40B4-BE49-F238E27FC236}">
                <a16:creationId xmlns:a16="http://schemas.microsoft.com/office/drawing/2014/main" id="{69D95435-52B8-FFAB-AC7F-F39E11C9457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78000" y="810342"/>
            <a:ext cx="9036000" cy="5237315"/>
          </a:xfrm>
          <a:prstGeom prst="rect">
            <a:avLst/>
          </a:prstGeom>
          <a:ln w="254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82F2896-7D9A-F57F-2E39-8A0090917778}"/>
              </a:ext>
            </a:extLst>
          </p:cNvPr>
          <p:cNvSpPr txBox="1"/>
          <p:nvPr/>
        </p:nvSpPr>
        <p:spPr>
          <a:xfrm>
            <a:off x="2021982" y="6047657"/>
            <a:ext cx="88606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, Vincenzo Miracle du Nuage et Miracle de la Fausse Madone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7935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reveal/>
      </p:transition>
    </mc:Choice>
    <mc:Fallback>
      <p:transition spd="slow" advClick="0" advTm="8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Visage humain, bébé, habits&#10;&#10;Description générée automatiquement">
            <a:extLst>
              <a:ext uri="{FF2B5EF4-FFF2-40B4-BE49-F238E27FC236}">
                <a16:creationId xmlns:a16="http://schemas.microsoft.com/office/drawing/2014/main" id="{8AF2A9AE-C1A7-0AB5-E239-2DA0ABC88BF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4369" y="189000"/>
            <a:ext cx="4863262" cy="6480000"/>
          </a:xfrm>
          <a:prstGeom prst="rect">
            <a:avLst/>
          </a:prstGeom>
          <a:ln w="254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651AA9D-62DE-6274-50FC-6F3970B3B0D4}"/>
              </a:ext>
            </a:extLst>
          </p:cNvPr>
          <p:cNvSpPr txBox="1"/>
          <p:nvPr/>
        </p:nvSpPr>
        <p:spPr>
          <a:xfrm>
            <a:off x="309093" y="3198167"/>
            <a:ext cx="31553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Madone du Livre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839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reveal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Arts visuels, mythologie&#10;&#10;Description générée automatiquement">
            <a:extLst>
              <a:ext uri="{FF2B5EF4-FFF2-40B4-BE49-F238E27FC236}">
                <a16:creationId xmlns:a16="http://schemas.microsoft.com/office/drawing/2014/main" id="{4F40C717-0BE3-D998-5F70-A68682AB54C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7246" y="189000"/>
            <a:ext cx="5574193" cy="6480000"/>
          </a:xfrm>
          <a:prstGeom prst="rect">
            <a:avLst/>
          </a:prstGeom>
          <a:ln w="254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9D76BA4-7777-7683-C018-5D37EC1E7105}"/>
              </a:ext>
            </a:extLst>
          </p:cNvPr>
          <p:cNvSpPr txBox="1"/>
          <p:nvPr/>
        </p:nvSpPr>
        <p:spPr>
          <a:xfrm>
            <a:off x="9182637" y="3039414"/>
            <a:ext cx="31166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>
                <a:solidFill>
                  <a:srgbClr val="FFFF00"/>
                </a:solidFill>
              </a:rPr>
              <a:t>Vincenzo Foppa, chapelle Portinari, Miracle de Narni.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4420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reveal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peinture, symbole&#10;&#10;Description générée automatiquement">
            <a:extLst>
              <a:ext uri="{FF2B5EF4-FFF2-40B4-BE49-F238E27FC236}">
                <a16:creationId xmlns:a16="http://schemas.microsoft.com/office/drawing/2014/main" id="{59FC0A5E-833E-16F7-BB4F-3D4D46B33B1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72645" y="189000"/>
            <a:ext cx="4603908" cy="6480000"/>
          </a:xfrm>
          <a:prstGeom prst="rect">
            <a:avLst/>
          </a:prstGeom>
          <a:ln w="254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9EC5E73-3087-0D0A-9847-49F4F03210FE}"/>
              </a:ext>
            </a:extLst>
          </p:cNvPr>
          <p:cNvSpPr txBox="1"/>
          <p:nvPr/>
        </p:nvSpPr>
        <p:spPr>
          <a:xfrm>
            <a:off x="399245" y="2846231"/>
            <a:ext cx="32734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Foppa, Christ crucifié, église </a:t>
            </a:r>
            <a:r>
              <a:rPr lang="fr-FR" sz="2400" b="1" dirty="0" err="1">
                <a:solidFill>
                  <a:srgbClr val="FFFF00"/>
                </a:solidFill>
              </a:rPr>
              <a:t>del</a:t>
            </a:r>
            <a:r>
              <a:rPr lang="fr-FR" sz="2400" b="1" dirty="0">
                <a:solidFill>
                  <a:srgbClr val="FFFF00"/>
                </a:solidFill>
              </a:rPr>
              <a:t> Carmine à Brescia.</a:t>
            </a:r>
          </a:p>
        </p:txBody>
      </p:sp>
    </p:spTree>
    <p:extLst>
      <p:ext uri="{BB962C8B-B14F-4D97-AF65-F5344CB8AC3E}">
        <p14:creationId xmlns:p14="http://schemas.microsoft.com/office/powerpoint/2010/main" val="1464421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reveal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cadre photo, art, musée&#10;&#10;Description générée automatiquement">
            <a:extLst>
              <a:ext uri="{FF2B5EF4-FFF2-40B4-BE49-F238E27FC236}">
                <a16:creationId xmlns:a16="http://schemas.microsoft.com/office/drawing/2014/main" id="{ED1401A0-5E2D-70FE-8732-B3A9F0102CC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3790" y="189000"/>
            <a:ext cx="5844419" cy="6480000"/>
          </a:xfrm>
          <a:prstGeom prst="rect">
            <a:avLst/>
          </a:prstGeom>
          <a:ln w="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C19E48D-5ECE-FE20-612E-555C989BC529}"/>
              </a:ext>
            </a:extLst>
          </p:cNvPr>
          <p:cNvSpPr txBox="1"/>
          <p:nvPr/>
        </p:nvSpPr>
        <p:spPr>
          <a:xfrm>
            <a:off x="9129826" y="734096"/>
            <a:ext cx="306217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Vincenzo Foppa, Adoration des Mages, 1500 ca.</a:t>
            </a:r>
          </a:p>
        </p:txBody>
      </p:sp>
    </p:spTree>
    <p:extLst>
      <p:ext uri="{BB962C8B-B14F-4D97-AF65-F5344CB8AC3E}">
        <p14:creationId xmlns:p14="http://schemas.microsoft.com/office/powerpoint/2010/main" val="3252453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reveal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cran, art, peinture, intérieur&#10;&#10;Description générée automatiquement">
            <a:extLst>
              <a:ext uri="{FF2B5EF4-FFF2-40B4-BE49-F238E27FC236}">
                <a16:creationId xmlns:a16="http://schemas.microsoft.com/office/drawing/2014/main" id="{73730F10-D6C0-82AE-D001-DDD28741D9C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5124" y="189000"/>
            <a:ext cx="4769090" cy="6480000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F5B3FA1-C794-AF90-4D97-29ABA510A333}"/>
              </a:ext>
            </a:extLst>
          </p:cNvPr>
          <p:cNvSpPr txBox="1"/>
          <p:nvPr/>
        </p:nvSpPr>
        <p:spPr>
          <a:xfrm>
            <a:off x="1925391" y="3013501"/>
            <a:ext cx="35159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	</a:t>
            </a:r>
          </a:p>
          <a:p>
            <a:r>
              <a:rPr lang="fr-FR" sz="2400" b="1">
                <a:solidFill>
                  <a:srgbClr val="FFFF00"/>
                </a:solidFill>
              </a:rPr>
              <a:t>Retable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299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reveal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art, Sculpture, Artefact&#10;&#10;Description générée automatiquement">
            <a:extLst>
              <a:ext uri="{FF2B5EF4-FFF2-40B4-BE49-F238E27FC236}">
                <a16:creationId xmlns:a16="http://schemas.microsoft.com/office/drawing/2014/main" id="{17A3086B-BC0B-23F0-8D6F-4E899B2CCC1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31581" y="189000"/>
            <a:ext cx="3577877" cy="6480000"/>
          </a:xfrm>
          <a:prstGeom prst="rect">
            <a:avLst/>
          </a:prstGeom>
          <a:ln w="254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7944B24-DA61-BC8F-1787-54083BCF9FE0}"/>
              </a:ext>
            </a:extLst>
          </p:cNvPr>
          <p:cNvSpPr txBox="1"/>
          <p:nvPr/>
        </p:nvSpPr>
        <p:spPr>
          <a:xfrm>
            <a:off x="8425233" y="3235817"/>
            <a:ext cx="37348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Vincenzo Foppa - Crucifixion 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7973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reveal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mythologie, Arts visuels&#10;&#10;Description générée automatiquement">
            <a:extLst>
              <a:ext uri="{FF2B5EF4-FFF2-40B4-BE49-F238E27FC236}">
                <a16:creationId xmlns:a16="http://schemas.microsoft.com/office/drawing/2014/main" id="{1BA7D6AB-B074-C8D5-C946-BB26474EBFE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4697" y="189000"/>
            <a:ext cx="2649173" cy="6480000"/>
          </a:xfrm>
          <a:prstGeom prst="rect">
            <a:avLst/>
          </a:prstGeom>
          <a:ln w="254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8B08901-6404-2498-C550-2339293CD473}"/>
              </a:ext>
            </a:extLst>
          </p:cNvPr>
          <p:cNvSpPr txBox="1"/>
          <p:nvPr/>
        </p:nvSpPr>
        <p:spPr>
          <a:xfrm>
            <a:off x="1276190" y="1305497"/>
            <a:ext cx="381214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Adoration Santa M. </a:t>
            </a:r>
            <a:r>
              <a:rPr lang="fr-FR" sz="2400" b="1" dirty="0" err="1">
                <a:solidFill>
                  <a:srgbClr val="FFFF00"/>
                </a:solidFill>
              </a:rPr>
              <a:t>Assunta</a:t>
            </a:r>
            <a:r>
              <a:rPr lang="fr-FR" sz="2400" b="1" dirty="0">
                <a:solidFill>
                  <a:srgbClr val="FFFF00"/>
                </a:solidFill>
              </a:rPr>
              <a:t>, Brescia.</a:t>
            </a:r>
          </a:p>
        </p:txBody>
      </p:sp>
    </p:spTree>
    <p:extLst>
      <p:ext uri="{BB962C8B-B14F-4D97-AF65-F5344CB8AC3E}">
        <p14:creationId xmlns:p14="http://schemas.microsoft.com/office/powerpoint/2010/main" val="1028032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reveal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peinture, habits, personne&#10;&#10;Description générée automatiquement">
            <a:extLst>
              <a:ext uri="{FF2B5EF4-FFF2-40B4-BE49-F238E27FC236}">
                <a16:creationId xmlns:a16="http://schemas.microsoft.com/office/drawing/2014/main" id="{F6684435-CFBB-BDA6-D6EC-5AEE9B01E34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6731" y="189000"/>
            <a:ext cx="4738538" cy="6480000"/>
          </a:xfrm>
          <a:prstGeom prst="rect">
            <a:avLst/>
          </a:prstGeom>
          <a:ln w="254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6D10818-18F6-E912-BF80-947FBD902F55}"/>
              </a:ext>
            </a:extLst>
          </p:cNvPr>
          <p:cNvSpPr txBox="1"/>
          <p:nvPr/>
        </p:nvSpPr>
        <p:spPr>
          <a:xfrm>
            <a:off x="8465269" y="1020651"/>
            <a:ext cx="328411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Madone 1460, Berlin.</a:t>
            </a:r>
          </a:p>
        </p:txBody>
      </p:sp>
    </p:spTree>
    <p:extLst>
      <p:ext uri="{BB962C8B-B14F-4D97-AF65-F5344CB8AC3E}">
        <p14:creationId xmlns:p14="http://schemas.microsoft.com/office/powerpoint/2010/main" val="1764894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reveal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einture, art, habits, dessin&#10;&#10;Description générée automatiquement">
            <a:extLst>
              <a:ext uri="{FF2B5EF4-FFF2-40B4-BE49-F238E27FC236}">
                <a16:creationId xmlns:a16="http://schemas.microsoft.com/office/drawing/2014/main" id="{FFE0BB50-AFED-90D0-E535-B399C5AB3EF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72111" y="279000"/>
            <a:ext cx="8296137" cy="6300000"/>
          </a:xfrm>
          <a:prstGeom prst="rect">
            <a:avLst/>
          </a:prstGeom>
          <a:ln w="25400">
            <a:solidFill>
              <a:srgbClr val="7030A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96D336F-6A28-2777-01B6-D7121F18D9F9}"/>
              </a:ext>
            </a:extLst>
          </p:cNvPr>
          <p:cNvSpPr txBox="1"/>
          <p:nvPr/>
        </p:nvSpPr>
        <p:spPr>
          <a:xfrm>
            <a:off x="9710670" y="811369"/>
            <a:ext cx="248133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Jeune Cicéron 1464, Wallace Collection.</a:t>
            </a:r>
          </a:p>
        </p:txBody>
      </p:sp>
    </p:spTree>
    <p:extLst>
      <p:ext uri="{BB962C8B-B14F-4D97-AF65-F5344CB8AC3E}">
        <p14:creationId xmlns:p14="http://schemas.microsoft.com/office/powerpoint/2010/main" val="2892337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reveal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091A5DD-332E-AA3F-91F7-4BD8F8BB20C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4809" y="189000"/>
            <a:ext cx="5322382" cy="6480000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31045B0-9274-2A1F-A8C4-8F513CB8F65F}"/>
              </a:ext>
            </a:extLst>
          </p:cNvPr>
          <p:cNvSpPr txBox="1"/>
          <p:nvPr/>
        </p:nvSpPr>
        <p:spPr>
          <a:xfrm>
            <a:off x="368880" y="978945"/>
            <a:ext cx="306592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Vierge du Livre 1460-1468 Château des Sforza.</a:t>
            </a:r>
          </a:p>
        </p:txBody>
      </p:sp>
    </p:spTree>
    <p:extLst>
      <p:ext uri="{BB962C8B-B14F-4D97-AF65-F5344CB8AC3E}">
        <p14:creationId xmlns:p14="http://schemas.microsoft.com/office/powerpoint/2010/main" val="1777363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reveal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habits, art, Prophète&#10;&#10;Description générée automatiquement">
            <a:extLst>
              <a:ext uri="{FF2B5EF4-FFF2-40B4-BE49-F238E27FC236}">
                <a16:creationId xmlns:a16="http://schemas.microsoft.com/office/drawing/2014/main" id="{126B21C2-51A9-1768-B477-267816BD535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14181" y="189000"/>
            <a:ext cx="4363637" cy="6480000"/>
          </a:xfrm>
          <a:prstGeom prst="rect">
            <a:avLst/>
          </a:prstGeom>
          <a:ln w="25400">
            <a:solidFill>
              <a:srgbClr val="FF0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3FB18A2-9C0D-BCD8-5EF9-21232DB85192}"/>
              </a:ext>
            </a:extLst>
          </p:cNvPr>
          <p:cNvSpPr txBox="1"/>
          <p:nvPr/>
        </p:nvSpPr>
        <p:spPr>
          <a:xfrm>
            <a:off x="8277818" y="785612"/>
            <a:ext cx="377680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Retable </a:t>
            </a:r>
            <a:r>
              <a:rPr lang="fr-FR" sz="2400" b="1" dirty="0" err="1"/>
              <a:t>Bottigella</a:t>
            </a:r>
            <a:r>
              <a:rPr lang="fr-FR" sz="2400" b="1" dirty="0"/>
              <a:t> 1480-1486, Pavie.</a:t>
            </a:r>
          </a:p>
        </p:txBody>
      </p:sp>
    </p:spTree>
    <p:extLst>
      <p:ext uri="{BB962C8B-B14F-4D97-AF65-F5344CB8AC3E}">
        <p14:creationId xmlns:p14="http://schemas.microsoft.com/office/powerpoint/2010/main" val="1770264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reveal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peinture, mythologie, Arts visuels&#10;&#10;Description générée automatiquement">
            <a:extLst>
              <a:ext uri="{FF2B5EF4-FFF2-40B4-BE49-F238E27FC236}">
                <a16:creationId xmlns:a16="http://schemas.microsoft.com/office/drawing/2014/main" id="{3135B2D5-2870-F359-55CB-58B6CAF3914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6127" y="189000"/>
            <a:ext cx="5790013" cy="6480000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E176E8D-6798-B9C0-78E4-9FAB375F959F}"/>
              </a:ext>
            </a:extLst>
          </p:cNvPr>
          <p:cNvSpPr txBox="1"/>
          <p:nvPr/>
        </p:nvSpPr>
        <p:spPr>
          <a:xfrm>
            <a:off x="321972" y="1210614"/>
            <a:ext cx="280759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Madone au tapis Fresque, 1485, Brera.</a:t>
            </a:r>
          </a:p>
        </p:txBody>
      </p:sp>
    </p:spTree>
    <p:extLst>
      <p:ext uri="{BB962C8B-B14F-4D97-AF65-F5344CB8AC3E}">
        <p14:creationId xmlns:p14="http://schemas.microsoft.com/office/powerpoint/2010/main" val="304587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reveal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Arts visuels, dessin&#10;&#10;Description générée automatiquement">
            <a:extLst>
              <a:ext uri="{FF2B5EF4-FFF2-40B4-BE49-F238E27FC236}">
                <a16:creationId xmlns:a16="http://schemas.microsoft.com/office/drawing/2014/main" id="{59796A3C-2A59-0FFA-8511-DAF55698D9F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4072" y="189000"/>
            <a:ext cx="4163856" cy="6480000"/>
          </a:xfrm>
          <a:prstGeom prst="rect">
            <a:avLst/>
          </a:prstGeom>
          <a:ln w="254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3AB9723-CE46-29D6-55A8-8F668C8CCB75}"/>
              </a:ext>
            </a:extLst>
          </p:cNvPr>
          <p:cNvSpPr txBox="1"/>
          <p:nvPr/>
        </p:nvSpPr>
        <p:spPr>
          <a:xfrm>
            <a:off x="8397025" y="927279"/>
            <a:ext cx="36576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Saint Sébastien 1489, Brera.</a:t>
            </a:r>
          </a:p>
        </p:txBody>
      </p:sp>
    </p:spTree>
    <p:extLst>
      <p:ext uri="{BB962C8B-B14F-4D97-AF65-F5344CB8AC3E}">
        <p14:creationId xmlns:p14="http://schemas.microsoft.com/office/powerpoint/2010/main" val="20621847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reveal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dre photo, peinture, art, intérieur&#10;&#10;Description générée automatiquement">
            <a:extLst>
              <a:ext uri="{FF2B5EF4-FFF2-40B4-BE49-F238E27FC236}">
                <a16:creationId xmlns:a16="http://schemas.microsoft.com/office/drawing/2014/main" id="{FB8A1D46-3FBB-5413-9C0C-D4DCDB63F8E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9753" y="189000"/>
            <a:ext cx="5904327" cy="6480000"/>
          </a:xfrm>
          <a:prstGeom prst="rect">
            <a:avLst/>
          </a:prstGeom>
          <a:ln w="254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70A4C2F-AEF4-64D8-0FFD-143AC26C7CED}"/>
              </a:ext>
            </a:extLst>
          </p:cNvPr>
          <p:cNvSpPr txBox="1"/>
          <p:nvPr/>
        </p:nvSpPr>
        <p:spPr>
          <a:xfrm>
            <a:off x="360609" y="1313646"/>
            <a:ext cx="300793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Madone devant un paysage, 1490, Philadelphie</a:t>
            </a:r>
          </a:p>
        </p:txBody>
      </p:sp>
    </p:spTree>
    <p:extLst>
      <p:ext uri="{BB962C8B-B14F-4D97-AF65-F5344CB8AC3E}">
        <p14:creationId xmlns:p14="http://schemas.microsoft.com/office/powerpoint/2010/main" val="2827359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reveal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Visage humain, habits, bébé&#10;&#10;Description générée automatiquement">
            <a:extLst>
              <a:ext uri="{FF2B5EF4-FFF2-40B4-BE49-F238E27FC236}">
                <a16:creationId xmlns:a16="http://schemas.microsoft.com/office/drawing/2014/main" id="{F719F07A-20A9-B437-C8BE-4146C82A8F6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90394" y="189000"/>
            <a:ext cx="4211212" cy="6480000"/>
          </a:xfrm>
          <a:prstGeom prst="rect">
            <a:avLst/>
          </a:prstGeom>
          <a:ln w="254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51A80C2-C610-3DBE-4621-34A64DCE2748}"/>
              </a:ext>
            </a:extLst>
          </p:cNvPr>
          <p:cNvSpPr txBox="1"/>
          <p:nvPr/>
        </p:nvSpPr>
        <p:spPr>
          <a:xfrm>
            <a:off x="8306873" y="850005"/>
            <a:ext cx="360608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Vierge à l'Enfant 1490-1495, </a:t>
            </a:r>
            <a:r>
              <a:rPr lang="fr-FR" sz="2400" b="1" dirty="0" err="1">
                <a:solidFill>
                  <a:srgbClr val="FFFF00"/>
                </a:solidFill>
              </a:rPr>
              <a:t>Museo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Polidi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Pezzoli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8345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reveal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inture, art, cadre photo&#10;&#10;Description générée automatiquement">
            <a:extLst>
              <a:ext uri="{FF2B5EF4-FFF2-40B4-BE49-F238E27FC236}">
                <a16:creationId xmlns:a16="http://schemas.microsoft.com/office/drawing/2014/main" id="{90981B2F-9212-B466-31C3-B00AF960FED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25568" y="189000"/>
            <a:ext cx="5740863" cy="648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80A2085-6F8B-0EFE-64D3-10629C62BB8C}"/>
              </a:ext>
            </a:extLst>
          </p:cNvPr>
          <p:cNvSpPr txBox="1"/>
          <p:nvPr/>
        </p:nvSpPr>
        <p:spPr>
          <a:xfrm>
            <a:off x="260502" y="798491"/>
            <a:ext cx="306517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Retable du Commerce, Brescia</a:t>
            </a:r>
          </a:p>
        </p:txBody>
      </p:sp>
    </p:spTree>
    <p:extLst>
      <p:ext uri="{BB962C8B-B14F-4D97-AF65-F5344CB8AC3E}">
        <p14:creationId xmlns:p14="http://schemas.microsoft.com/office/powerpoint/2010/main" val="830098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reveal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peinture, portrait, habits&#10;&#10;Description générée automatiquement">
            <a:extLst>
              <a:ext uri="{FF2B5EF4-FFF2-40B4-BE49-F238E27FC236}">
                <a16:creationId xmlns:a16="http://schemas.microsoft.com/office/drawing/2014/main" id="{67F2A352-227B-56E9-111E-DF521598A7F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5698" y="189000"/>
            <a:ext cx="5112424" cy="6480000"/>
          </a:xfrm>
          <a:prstGeom prst="rect">
            <a:avLst/>
          </a:prstGeom>
          <a:ln w="254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E2E6D3E-107A-1EB6-CE8B-FD0FE181E9D1}"/>
              </a:ext>
            </a:extLst>
          </p:cNvPr>
          <p:cNvSpPr txBox="1"/>
          <p:nvPr/>
        </p:nvSpPr>
        <p:spPr>
          <a:xfrm>
            <a:off x="8830614" y="862885"/>
            <a:ext cx="336138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it-IT" sz="2400" b="1" dirty="0">
              <a:solidFill>
                <a:srgbClr val="FFFF00"/>
              </a:solidFill>
            </a:endParaRPr>
          </a:p>
          <a:p>
            <a:endParaRPr lang="it-IT" sz="2400" b="1" dirty="0">
              <a:solidFill>
                <a:srgbClr val="FFFF00"/>
              </a:solidFill>
            </a:endParaRPr>
          </a:p>
          <a:p>
            <a:endParaRPr lang="it-IT" sz="2400" b="1" dirty="0">
              <a:solidFill>
                <a:srgbClr val="FFFF00"/>
              </a:solidFill>
            </a:endParaRPr>
          </a:p>
          <a:p>
            <a:endParaRPr lang="it-IT" sz="2400" b="1" dirty="0">
              <a:solidFill>
                <a:srgbClr val="FFFF00"/>
              </a:solidFill>
            </a:endParaRPr>
          </a:p>
          <a:p>
            <a:endParaRPr lang="it-IT" sz="2400" b="1" dirty="0">
              <a:solidFill>
                <a:srgbClr val="FFFF00"/>
              </a:solidFill>
            </a:endParaRPr>
          </a:p>
          <a:p>
            <a:endParaRPr lang="it-IT" sz="2400" b="1" dirty="0">
              <a:solidFill>
                <a:srgbClr val="FFFF00"/>
              </a:solidFill>
            </a:endParaRPr>
          </a:p>
          <a:p>
            <a:r>
              <a:rPr lang="it-IT" sz="2400" b="1" dirty="0">
                <a:solidFill>
                  <a:srgbClr val="FFFF00"/>
                </a:solidFill>
              </a:rPr>
              <a:t>Giovanni Francesco Brivio 1495, Museo Poldi Pezzoli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9905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reveal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dre photo, peinture, Visage humain, art&#10;&#10;Description générée automatiquement">
            <a:extLst>
              <a:ext uri="{FF2B5EF4-FFF2-40B4-BE49-F238E27FC236}">
                <a16:creationId xmlns:a16="http://schemas.microsoft.com/office/drawing/2014/main" id="{8D815666-33E2-F2CC-C189-660772718D0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1753" y="189000"/>
            <a:ext cx="5168494" cy="6480000"/>
          </a:xfrm>
          <a:prstGeom prst="rect">
            <a:avLst/>
          </a:prstGeom>
          <a:ln w="254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8058EA1-2225-34E8-8356-E92FDB06B635}"/>
              </a:ext>
            </a:extLst>
          </p:cNvPr>
          <p:cNvSpPr txBox="1"/>
          <p:nvPr/>
        </p:nvSpPr>
        <p:spPr>
          <a:xfrm>
            <a:off x="540913" y="1197736"/>
            <a:ext cx="312956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Portrait d'homme âgé 1495-1500, Philadelphie</a:t>
            </a:r>
          </a:p>
        </p:txBody>
      </p:sp>
    </p:spTree>
    <p:extLst>
      <p:ext uri="{BB962C8B-B14F-4D97-AF65-F5344CB8AC3E}">
        <p14:creationId xmlns:p14="http://schemas.microsoft.com/office/powerpoint/2010/main" val="3612552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reveal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inture, Visage humain, personne&#10;&#10;Description générée automatiquement">
            <a:extLst>
              <a:ext uri="{FF2B5EF4-FFF2-40B4-BE49-F238E27FC236}">
                <a16:creationId xmlns:a16="http://schemas.microsoft.com/office/drawing/2014/main" id="{F003C3F1-41DE-8A44-091E-4B794ED6F64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5344" y="189000"/>
            <a:ext cx="4721311" cy="6480000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4D7A89B-776C-1D41-0E35-A6486457A343}"/>
              </a:ext>
            </a:extLst>
          </p:cNvPr>
          <p:cNvSpPr txBox="1"/>
          <p:nvPr/>
        </p:nvSpPr>
        <p:spPr>
          <a:xfrm>
            <a:off x="8615966" y="3013501"/>
            <a:ext cx="34644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Polyptyque du Saint Sacrement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2931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reveal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Arts visuels, texte&#10;&#10;Description générée automatiquement">
            <a:extLst>
              <a:ext uri="{FF2B5EF4-FFF2-40B4-BE49-F238E27FC236}">
                <a16:creationId xmlns:a16="http://schemas.microsoft.com/office/drawing/2014/main" id="{63FF6268-A2D6-480B-18FB-C89F59F9D1A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83369" y="189000"/>
            <a:ext cx="2425261" cy="6480000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03FFDDA-A649-787D-C628-0ACED46495A4}"/>
              </a:ext>
            </a:extLst>
          </p:cNvPr>
          <p:cNvSpPr txBox="1"/>
          <p:nvPr/>
        </p:nvSpPr>
        <p:spPr>
          <a:xfrm>
            <a:off x="850005" y="1416675"/>
            <a:ext cx="379926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St Bernardin, 1495-1500 Washington</a:t>
            </a:r>
          </a:p>
        </p:txBody>
      </p:sp>
    </p:spTree>
    <p:extLst>
      <p:ext uri="{BB962C8B-B14F-4D97-AF65-F5344CB8AC3E}">
        <p14:creationId xmlns:p14="http://schemas.microsoft.com/office/powerpoint/2010/main" val="3248330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reveal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mythologie, Prophète&#10;&#10;Description générée automatiquement">
            <a:extLst>
              <a:ext uri="{FF2B5EF4-FFF2-40B4-BE49-F238E27FC236}">
                <a16:creationId xmlns:a16="http://schemas.microsoft.com/office/drawing/2014/main" id="{3BB28709-2A04-7AE4-A568-4B107A254D1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6000" y="189000"/>
            <a:ext cx="4320000" cy="6480000"/>
          </a:xfrm>
          <a:prstGeom prst="rect">
            <a:avLst/>
          </a:prstGeom>
          <a:ln w="254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93C9B8B-B219-12D0-1341-52ACD330FA46}"/>
              </a:ext>
            </a:extLst>
          </p:cNvPr>
          <p:cNvSpPr txBox="1"/>
          <p:nvPr/>
        </p:nvSpPr>
        <p:spPr>
          <a:xfrm>
            <a:off x="8256000" y="1030309"/>
            <a:ext cx="342578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St Luc, 1510 église Saint-Maurice, Milan</a:t>
            </a:r>
          </a:p>
        </p:txBody>
      </p:sp>
    </p:spTree>
    <p:extLst>
      <p:ext uri="{BB962C8B-B14F-4D97-AF65-F5344CB8AC3E}">
        <p14:creationId xmlns:p14="http://schemas.microsoft.com/office/powerpoint/2010/main" val="10544983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reveal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habits, art, mythologie&#10;&#10;Description générée automatiquement">
            <a:extLst>
              <a:ext uri="{FF2B5EF4-FFF2-40B4-BE49-F238E27FC236}">
                <a16:creationId xmlns:a16="http://schemas.microsoft.com/office/drawing/2014/main" id="{FB701938-D3B7-4855-E325-70609480E1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35460" y="279000"/>
            <a:ext cx="5521079" cy="6300000"/>
          </a:xfrm>
          <a:prstGeom prst="rect">
            <a:avLst/>
          </a:prstGeom>
          <a:ln w="254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6F579D1-84C1-0DC3-04ED-F046B8983D43}"/>
              </a:ext>
            </a:extLst>
          </p:cNvPr>
          <p:cNvSpPr txBox="1"/>
          <p:nvPr/>
        </p:nvSpPr>
        <p:spPr>
          <a:xfrm>
            <a:off x="437714" y="3090930"/>
            <a:ext cx="28977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Vincenzo Foppa - L'Adoration des Rois Mages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0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reveal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18CBDCE-77EA-80C3-860A-63EA74D48E92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769EF01E-0F25-87F7-ADED-A0DE7D73FF80}"/>
              </a:ext>
            </a:extLst>
          </p:cNvPr>
          <p:cNvSpPr txBox="1"/>
          <p:nvPr/>
        </p:nvSpPr>
        <p:spPr>
          <a:xfrm>
            <a:off x="1669961" y="1030310"/>
            <a:ext cx="105220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Présenté Vincenzo Foppa Peintre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8B0BBABD-3E6B-BB3C-F92F-BEF8D3833D18}"/>
              </a:ext>
            </a:extLst>
          </p:cNvPr>
          <p:cNvSpPr txBox="1"/>
          <p:nvPr/>
        </p:nvSpPr>
        <p:spPr>
          <a:xfrm>
            <a:off x="3395730" y="2060620"/>
            <a:ext cx="87962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A46266F-2D91-9DBE-71A3-CB1C09C6ED7E}"/>
              </a:ext>
            </a:extLst>
          </p:cNvPr>
          <p:cNvSpPr txBox="1"/>
          <p:nvPr/>
        </p:nvSpPr>
        <p:spPr>
          <a:xfrm>
            <a:off x="4134118" y="3090930"/>
            <a:ext cx="67871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Merci De Votre Visite 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7F691F68-97DE-09BC-F124-9F22E8B223AC}"/>
              </a:ext>
            </a:extLst>
          </p:cNvPr>
          <p:cNvSpPr txBox="1"/>
          <p:nvPr/>
        </p:nvSpPr>
        <p:spPr>
          <a:xfrm>
            <a:off x="5520744" y="4005900"/>
            <a:ext cx="45462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200461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reveal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220</Words>
  <Application>Microsoft Office PowerPoint</Application>
  <PresentationFormat>Grand écran</PresentationFormat>
  <Paragraphs>125</Paragraphs>
  <Slides>25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29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2024-09-28T16:53:29Z</dcterms:created>
  <dcterms:modified xsi:type="dcterms:W3CDTF">2024-09-29T06:55:47Z</dcterms:modified>
</cp:coreProperties>
</file>