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61" r:id="rId2"/>
    <p:sldId id="283" r:id="rId3"/>
    <p:sldId id="272" r:id="rId4"/>
    <p:sldId id="271" r:id="rId5"/>
    <p:sldId id="270" r:id="rId6"/>
    <p:sldId id="269" r:id="rId7"/>
    <p:sldId id="268" r:id="rId8"/>
    <p:sldId id="273" r:id="rId9"/>
    <p:sldId id="267" r:id="rId10"/>
    <p:sldId id="274" r:id="rId11"/>
    <p:sldId id="266" r:id="rId12"/>
    <p:sldId id="265" r:id="rId13"/>
    <p:sldId id="264" r:id="rId14"/>
    <p:sldId id="263" r:id="rId15"/>
    <p:sldId id="262" r:id="rId16"/>
    <p:sldId id="260" r:id="rId17"/>
    <p:sldId id="259" r:id="rId18"/>
    <p:sldId id="258" r:id="rId19"/>
    <p:sldId id="257" r:id="rId20"/>
    <p:sldId id="275" r:id="rId21"/>
    <p:sldId id="276" r:id="rId22"/>
    <p:sldId id="278" r:id="rId23"/>
    <p:sldId id="277" r:id="rId24"/>
    <p:sldId id="279" r:id="rId25"/>
    <p:sldId id="280" r:id="rId26"/>
    <p:sldId id="281" r:id="rId27"/>
    <p:sldId id="282" r:id="rId28"/>
    <p:sldId id="284" r:id="rId29"/>
    <p:sldId id="285"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993" autoAdjust="0"/>
    <p:restoredTop sz="94660"/>
  </p:normalViewPr>
  <p:slideViewPr>
    <p:cSldViewPr snapToGrid="0">
      <p:cViewPr varScale="1">
        <p:scale>
          <a:sx n="73" d="100"/>
          <a:sy n="73" d="100"/>
        </p:scale>
        <p:origin x="67"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347890-DE25-4D22-9A80-0EEAD4633CD9}" type="datetimeFigureOut">
              <a:rPr lang="fr-FR" smtClean="0"/>
              <a:t>08/10/2024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E9B5D2-95EB-4106-BCFD-8BC85A063198}" type="slidenum">
              <a:rPr lang="fr-FR" smtClean="0"/>
              <a:t>‹N°›</a:t>
            </a:fld>
            <a:endParaRPr lang="fr-FR"/>
          </a:p>
        </p:txBody>
      </p:sp>
    </p:spTree>
    <p:extLst>
      <p:ext uri="{BB962C8B-B14F-4D97-AF65-F5344CB8AC3E}">
        <p14:creationId xmlns:p14="http://schemas.microsoft.com/office/powerpoint/2010/main" val="22924782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47E9B5D2-95EB-4106-BCFD-8BC85A063198}" type="slidenum">
              <a:rPr lang="fr-FR" smtClean="0"/>
              <a:t>16</a:t>
            </a:fld>
            <a:endParaRPr lang="fr-FR"/>
          </a:p>
        </p:txBody>
      </p:sp>
    </p:spTree>
    <p:extLst>
      <p:ext uri="{BB962C8B-B14F-4D97-AF65-F5344CB8AC3E}">
        <p14:creationId xmlns:p14="http://schemas.microsoft.com/office/powerpoint/2010/main" val="35003668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C10820-6612-6DE9-73D5-BCF8419FE79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E7FB5C3-D56F-05F2-A994-2A418184618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4402678-914F-CA4B-C352-84C6A955A6AC}"/>
              </a:ext>
            </a:extLst>
          </p:cNvPr>
          <p:cNvSpPr>
            <a:spLocks noGrp="1"/>
          </p:cNvSpPr>
          <p:nvPr>
            <p:ph type="dt" sz="half" idx="10"/>
          </p:nvPr>
        </p:nvSpPr>
        <p:spPr/>
        <p:txBody>
          <a:bodyPr/>
          <a:lstStyle/>
          <a:p>
            <a:fld id="{636D9CC7-0DC8-47C9-A574-49E5A8C225B1}" type="datetimeFigureOut">
              <a:rPr lang="fr-FR" smtClean="0"/>
              <a:t>08/10/2024</a:t>
            </a:fld>
            <a:endParaRPr lang="fr-FR"/>
          </a:p>
        </p:txBody>
      </p:sp>
      <p:sp>
        <p:nvSpPr>
          <p:cNvPr id="5" name="Espace réservé du pied de page 4">
            <a:extLst>
              <a:ext uri="{FF2B5EF4-FFF2-40B4-BE49-F238E27FC236}">
                <a16:creationId xmlns:a16="http://schemas.microsoft.com/office/drawing/2014/main" id="{31817D4B-0CB7-DD07-D94E-42CB53B32CA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10A6D74-37FF-2D28-6B28-52522287A45C}"/>
              </a:ext>
            </a:extLst>
          </p:cNvPr>
          <p:cNvSpPr>
            <a:spLocks noGrp="1"/>
          </p:cNvSpPr>
          <p:nvPr>
            <p:ph type="sldNum" sz="quarter" idx="12"/>
          </p:nvPr>
        </p:nvSpPr>
        <p:spPr/>
        <p:txBody>
          <a:bodyPr/>
          <a:lstStyle/>
          <a:p>
            <a:fld id="{A8C39B9C-5EF8-4097-9927-6B21565B0745}" type="slidenum">
              <a:rPr lang="fr-FR" smtClean="0"/>
              <a:t>‹N°›</a:t>
            </a:fld>
            <a:endParaRPr lang="fr-FR"/>
          </a:p>
        </p:txBody>
      </p:sp>
    </p:spTree>
    <p:extLst>
      <p:ext uri="{BB962C8B-B14F-4D97-AF65-F5344CB8AC3E}">
        <p14:creationId xmlns:p14="http://schemas.microsoft.com/office/powerpoint/2010/main" val="3635572246"/>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C111B1-ED3E-49E8-43D7-A8D464568C3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FEB56A1-6042-5047-3A01-236CB5799D6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D13F834-3DE6-EA21-3B0C-3C122BA79AF7}"/>
              </a:ext>
            </a:extLst>
          </p:cNvPr>
          <p:cNvSpPr>
            <a:spLocks noGrp="1"/>
          </p:cNvSpPr>
          <p:nvPr>
            <p:ph type="dt" sz="half" idx="10"/>
          </p:nvPr>
        </p:nvSpPr>
        <p:spPr/>
        <p:txBody>
          <a:bodyPr/>
          <a:lstStyle/>
          <a:p>
            <a:fld id="{636D9CC7-0DC8-47C9-A574-49E5A8C225B1}" type="datetimeFigureOut">
              <a:rPr lang="fr-FR" smtClean="0"/>
              <a:t>08/10/2024</a:t>
            </a:fld>
            <a:endParaRPr lang="fr-FR"/>
          </a:p>
        </p:txBody>
      </p:sp>
      <p:sp>
        <p:nvSpPr>
          <p:cNvPr id="5" name="Espace réservé du pied de page 4">
            <a:extLst>
              <a:ext uri="{FF2B5EF4-FFF2-40B4-BE49-F238E27FC236}">
                <a16:creationId xmlns:a16="http://schemas.microsoft.com/office/drawing/2014/main" id="{0726BCBD-24D8-DF3F-EBD4-99190C94776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1E32CAA-43DE-7003-09BD-B407E872E93B}"/>
              </a:ext>
            </a:extLst>
          </p:cNvPr>
          <p:cNvSpPr>
            <a:spLocks noGrp="1"/>
          </p:cNvSpPr>
          <p:nvPr>
            <p:ph type="sldNum" sz="quarter" idx="12"/>
          </p:nvPr>
        </p:nvSpPr>
        <p:spPr/>
        <p:txBody>
          <a:bodyPr/>
          <a:lstStyle/>
          <a:p>
            <a:fld id="{A8C39B9C-5EF8-4097-9927-6B21565B0745}" type="slidenum">
              <a:rPr lang="fr-FR" smtClean="0"/>
              <a:t>‹N°›</a:t>
            </a:fld>
            <a:endParaRPr lang="fr-FR"/>
          </a:p>
        </p:txBody>
      </p:sp>
    </p:spTree>
    <p:extLst>
      <p:ext uri="{BB962C8B-B14F-4D97-AF65-F5344CB8AC3E}">
        <p14:creationId xmlns:p14="http://schemas.microsoft.com/office/powerpoint/2010/main" val="3057076407"/>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FCDA53-9E94-3449-CC07-3B4DBBD807B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430E85F-B5C5-C14D-6902-2984DFAE68B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621D53F-AB51-379A-0F2D-74329F580695}"/>
              </a:ext>
            </a:extLst>
          </p:cNvPr>
          <p:cNvSpPr>
            <a:spLocks noGrp="1"/>
          </p:cNvSpPr>
          <p:nvPr>
            <p:ph type="dt" sz="half" idx="10"/>
          </p:nvPr>
        </p:nvSpPr>
        <p:spPr/>
        <p:txBody>
          <a:bodyPr/>
          <a:lstStyle/>
          <a:p>
            <a:fld id="{636D9CC7-0DC8-47C9-A574-49E5A8C225B1}" type="datetimeFigureOut">
              <a:rPr lang="fr-FR" smtClean="0"/>
              <a:t>08/10/2024</a:t>
            </a:fld>
            <a:endParaRPr lang="fr-FR"/>
          </a:p>
        </p:txBody>
      </p:sp>
      <p:sp>
        <p:nvSpPr>
          <p:cNvPr id="5" name="Espace réservé du pied de page 4">
            <a:extLst>
              <a:ext uri="{FF2B5EF4-FFF2-40B4-BE49-F238E27FC236}">
                <a16:creationId xmlns:a16="http://schemas.microsoft.com/office/drawing/2014/main" id="{69987C6A-D968-61CB-1F9B-403D47CA82C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12C8CD6-5285-1248-D86E-81002F60E201}"/>
              </a:ext>
            </a:extLst>
          </p:cNvPr>
          <p:cNvSpPr>
            <a:spLocks noGrp="1"/>
          </p:cNvSpPr>
          <p:nvPr>
            <p:ph type="sldNum" sz="quarter" idx="12"/>
          </p:nvPr>
        </p:nvSpPr>
        <p:spPr/>
        <p:txBody>
          <a:bodyPr/>
          <a:lstStyle/>
          <a:p>
            <a:fld id="{A8C39B9C-5EF8-4097-9927-6B21565B0745}" type="slidenum">
              <a:rPr lang="fr-FR" smtClean="0"/>
              <a:t>‹N°›</a:t>
            </a:fld>
            <a:endParaRPr lang="fr-FR"/>
          </a:p>
        </p:txBody>
      </p:sp>
    </p:spTree>
    <p:extLst>
      <p:ext uri="{BB962C8B-B14F-4D97-AF65-F5344CB8AC3E}">
        <p14:creationId xmlns:p14="http://schemas.microsoft.com/office/powerpoint/2010/main" val="1335998424"/>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287F0A-2618-74A4-233B-C414ED03486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F5E1113-9F9B-26D6-388E-152A597BCDE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E71C780-1C38-04B9-D036-C66161DFB43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4D8E73B-7CE1-9AC6-DDB6-6AF7C773D798}"/>
              </a:ext>
            </a:extLst>
          </p:cNvPr>
          <p:cNvSpPr>
            <a:spLocks noGrp="1"/>
          </p:cNvSpPr>
          <p:nvPr>
            <p:ph type="dt" sz="half" idx="10"/>
          </p:nvPr>
        </p:nvSpPr>
        <p:spPr/>
        <p:txBody>
          <a:bodyPr/>
          <a:lstStyle/>
          <a:p>
            <a:fld id="{636D9CC7-0DC8-47C9-A574-49E5A8C225B1}" type="datetimeFigureOut">
              <a:rPr lang="fr-FR" smtClean="0"/>
              <a:t>08/10/2024</a:t>
            </a:fld>
            <a:endParaRPr lang="fr-FR"/>
          </a:p>
        </p:txBody>
      </p:sp>
      <p:sp>
        <p:nvSpPr>
          <p:cNvPr id="6" name="Espace réservé du pied de page 5">
            <a:extLst>
              <a:ext uri="{FF2B5EF4-FFF2-40B4-BE49-F238E27FC236}">
                <a16:creationId xmlns:a16="http://schemas.microsoft.com/office/drawing/2014/main" id="{E9597BD4-52CC-C725-32CE-1BB5B4D91C2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A21921A-33E1-CE3B-B827-DC7F662172DA}"/>
              </a:ext>
            </a:extLst>
          </p:cNvPr>
          <p:cNvSpPr>
            <a:spLocks noGrp="1"/>
          </p:cNvSpPr>
          <p:nvPr>
            <p:ph type="sldNum" sz="quarter" idx="12"/>
          </p:nvPr>
        </p:nvSpPr>
        <p:spPr/>
        <p:txBody>
          <a:bodyPr/>
          <a:lstStyle/>
          <a:p>
            <a:fld id="{A8C39B9C-5EF8-4097-9927-6B21565B0745}" type="slidenum">
              <a:rPr lang="fr-FR" smtClean="0"/>
              <a:t>‹N°›</a:t>
            </a:fld>
            <a:endParaRPr lang="fr-FR"/>
          </a:p>
        </p:txBody>
      </p:sp>
    </p:spTree>
    <p:extLst>
      <p:ext uri="{BB962C8B-B14F-4D97-AF65-F5344CB8AC3E}">
        <p14:creationId xmlns:p14="http://schemas.microsoft.com/office/powerpoint/2010/main" val="2668627000"/>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083ED3-19DF-59AF-F1FB-A84F8A42FEA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C5DDDA6-FBB3-F27C-BEE0-C7F5E346244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1AC8663-0C64-FC73-5294-5F1022882D1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03A0716-B351-7C17-82F4-1237545E13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E376F04-6086-9C6C-F7C4-A9E81F99A97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FFDFC83-0E8D-616D-62EE-1C317B84DBDF}"/>
              </a:ext>
            </a:extLst>
          </p:cNvPr>
          <p:cNvSpPr>
            <a:spLocks noGrp="1"/>
          </p:cNvSpPr>
          <p:nvPr>
            <p:ph type="dt" sz="half" idx="10"/>
          </p:nvPr>
        </p:nvSpPr>
        <p:spPr/>
        <p:txBody>
          <a:bodyPr/>
          <a:lstStyle/>
          <a:p>
            <a:fld id="{636D9CC7-0DC8-47C9-A574-49E5A8C225B1}" type="datetimeFigureOut">
              <a:rPr lang="fr-FR" smtClean="0"/>
              <a:t>08/10/2024</a:t>
            </a:fld>
            <a:endParaRPr lang="fr-FR"/>
          </a:p>
        </p:txBody>
      </p:sp>
      <p:sp>
        <p:nvSpPr>
          <p:cNvPr id="8" name="Espace réservé du pied de page 7">
            <a:extLst>
              <a:ext uri="{FF2B5EF4-FFF2-40B4-BE49-F238E27FC236}">
                <a16:creationId xmlns:a16="http://schemas.microsoft.com/office/drawing/2014/main" id="{040D532B-E868-6E61-8773-75C80BC6E8C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4507AE0-DFCB-DB3E-4840-1D20789DB897}"/>
              </a:ext>
            </a:extLst>
          </p:cNvPr>
          <p:cNvSpPr>
            <a:spLocks noGrp="1"/>
          </p:cNvSpPr>
          <p:nvPr>
            <p:ph type="sldNum" sz="quarter" idx="12"/>
          </p:nvPr>
        </p:nvSpPr>
        <p:spPr/>
        <p:txBody>
          <a:bodyPr/>
          <a:lstStyle/>
          <a:p>
            <a:fld id="{A8C39B9C-5EF8-4097-9927-6B21565B0745}" type="slidenum">
              <a:rPr lang="fr-FR" smtClean="0"/>
              <a:t>‹N°›</a:t>
            </a:fld>
            <a:endParaRPr lang="fr-FR"/>
          </a:p>
        </p:txBody>
      </p:sp>
    </p:spTree>
    <p:extLst>
      <p:ext uri="{BB962C8B-B14F-4D97-AF65-F5344CB8AC3E}">
        <p14:creationId xmlns:p14="http://schemas.microsoft.com/office/powerpoint/2010/main" val="2770623681"/>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77C1B9-54A2-9058-7C04-A2D3A95784C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DD66410-BC30-E540-7192-384AE11C9FAD}"/>
              </a:ext>
            </a:extLst>
          </p:cNvPr>
          <p:cNvSpPr>
            <a:spLocks noGrp="1"/>
          </p:cNvSpPr>
          <p:nvPr>
            <p:ph type="dt" sz="half" idx="10"/>
          </p:nvPr>
        </p:nvSpPr>
        <p:spPr/>
        <p:txBody>
          <a:bodyPr/>
          <a:lstStyle/>
          <a:p>
            <a:fld id="{636D9CC7-0DC8-47C9-A574-49E5A8C225B1}" type="datetimeFigureOut">
              <a:rPr lang="fr-FR" smtClean="0"/>
              <a:t>08/10/2024</a:t>
            </a:fld>
            <a:endParaRPr lang="fr-FR"/>
          </a:p>
        </p:txBody>
      </p:sp>
      <p:sp>
        <p:nvSpPr>
          <p:cNvPr id="4" name="Espace réservé du pied de page 3">
            <a:extLst>
              <a:ext uri="{FF2B5EF4-FFF2-40B4-BE49-F238E27FC236}">
                <a16:creationId xmlns:a16="http://schemas.microsoft.com/office/drawing/2014/main" id="{FC438028-09BC-F36C-31B2-CB4A766866A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6773A1A-FCFC-5DD1-6F01-4F06E218BDF8}"/>
              </a:ext>
            </a:extLst>
          </p:cNvPr>
          <p:cNvSpPr>
            <a:spLocks noGrp="1"/>
          </p:cNvSpPr>
          <p:nvPr>
            <p:ph type="sldNum" sz="quarter" idx="12"/>
          </p:nvPr>
        </p:nvSpPr>
        <p:spPr/>
        <p:txBody>
          <a:bodyPr/>
          <a:lstStyle/>
          <a:p>
            <a:fld id="{A8C39B9C-5EF8-4097-9927-6B21565B0745}" type="slidenum">
              <a:rPr lang="fr-FR" smtClean="0"/>
              <a:t>‹N°›</a:t>
            </a:fld>
            <a:endParaRPr lang="fr-FR"/>
          </a:p>
        </p:txBody>
      </p:sp>
    </p:spTree>
    <p:extLst>
      <p:ext uri="{BB962C8B-B14F-4D97-AF65-F5344CB8AC3E}">
        <p14:creationId xmlns:p14="http://schemas.microsoft.com/office/powerpoint/2010/main" val="82617208"/>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DE2407A-45A8-2530-C7CE-40F15C032F14}"/>
              </a:ext>
            </a:extLst>
          </p:cNvPr>
          <p:cNvSpPr>
            <a:spLocks noGrp="1"/>
          </p:cNvSpPr>
          <p:nvPr>
            <p:ph type="dt" sz="half" idx="10"/>
          </p:nvPr>
        </p:nvSpPr>
        <p:spPr/>
        <p:txBody>
          <a:bodyPr/>
          <a:lstStyle/>
          <a:p>
            <a:fld id="{636D9CC7-0DC8-47C9-A574-49E5A8C225B1}" type="datetimeFigureOut">
              <a:rPr lang="fr-FR" smtClean="0"/>
              <a:t>08/10/2024</a:t>
            </a:fld>
            <a:endParaRPr lang="fr-FR"/>
          </a:p>
        </p:txBody>
      </p:sp>
      <p:sp>
        <p:nvSpPr>
          <p:cNvPr id="3" name="Espace réservé du pied de page 2">
            <a:extLst>
              <a:ext uri="{FF2B5EF4-FFF2-40B4-BE49-F238E27FC236}">
                <a16:creationId xmlns:a16="http://schemas.microsoft.com/office/drawing/2014/main" id="{F7D0F4B0-9FE2-B9D7-A4B8-0173F76BB59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922196B-B1C8-929C-0B5D-66FB3EF98CDB}"/>
              </a:ext>
            </a:extLst>
          </p:cNvPr>
          <p:cNvSpPr>
            <a:spLocks noGrp="1"/>
          </p:cNvSpPr>
          <p:nvPr>
            <p:ph type="sldNum" sz="quarter" idx="12"/>
          </p:nvPr>
        </p:nvSpPr>
        <p:spPr/>
        <p:txBody>
          <a:bodyPr/>
          <a:lstStyle/>
          <a:p>
            <a:fld id="{A8C39B9C-5EF8-4097-9927-6B21565B0745}" type="slidenum">
              <a:rPr lang="fr-FR" smtClean="0"/>
              <a:t>‹N°›</a:t>
            </a:fld>
            <a:endParaRPr lang="fr-FR"/>
          </a:p>
        </p:txBody>
      </p:sp>
    </p:spTree>
    <p:extLst>
      <p:ext uri="{BB962C8B-B14F-4D97-AF65-F5344CB8AC3E}">
        <p14:creationId xmlns:p14="http://schemas.microsoft.com/office/powerpoint/2010/main" val="4066900633"/>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E2598B-9703-81EE-E4B1-ED059535441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FAC524D-97D2-8336-B6E5-F37ED9D601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67D473F-A9EB-84EF-2FE1-4D8EA3B5E8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A617A98-225D-7914-E356-B2410B9BE677}"/>
              </a:ext>
            </a:extLst>
          </p:cNvPr>
          <p:cNvSpPr>
            <a:spLocks noGrp="1"/>
          </p:cNvSpPr>
          <p:nvPr>
            <p:ph type="dt" sz="half" idx="10"/>
          </p:nvPr>
        </p:nvSpPr>
        <p:spPr/>
        <p:txBody>
          <a:bodyPr/>
          <a:lstStyle/>
          <a:p>
            <a:fld id="{636D9CC7-0DC8-47C9-A574-49E5A8C225B1}" type="datetimeFigureOut">
              <a:rPr lang="fr-FR" smtClean="0"/>
              <a:t>08/10/2024</a:t>
            </a:fld>
            <a:endParaRPr lang="fr-FR"/>
          </a:p>
        </p:txBody>
      </p:sp>
      <p:sp>
        <p:nvSpPr>
          <p:cNvPr id="6" name="Espace réservé du pied de page 5">
            <a:extLst>
              <a:ext uri="{FF2B5EF4-FFF2-40B4-BE49-F238E27FC236}">
                <a16:creationId xmlns:a16="http://schemas.microsoft.com/office/drawing/2014/main" id="{CC8094D4-F32D-B8FE-26D1-27265DB4E14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374EB48-AFF7-B42A-0736-B1190E540EC3}"/>
              </a:ext>
            </a:extLst>
          </p:cNvPr>
          <p:cNvSpPr>
            <a:spLocks noGrp="1"/>
          </p:cNvSpPr>
          <p:nvPr>
            <p:ph type="sldNum" sz="quarter" idx="12"/>
          </p:nvPr>
        </p:nvSpPr>
        <p:spPr/>
        <p:txBody>
          <a:bodyPr/>
          <a:lstStyle/>
          <a:p>
            <a:fld id="{A8C39B9C-5EF8-4097-9927-6B21565B0745}" type="slidenum">
              <a:rPr lang="fr-FR" smtClean="0"/>
              <a:t>‹N°›</a:t>
            </a:fld>
            <a:endParaRPr lang="fr-FR"/>
          </a:p>
        </p:txBody>
      </p:sp>
    </p:spTree>
    <p:extLst>
      <p:ext uri="{BB962C8B-B14F-4D97-AF65-F5344CB8AC3E}">
        <p14:creationId xmlns:p14="http://schemas.microsoft.com/office/powerpoint/2010/main" val="1484654752"/>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E29E6D-8C9F-60AD-F71E-53BECB48030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54436C4-D6E8-293F-2F92-EAB57178D7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38CD25E-2D06-D8BE-E741-7E75A7CC2F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8C1912E-DFF1-F336-5839-484B06B9CB20}"/>
              </a:ext>
            </a:extLst>
          </p:cNvPr>
          <p:cNvSpPr>
            <a:spLocks noGrp="1"/>
          </p:cNvSpPr>
          <p:nvPr>
            <p:ph type="dt" sz="half" idx="10"/>
          </p:nvPr>
        </p:nvSpPr>
        <p:spPr/>
        <p:txBody>
          <a:bodyPr/>
          <a:lstStyle/>
          <a:p>
            <a:fld id="{636D9CC7-0DC8-47C9-A574-49E5A8C225B1}" type="datetimeFigureOut">
              <a:rPr lang="fr-FR" smtClean="0"/>
              <a:t>08/10/2024</a:t>
            </a:fld>
            <a:endParaRPr lang="fr-FR"/>
          </a:p>
        </p:txBody>
      </p:sp>
      <p:sp>
        <p:nvSpPr>
          <p:cNvPr id="6" name="Espace réservé du pied de page 5">
            <a:extLst>
              <a:ext uri="{FF2B5EF4-FFF2-40B4-BE49-F238E27FC236}">
                <a16:creationId xmlns:a16="http://schemas.microsoft.com/office/drawing/2014/main" id="{1AE2B6AF-77F4-489E-788A-229FF664799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D51E6BC-EDEB-1293-A936-D94A511C07C4}"/>
              </a:ext>
            </a:extLst>
          </p:cNvPr>
          <p:cNvSpPr>
            <a:spLocks noGrp="1"/>
          </p:cNvSpPr>
          <p:nvPr>
            <p:ph type="sldNum" sz="quarter" idx="12"/>
          </p:nvPr>
        </p:nvSpPr>
        <p:spPr/>
        <p:txBody>
          <a:bodyPr/>
          <a:lstStyle/>
          <a:p>
            <a:fld id="{A8C39B9C-5EF8-4097-9927-6B21565B0745}" type="slidenum">
              <a:rPr lang="fr-FR" smtClean="0"/>
              <a:t>‹N°›</a:t>
            </a:fld>
            <a:endParaRPr lang="fr-FR"/>
          </a:p>
        </p:txBody>
      </p:sp>
    </p:spTree>
    <p:extLst>
      <p:ext uri="{BB962C8B-B14F-4D97-AF65-F5344CB8AC3E}">
        <p14:creationId xmlns:p14="http://schemas.microsoft.com/office/powerpoint/2010/main" val="3258780630"/>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8DEA92-EB24-FAE3-51FC-880660F743D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1202B3CA-9678-107B-7DEE-67D1BE7829F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C3A2A66-A237-BE42-1276-9F5F114970E4}"/>
              </a:ext>
            </a:extLst>
          </p:cNvPr>
          <p:cNvSpPr>
            <a:spLocks noGrp="1"/>
          </p:cNvSpPr>
          <p:nvPr>
            <p:ph type="dt" sz="half" idx="10"/>
          </p:nvPr>
        </p:nvSpPr>
        <p:spPr/>
        <p:txBody>
          <a:bodyPr/>
          <a:lstStyle/>
          <a:p>
            <a:fld id="{636D9CC7-0DC8-47C9-A574-49E5A8C225B1}" type="datetimeFigureOut">
              <a:rPr lang="fr-FR" smtClean="0"/>
              <a:t>08/10/2024</a:t>
            </a:fld>
            <a:endParaRPr lang="fr-FR"/>
          </a:p>
        </p:txBody>
      </p:sp>
      <p:sp>
        <p:nvSpPr>
          <p:cNvPr id="5" name="Espace réservé du pied de page 4">
            <a:extLst>
              <a:ext uri="{FF2B5EF4-FFF2-40B4-BE49-F238E27FC236}">
                <a16:creationId xmlns:a16="http://schemas.microsoft.com/office/drawing/2014/main" id="{313907D9-EDEC-BD61-7496-5BAF37F4EAB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EC3E542-82F0-D642-C25B-E8CBCE8E362D}"/>
              </a:ext>
            </a:extLst>
          </p:cNvPr>
          <p:cNvSpPr>
            <a:spLocks noGrp="1"/>
          </p:cNvSpPr>
          <p:nvPr>
            <p:ph type="sldNum" sz="quarter" idx="12"/>
          </p:nvPr>
        </p:nvSpPr>
        <p:spPr/>
        <p:txBody>
          <a:bodyPr/>
          <a:lstStyle/>
          <a:p>
            <a:fld id="{A8C39B9C-5EF8-4097-9927-6B21565B0745}" type="slidenum">
              <a:rPr lang="fr-FR" smtClean="0"/>
              <a:t>‹N°›</a:t>
            </a:fld>
            <a:endParaRPr lang="fr-FR"/>
          </a:p>
        </p:txBody>
      </p:sp>
    </p:spTree>
    <p:extLst>
      <p:ext uri="{BB962C8B-B14F-4D97-AF65-F5344CB8AC3E}">
        <p14:creationId xmlns:p14="http://schemas.microsoft.com/office/powerpoint/2010/main" val="1292406562"/>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29171279-9066-E355-2898-81223E502E3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3FB3DCF-68F3-3523-EDCF-7244D39902A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02DA5E0-4EB4-7D3C-57EE-F1B130E1B2C8}"/>
              </a:ext>
            </a:extLst>
          </p:cNvPr>
          <p:cNvSpPr>
            <a:spLocks noGrp="1"/>
          </p:cNvSpPr>
          <p:nvPr>
            <p:ph type="dt" sz="half" idx="10"/>
          </p:nvPr>
        </p:nvSpPr>
        <p:spPr/>
        <p:txBody>
          <a:bodyPr/>
          <a:lstStyle/>
          <a:p>
            <a:fld id="{636D9CC7-0DC8-47C9-A574-49E5A8C225B1}" type="datetimeFigureOut">
              <a:rPr lang="fr-FR" smtClean="0"/>
              <a:t>08/10/2024</a:t>
            </a:fld>
            <a:endParaRPr lang="fr-FR"/>
          </a:p>
        </p:txBody>
      </p:sp>
      <p:sp>
        <p:nvSpPr>
          <p:cNvPr id="5" name="Espace réservé du pied de page 4">
            <a:extLst>
              <a:ext uri="{FF2B5EF4-FFF2-40B4-BE49-F238E27FC236}">
                <a16:creationId xmlns:a16="http://schemas.microsoft.com/office/drawing/2014/main" id="{5D3FDF76-3FAD-1250-560F-003E9315C71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B39798A-58A1-53D0-3E1C-248DB5D1A142}"/>
              </a:ext>
            </a:extLst>
          </p:cNvPr>
          <p:cNvSpPr>
            <a:spLocks noGrp="1"/>
          </p:cNvSpPr>
          <p:nvPr>
            <p:ph type="sldNum" sz="quarter" idx="12"/>
          </p:nvPr>
        </p:nvSpPr>
        <p:spPr/>
        <p:txBody>
          <a:bodyPr/>
          <a:lstStyle/>
          <a:p>
            <a:fld id="{A8C39B9C-5EF8-4097-9927-6B21565B0745}" type="slidenum">
              <a:rPr lang="fr-FR" smtClean="0"/>
              <a:t>‹N°›</a:t>
            </a:fld>
            <a:endParaRPr lang="fr-FR"/>
          </a:p>
        </p:txBody>
      </p:sp>
    </p:spTree>
    <p:extLst>
      <p:ext uri="{BB962C8B-B14F-4D97-AF65-F5344CB8AC3E}">
        <p14:creationId xmlns:p14="http://schemas.microsoft.com/office/powerpoint/2010/main" val="878988202"/>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691FEA6-3788-3269-4250-55018C1118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09705CE-2454-35AA-A7DF-B0567DD2B9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27709A1-7040-449B-E547-FD0FE3BA6D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36D9CC7-0DC8-47C9-A574-49E5A8C225B1}" type="datetimeFigureOut">
              <a:rPr lang="fr-FR" smtClean="0"/>
              <a:t>08/10/2024</a:t>
            </a:fld>
            <a:endParaRPr lang="fr-FR"/>
          </a:p>
        </p:txBody>
      </p:sp>
      <p:sp>
        <p:nvSpPr>
          <p:cNvPr id="5" name="Espace réservé du pied de page 4">
            <a:extLst>
              <a:ext uri="{FF2B5EF4-FFF2-40B4-BE49-F238E27FC236}">
                <a16:creationId xmlns:a16="http://schemas.microsoft.com/office/drawing/2014/main" id="{94CA081F-D3C7-33A1-C703-C143AC6212C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7ADFFB5-5C3D-6B80-78E7-A1AF18C07C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8C39B9C-5EF8-4097-9927-6B21565B0745}" type="slidenum">
              <a:rPr lang="fr-FR" smtClean="0"/>
              <a:t>‹N°›</a:t>
            </a:fld>
            <a:endParaRPr lang="fr-FR"/>
          </a:p>
        </p:txBody>
      </p:sp>
    </p:spTree>
    <p:extLst>
      <p:ext uri="{BB962C8B-B14F-4D97-AF65-F5344CB8AC3E}">
        <p14:creationId xmlns:p14="http://schemas.microsoft.com/office/powerpoint/2010/main" val="35072142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eau&#10;&#10;Description générée automatiquement">
            <a:extLst>
              <a:ext uri="{FF2B5EF4-FFF2-40B4-BE49-F238E27FC236}">
                <a16:creationId xmlns:a16="http://schemas.microsoft.com/office/drawing/2014/main" id="{B6AE9891-8A36-3302-CCDA-4DB95A86FAC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000" y="1625812"/>
            <a:ext cx="11736000" cy="3606375"/>
          </a:xfrm>
          <a:prstGeom prst="rect">
            <a:avLst/>
          </a:prstGeom>
          <a:ln w="28575">
            <a:solidFill>
              <a:srgbClr val="FFFF00"/>
            </a:solidFill>
            <a:prstDash val="sysDot"/>
          </a:ln>
        </p:spPr>
      </p:pic>
      <p:sp>
        <p:nvSpPr>
          <p:cNvPr id="4" name="ZoneTexte 3">
            <a:extLst>
              <a:ext uri="{FF2B5EF4-FFF2-40B4-BE49-F238E27FC236}">
                <a16:creationId xmlns:a16="http://schemas.microsoft.com/office/drawing/2014/main" id="{74BE583C-9295-32DA-BE89-82655C174817}"/>
              </a:ext>
            </a:extLst>
          </p:cNvPr>
          <p:cNvSpPr txBox="1"/>
          <p:nvPr/>
        </p:nvSpPr>
        <p:spPr>
          <a:xfrm>
            <a:off x="1024128" y="4903244"/>
            <a:ext cx="10379040" cy="1569660"/>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pont des Arts, avec derrière le pont Neuf et l'île de la Cité, et sur la droite l'institut de France. On aperçoit au fond le sommet des deux tours de la cathédrale Notre-Dame de Paris.</a:t>
            </a:r>
          </a:p>
        </p:txBody>
      </p:sp>
      <p:sp>
        <p:nvSpPr>
          <p:cNvPr id="5" name="ZoneTexte 4">
            <a:extLst>
              <a:ext uri="{FF2B5EF4-FFF2-40B4-BE49-F238E27FC236}">
                <a16:creationId xmlns:a16="http://schemas.microsoft.com/office/drawing/2014/main" id="{6382CCD6-2268-21D1-0779-0870D23F28AD}"/>
              </a:ext>
            </a:extLst>
          </p:cNvPr>
          <p:cNvSpPr txBox="1"/>
          <p:nvPr/>
        </p:nvSpPr>
        <p:spPr>
          <a:xfrm>
            <a:off x="3953856" y="1164147"/>
            <a:ext cx="7449312" cy="461665"/>
          </a:xfrm>
          <a:prstGeom prst="rect">
            <a:avLst/>
          </a:prstGeom>
          <a:noFill/>
        </p:spPr>
        <p:txBody>
          <a:bodyPr wrap="square" rtlCol="0">
            <a:spAutoFit/>
          </a:bodyPr>
          <a:lstStyle/>
          <a:p>
            <a:r>
              <a:rPr lang="fr-FR" sz="2400" b="1" dirty="0">
                <a:solidFill>
                  <a:srgbClr val="FFFF00"/>
                </a:solidFill>
              </a:rPr>
              <a:t>Une Croisière Sur La Seine De Nuit</a:t>
            </a:r>
          </a:p>
        </p:txBody>
      </p:sp>
    </p:spTree>
    <p:extLst>
      <p:ext uri="{BB962C8B-B14F-4D97-AF65-F5344CB8AC3E}">
        <p14:creationId xmlns:p14="http://schemas.microsoft.com/office/powerpoint/2010/main" val="3002385342"/>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sndAc>
          <p:stSnd loop="1">
            <p:snd r:embed="rId2" name="Christian Morin (France) - Unchained Melody.wav"/>
          </p:stSnd>
        </p:sndAc>
      </p:transition>
    </mc:Choice>
    <mc:Fallback>
      <p:transition spd="slow" advClick="0" advTm="8000">
        <p:fade/>
        <p:sndAc>
          <p:stSnd loop="1">
            <p:snd r:embed="rId2" name="Christian Morin (France) - Unchained Melody.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369A266-0152-F0E0-9801-5E867C5CE55F}"/>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solidFill>
                  <a:srgbClr val="FFFF00"/>
                </a:solidFill>
              </a:rPr>
              <a:t>Un bateau-mouche est un type de navette utilisée pour le tourisme fluvial à Paris ainsi qu'à Strasbourg et Lyon, d'où il est originaire. Ce terme est devenu un nom générique pour ce type de transport.</a:t>
            </a:r>
          </a:p>
          <a:p>
            <a:pPr algn="ctr"/>
            <a:endParaRPr lang="fr-FR" sz="4000" b="1" dirty="0">
              <a:solidFill>
                <a:srgbClr val="FFFF00"/>
              </a:solidFill>
            </a:endParaRPr>
          </a:p>
          <a:p>
            <a:pPr algn="ctr"/>
            <a:r>
              <a:rPr lang="fr-FR" sz="4000" b="1" dirty="0">
                <a:solidFill>
                  <a:srgbClr val="FFFF00"/>
                </a:solidFill>
              </a:rPr>
              <a:t>En France, la dénomination « Bateaux Mouches » est une marque déposée et enregistrée depuis 1950 par la « Compagnie des Bateaux Mouches », notamment sous les numéros 1092478 et 1611120, pour désigner des services de promenade touristique1.</a:t>
            </a:r>
          </a:p>
        </p:txBody>
      </p:sp>
    </p:spTree>
    <p:extLst>
      <p:ext uri="{BB962C8B-B14F-4D97-AF65-F5344CB8AC3E}">
        <p14:creationId xmlns:p14="http://schemas.microsoft.com/office/powerpoint/2010/main" val="2424603109"/>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eubles, magasin, Magasin&#10;&#10;Description générée automatiquement">
            <a:extLst>
              <a:ext uri="{FF2B5EF4-FFF2-40B4-BE49-F238E27FC236}">
                <a16:creationId xmlns:a16="http://schemas.microsoft.com/office/drawing/2014/main" id="{8D885DDA-2CAF-50D4-C2B5-7F908798D3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6" y="185486"/>
            <a:ext cx="9183608" cy="6120000"/>
          </a:xfrm>
          <a:prstGeom prst="rect">
            <a:avLst/>
          </a:prstGeom>
          <a:ln w="28575">
            <a:solidFill>
              <a:srgbClr val="FFFF00"/>
            </a:solidFill>
            <a:prstDash val="sysDot"/>
          </a:ln>
        </p:spPr>
      </p:pic>
      <p:sp>
        <p:nvSpPr>
          <p:cNvPr id="4" name="ZoneTexte 3">
            <a:extLst>
              <a:ext uri="{FF2B5EF4-FFF2-40B4-BE49-F238E27FC236}">
                <a16:creationId xmlns:a16="http://schemas.microsoft.com/office/drawing/2014/main" id="{F70D1A65-3132-0F3F-123D-244E1FAB1A0C}"/>
              </a:ext>
            </a:extLst>
          </p:cNvPr>
          <p:cNvSpPr txBox="1"/>
          <p:nvPr/>
        </p:nvSpPr>
        <p:spPr>
          <a:xfrm>
            <a:off x="3646134" y="5889987"/>
            <a:ext cx="8967355"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Une échoppe de bouquiniste parisien.</a:t>
            </a:r>
          </a:p>
        </p:txBody>
      </p:sp>
    </p:spTree>
    <p:extLst>
      <p:ext uri="{BB962C8B-B14F-4D97-AF65-F5344CB8AC3E}">
        <p14:creationId xmlns:p14="http://schemas.microsoft.com/office/powerpoint/2010/main" val="261895951"/>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plein air, ciel, repère&#10;&#10;Description générée automatiquement">
            <a:extLst>
              <a:ext uri="{FF2B5EF4-FFF2-40B4-BE49-F238E27FC236}">
                <a16:creationId xmlns:a16="http://schemas.microsoft.com/office/drawing/2014/main" id="{0FB031D7-D100-4C23-A525-3F80ADBE5D8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868680"/>
            <a:ext cx="9144000" cy="5120639"/>
          </a:xfrm>
          <a:prstGeom prst="rect">
            <a:avLst/>
          </a:prstGeom>
          <a:ln w="28575">
            <a:solidFill>
              <a:srgbClr val="FFFF00"/>
            </a:solidFill>
            <a:prstDash val="sysDot"/>
          </a:ln>
        </p:spPr>
      </p:pic>
      <p:sp>
        <p:nvSpPr>
          <p:cNvPr id="6" name="ZoneTexte 5">
            <a:extLst>
              <a:ext uri="{FF2B5EF4-FFF2-40B4-BE49-F238E27FC236}">
                <a16:creationId xmlns:a16="http://schemas.microsoft.com/office/drawing/2014/main" id="{F19D6AFF-E990-D843-C3AD-9B87D5294335}"/>
              </a:ext>
            </a:extLst>
          </p:cNvPr>
          <p:cNvSpPr txBox="1"/>
          <p:nvPr/>
        </p:nvSpPr>
        <p:spPr>
          <a:xfrm>
            <a:off x="4397829" y="6111910"/>
            <a:ext cx="8403771" cy="461665"/>
          </a:xfrm>
          <a:prstGeom prst="rect">
            <a:avLst/>
          </a:prstGeom>
          <a:noFill/>
        </p:spPr>
        <p:txBody>
          <a:bodyPr wrap="square" rtlCol="0">
            <a:spAutoFit/>
          </a:bodyPr>
          <a:lstStyle/>
          <a:p>
            <a:r>
              <a:rPr lang="fr-FR" sz="2400" b="1">
                <a:solidFill>
                  <a:srgbClr val="FFFF00"/>
                </a:solidFill>
              </a:rPr>
              <a:t>Bateaux-Mouches de Nuit</a:t>
            </a:r>
            <a:endParaRPr lang="fr-FR" sz="2400" b="1" dirty="0">
              <a:solidFill>
                <a:srgbClr val="FFFF00"/>
              </a:solidFill>
            </a:endParaRPr>
          </a:p>
        </p:txBody>
      </p:sp>
    </p:spTree>
    <p:extLst>
      <p:ext uri="{BB962C8B-B14F-4D97-AF65-F5344CB8AC3E}">
        <p14:creationId xmlns:p14="http://schemas.microsoft.com/office/powerpoint/2010/main" val="426182778"/>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eau, nuage&#10;&#10;Description générée automatiquement">
            <a:extLst>
              <a:ext uri="{FF2B5EF4-FFF2-40B4-BE49-F238E27FC236}">
                <a16:creationId xmlns:a16="http://schemas.microsoft.com/office/drawing/2014/main" id="{149DCC30-EEA2-AC82-66F2-FEE4D98853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94289"/>
            <a:ext cx="8160000" cy="6120000"/>
          </a:xfrm>
          <a:prstGeom prst="rect">
            <a:avLst/>
          </a:prstGeom>
          <a:ln w="28575">
            <a:solidFill>
              <a:srgbClr val="FFFF00"/>
            </a:solidFill>
            <a:prstDash val="sysDot"/>
          </a:ln>
        </p:spPr>
      </p:pic>
      <p:sp>
        <p:nvSpPr>
          <p:cNvPr id="6" name="ZoneTexte 5">
            <a:extLst>
              <a:ext uri="{FF2B5EF4-FFF2-40B4-BE49-F238E27FC236}">
                <a16:creationId xmlns:a16="http://schemas.microsoft.com/office/drawing/2014/main" id="{9D22038B-AB32-A134-A61C-E89F00D87B35}"/>
              </a:ext>
            </a:extLst>
          </p:cNvPr>
          <p:cNvSpPr txBox="1"/>
          <p:nvPr/>
        </p:nvSpPr>
        <p:spPr>
          <a:xfrm>
            <a:off x="1835809" y="6027003"/>
            <a:ext cx="8520382" cy="830997"/>
          </a:xfrm>
          <a:prstGeom prst="rect">
            <a:avLst/>
          </a:prstGeom>
          <a:noFill/>
        </p:spPr>
        <p:txBody>
          <a:bodyPr wrap="square" rtlCol="0">
            <a:spAutoFit/>
          </a:bodyPr>
          <a:lstStyle/>
          <a:p>
            <a:r>
              <a:rPr lang="fr-FR" sz="2400" b="1">
                <a:solidFill>
                  <a:srgbClr val="FFFF00"/>
                </a:solidFill>
              </a:rPr>
              <a:t>Les quais submergés depuis le pont de la Tournelle lors de la crue de juin 2016.</a:t>
            </a:r>
            <a:endParaRPr lang="fr-FR" sz="2400" b="1" dirty="0">
              <a:solidFill>
                <a:srgbClr val="FFFF00"/>
              </a:solidFill>
            </a:endParaRPr>
          </a:p>
        </p:txBody>
      </p:sp>
    </p:spTree>
    <p:extLst>
      <p:ext uri="{BB962C8B-B14F-4D97-AF65-F5344CB8AC3E}">
        <p14:creationId xmlns:p14="http://schemas.microsoft.com/office/powerpoint/2010/main" val="2721229321"/>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E4321E9E-C563-8C84-84BB-609273768E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31228"/>
            <a:ext cx="8160000" cy="6120000"/>
          </a:xfrm>
          <a:prstGeom prst="rect">
            <a:avLst/>
          </a:prstGeom>
          <a:ln w="28575">
            <a:solidFill>
              <a:srgbClr val="FFFF00"/>
            </a:solidFill>
            <a:prstDash val="sysDot"/>
          </a:ln>
        </p:spPr>
      </p:pic>
      <p:sp>
        <p:nvSpPr>
          <p:cNvPr id="4" name="ZoneTexte 3">
            <a:extLst>
              <a:ext uri="{FF2B5EF4-FFF2-40B4-BE49-F238E27FC236}">
                <a16:creationId xmlns:a16="http://schemas.microsoft.com/office/drawing/2014/main" id="{B1C9D01D-65EB-A898-0432-47AEDF48E4AE}"/>
              </a:ext>
            </a:extLst>
          </p:cNvPr>
          <p:cNvSpPr txBox="1"/>
          <p:nvPr/>
        </p:nvSpPr>
        <p:spPr>
          <a:xfrm>
            <a:off x="2431310" y="6351227"/>
            <a:ext cx="7952345" cy="461665"/>
          </a:xfrm>
          <a:prstGeom prst="rect">
            <a:avLst/>
          </a:prstGeom>
          <a:noFill/>
        </p:spPr>
        <p:txBody>
          <a:bodyPr wrap="square" rtlCol="0">
            <a:spAutoFit/>
          </a:bodyPr>
          <a:lstStyle/>
          <a:p>
            <a:r>
              <a:rPr lang="fr-FR" sz="2400" b="1">
                <a:solidFill>
                  <a:srgbClr val="FFFF00"/>
                </a:solidFill>
              </a:rPr>
              <a:t>La crue de janvier 2018 en aval du pont Saint-Michel.</a:t>
            </a:r>
            <a:endParaRPr lang="fr-FR" sz="2400" b="1" dirty="0">
              <a:solidFill>
                <a:srgbClr val="FFFF00"/>
              </a:solidFill>
            </a:endParaRPr>
          </a:p>
        </p:txBody>
      </p:sp>
    </p:spTree>
    <p:extLst>
      <p:ext uri="{BB962C8B-B14F-4D97-AF65-F5344CB8AC3E}">
        <p14:creationId xmlns:p14="http://schemas.microsoft.com/office/powerpoint/2010/main" val="3106578248"/>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transport, bateau, eau&#10;&#10;Description générée automatiquement">
            <a:extLst>
              <a:ext uri="{FF2B5EF4-FFF2-40B4-BE49-F238E27FC236}">
                <a16:creationId xmlns:a16="http://schemas.microsoft.com/office/drawing/2014/main" id="{3C176A90-BAAE-456D-70FA-BC6DF46586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7253" y="254472"/>
            <a:ext cx="9611746" cy="6120000"/>
          </a:xfrm>
          <a:prstGeom prst="rect">
            <a:avLst/>
          </a:prstGeom>
          <a:ln w="28575">
            <a:solidFill>
              <a:srgbClr val="FFFF00"/>
            </a:solidFill>
            <a:prstDash val="sysDot"/>
          </a:ln>
        </p:spPr>
      </p:pic>
      <p:sp>
        <p:nvSpPr>
          <p:cNvPr id="4" name="ZoneTexte 3">
            <a:extLst>
              <a:ext uri="{FF2B5EF4-FFF2-40B4-BE49-F238E27FC236}">
                <a16:creationId xmlns:a16="http://schemas.microsoft.com/office/drawing/2014/main" id="{47D9B00B-D7EB-BBB2-7B54-53016A001C3F}"/>
              </a:ext>
            </a:extLst>
          </p:cNvPr>
          <p:cNvSpPr txBox="1"/>
          <p:nvPr/>
        </p:nvSpPr>
        <p:spPr>
          <a:xfrm>
            <a:off x="869296" y="6306103"/>
            <a:ext cx="11322704" cy="461665"/>
          </a:xfrm>
          <a:prstGeom prst="rect">
            <a:avLst/>
          </a:prstGeom>
          <a:noFill/>
        </p:spPr>
        <p:txBody>
          <a:bodyPr wrap="square" rtlCol="0">
            <a:spAutoFit/>
          </a:bodyPr>
          <a:lstStyle/>
          <a:p>
            <a:r>
              <a:rPr lang="fr-FR" sz="2400" b="1">
                <a:solidFill>
                  <a:srgbClr val="FFFF00"/>
                </a:solidFill>
              </a:rPr>
              <a:t>Transport public sur la Seine avant 1910 : une navette des Bateaux parisiens.</a:t>
            </a:r>
            <a:endParaRPr lang="fr-FR" sz="2400" b="1" dirty="0">
              <a:solidFill>
                <a:srgbClr val="FFFF00"/>
              </a:solidFill>
            </a:endParaRPr>
          </a:p>
        </p:txBody>
      </p:sp>
    </p:spTree>
    <p:extLst>
      <p:ext uri="{BB962C8B-B14F-4D97-AF65-F5344CB8AC3E}">
        <p14:creationId xmlns:p14="http://schemas.microsoft.com/office/powerpoint/2010/main" val="3151709148"/>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nuage&#10;&#10;Description générée automatiquement">
            <a:extLst>
              <a:ext uri="{FF2B5EF4-FFF2-40B4-BE49-F238E27FC236}">
                <a16:creationId xmlns:a16="http://schemas.microsoft.com/office/drawing/2014/main" id="{8FC88D91-3C48-4ED4-EB66-6F6747584B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44000" y="178676"/>
            <a:ext cx="8160000" cy="6120000"/>
          </a:xfrm>
          <a:prstGeom prst="rect">
            <a:avLst/>
          </a:prstGeom>
          <a:ln w="28575">
            <a:solidFill>
              <a:srgbClr val="FFFF00"/>
            </a:solidFill>
            <a:prstDash val="sysDot"/>
          </a:ln>
        </p:spPr>
      </p:pic>
      <p:sp>
        <p:nvSpPr>
          <p:cNvPr id="4" name="ZoneTexte 3">
            <a:extLst>
              <a:ext uri="{FF2B5EF4-FFF2-40B4-BE49-F238E27FC236}">
                <a16:creationId xmlns:a16="http://schemas.microsoft.com/office/drawing/2014/main" id="{0FA3A7D3-2571-C2E2-5F64-B869D57A5823}"/>
              </a:ext>
            </a:extLst>
          </p:cNvPr>
          <p:cNvSpPr txBox="1"/>
          <p:nvPr/>
        </p:nvSpPr>
        <p:spPr>
          <a:xfrm>
            <a:off x="2737826" y="6027003"/>
            <a:ext cx="8302336" cy="830997"/>
          </a:xfrm>
          <a:prstGeom prst="rect">
            <a:avLst/>
          </a:prstGeom>
          <a:noFill/>
        </p:spPr>
        <p:txBody>
          <a:bodyPr wrap="square" rtlCol="0">
            <a:spAutoFit/>
          </a:bodyPr>
          <a:lstStyle/>
          <a:p>
            <a:r>
              <a:rPr lang="fr-FR" sz="2400" b="1">
                <a:solidFill>
                  <a:srgbClr val="FFFF00"/>
                </a:solidFill>
              </a:rPr>
              <a:t>Péniche porte-conteneurs, dont des conteneurs desservant les supermarchés Franprix.</a:t>
            </a:r>
            <a:endParaRPr lang="fr-FR" sz="2400" b="1" dirty="0">
              <a:solidFill>
                <a:srgbClr val="FFFF00"/>
              </a:solidFill>
            </a:endParaRPr>
          </a:p>
        </p:txBody>
      </p:sp>
    </p:spTree>
    <p:extLst>
      <p:ext uri="{BB962C8B-B14F-4D97-AF65-F5344CB8AC3E}">
        <p14:creationId xmlns:p14="http://schemas.microsoft.com/office/powerpoint/2010/main" val="2397166451"/>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bâtiment, lac&#10;&#10;Description générée automatiquement">
            <a:extLst>
              <a:ext uri="{FF2B5EF4-FFF2-40B4-BE49-F238E27FC236}">
                <a16:creationId xmlns:a16="http://schemas.microsoft.com/office/drawing/2014/main" id="{391AA762-4F51-ECD3-4325-8B9EA36892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43972" y="210207"/>
            <a:ext cx="7304055" cy="6120000"/>
          </a:xfrm>
          <a:prstGeom prst="rect">
            <a:avLst/>
          </a:prstGeom>
          <a:ln w="28575">
            <a:solidFill>
              <a:srgbClr val="FFFF00"/>
            </a:solidFill>
            <a:prstDash val="sysDot"/>
          </a:ln>
        </p:spPr>
      </p:pic>
      <p:sp>
        <p:nvSpPr>
          <p:cNvPr id="4" name="ZoneTexte 3">
            <a:extLst>
              <a:ext uri="{FF2B5EF4-FFF2-40B4-BE49-F238E27FC236}">
                <a16:creationId xmlns:a16="http://schemas.microsoft.com/office/drawing/2014/main" id="{B2BE0F64-F7A2-2712-1023-2E4CE0408E33}"/>
              </a:ext>
            </a:extLst>
          </p:cNvPr>
          <p:cNvSpPr txBox="1"/>
          <p:nvPr/>
        </p:nvSpPr>
        <p:spPr>
          <a:xfrm>
            <a:off x="1343293" y="6330207"/>
            <a:ext cx="10449313" cy="461665"/>
          </a:xfrm>
          <a:prstGeom prst="rect">
            <a:avLst/>
          </a:prstGeom>
          <a:noFill/>
        </p:spPr>
        <p:txBody>
          <a:bodyPr wrap="square" rtlCol="0">
            <a:spAutoFit/>
          </a:bodyPr>
          <a:lstStyle/>
          <a:p>
            <a:r>
              <a:rPr lang="fr-FR" sz="2400" b="1">
                <a:solidFill>
                  <a:srgbClr val="FFFF00"/>
                </a:solidFill>
              </a:rPr>
              <a:t>Pêcheurs à la ligne sur la Seine à l'entrée du canal Saint-Martin.</a:t>
            </a:r>
            <a:endParaRPr lang="fr-FR" sz="2400" b="1" dirty="0">
              <a:solidFill>
                <a:srgbClr val="FFFF00"/>
              </a:solidFill>
            </a:endParaRPr>
          </a:p>
        </p:txBody>
      </p:sp>
    </p:spTree>
    <p:extLst>
      <p:ext uri="{BB962C8B-B14F-4D97-AF65-F5344CB8AC3E}">
        <p14:creationId xmlns:p14="http://schemas.microsoft.com/office/powerpoint/2010/main" val="11350408"/>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D48DC68E-71ED-CCB5-61EF-2FE09D2E1F9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44989" y="178675"/>
            <a:ext cx="9902021" cy="6120000"/>
          </a:xfrm>
          <a:prstGeom prst="rect">
            <a:avLst/>
          </a:prstGeom>
          <a:ln w="28575">
            <a:solidFill>
              <a:srgbClr val="FFFF00"/>
            </a:solidFill>
            <a:prstDash val="sysDot"/>
          </a:ln>
        </p:spPr>
      </p:pic>
      <p:sp>
        <p:nvSpPr>
          <p:cNvPr id="4" name="ZoneTexte 3">
            <a:extLst>
              <a:ext uri="{FF2B5EF4-FFF2-40B4-BE49-F238E27FC236}">
                <a16:creationId xmlns:a16="http://schemas.microsoft.com/office/drawing/2014/main" id="{CC921244-C4D4-0DF2-28A8-618F5C0EBD02}"/>
              </a:ext>
            </a:extLst>
          </p:cNvPr>
          <p:cNvSpPr txBox="1"/>
          <p:nvPr/>
        </p:nvSpPr>
        <p:spPr>
          <a:xfrm>
            <a:off x="3699045" y="5883176"/>
            <a:ext cx="6764481"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La Seine et Notre-Dame de Paris </a:t>
            </a:r>
          </a:p>
        </p:txBody>
      </p:sp>
    </p:spTree>
    <p:extLst>
      <p:ext uri="{BB962C8B-B14F-4D97-AF65-F5344CB8AC3E}">
        <p14:creationId xmlns:p14="http://schemas.microsoft.com/office/powerpoint/2010/main" val="1296603724"/>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canal&#10;&#10;Description générée automatiquement">
            <a:extLst>
              <a:ext uri="{FF2B5EF4-FFF2-40B4-BE49-F238E27FC236}">
                <a16:creationId xmlns:a16="http://schemas.microsoft.com/office/drawing/2014/main" id="{C76655E8-496F-0790-148B-6D96E4B657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52249"/>
            <a:ext cx="8160000" cy="6120000"/>
          </a:xfrm>
          <a:prstGeom prst="rect">
            <a:avLst/>
          </a:prstGeom>
          <a:ln w="28575">
            <a:solidFill>
              <a:srgbClr val="FFFF00"/>
            </a:solidFill>
            <a:prstDash val="sysDot"/>
          </a:ln>
        </p:spPr>
      </p:pic>
      <p:sp>
        <p:nvSpPr>
          <p:cNvPr id="4" name="ZoneTexte 3">
            <a:extLst>
              <a:ext uri="{FF2B5EF4-FFF2-40B4-BE49-F238E27FC236}">
                <a16:creationId xmlns:a16="http://schemas.microsoft.com/office/drawing/2014/main" id="{67221389-F9F8-9872-9DE3-D0F06222F972}"/>
              </a:ext>
            </a:extLst>
          </p:cNvPr>
          <p:cNvSpPr txBox="1"/>
          <p:nvPr/>
        </p:nvSpPr>
        <p:spPr>
          <a:xfrm>
            <a:off x="2870757" y="6372249"/>
            <a:ext cx="8001000" cy="461665"/>
          </a:xfrm>
          <a:prstGeom prst="rect">
            <a:avLst/>
          </a:prstGeom>
          <a:noFill/>
        </p:spPr>
        <p:txBody>
          <a:bodyPr wrap="square" rtlCol="0">
            <a:spAutoFit/>
          </a:bodyPr>
          <a:lstStyle/>
          <a:p>
            <a:r>
              <a:rPr lang="fr-FR" sz="2400" b="1">
                <a:solidFill>
                  <a:srgbClr val="FFFF00"/>
                </a:solidFill>
              </a:rPr>
              <a:t>Bateau de la compagnie des Bateaux Parisiens.</a:t>
            </a:r>
            <a:endParaRPr lang="fr-FR" sz="2400" b="1" dirty="0">
              <a:solidFill>
                <a:srgbClr val="FFFF00"/>
              </a:solidFill>
            </a:endParaRPr>
          </a:p>
        </p:txBody>
      </p:sp>
    </p:spTree>
    <p:extLst>
      <p:ext uri="{BB962C8B-B14F-4D97-AF65-F5344CB8AC3E}">
        <p14:creationId xmlns:p14="http://schemas.microsoft.com/office/powerpoint/2010/main" val="2195980356"/>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transport&#10;&#10;Description générée automatiquement">
            <a:extLst>
              <a:ext uri="{FF2B5EF4-FFF2-40B4-BE49-F238E27FC236}">
                <a16:creationId xmlns:a16="http://schemas.microsoft.com/office/drawing/2014/main" id="{B16DF5DA-42DF-54A5-972C-36CE7497C8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3" y="126136"/>
            <a:ext cx="9442633" cy="6300000"/>
          </a:xfrm>
          <a:prstGeom prst="rect">
            <a:avLst/>
          </a:prstGeom>
          <a:ln w="28575">
            <a:solidFill>
              <a:srgbClr val="FFFF00"/>
            </a:solidFill>
            <a:prstDash val="sysDot"/>
          </a:ln>
        </p:spPr>
      </p:pic>
      <p:sp>
        <p:nvSpPr>
          <p:cNvPr id="4" name="ZoneTexte 3">
            <a:extLst>
              <a:ext uri="{FF2B5EF4-FFF2-40B4-BE49-F238E27FC236}">
                <a16:creationId xmlns:a16="http://schemas.microsoft.com/office/drawing/2014/main" id="{46B30940-7BBF-7EA1-CB09-C2DBBAC80BD8}"/>
              </a:ext>
            </a:extLst>
          </p:cNvPr>
          <p:cNvSpPr txBox="1"/>
          <p:nvPr/>
        </p:nvSpPr>
        <p:spPr>
          <a:xfrm>
            <a:off x="3034145" y="6426136"/>
            <a:ext cx="6535882" cy="461665"/>
          </a:xfrm>
          <a:prstGeom prst="rect">
            <a:avLst/>
          </a:prstGeom>
          <a:noFill/>
        </p:spPr>
        <p:txBody>
          <a:bodyPr wrap="square" rtlCol="0">
            <a:spAutoFit/>
          </a:bodyPr>
          <a:lstStyle/>
          <a:p>
            <a:r>
              <a:rPr lang="fr-FR" sz="2400" b="1">
                <a:solidFill>
                  <a:srgbClr val="FFFF00"/>
                </a:solidFill>
              </a:rPr>
              <a:t>Bateau-mouche sur la Seine.</a:t>
            </a:r>
            <a:endParaRPr lang="fr-FR" sz="2400" b="1" dirty="0">
              <a:solidFill>
                <a:srgbClr val="FFFF00"/>
              </a:solidFill>
            </a:endParaRPr>
          </a:p>
        </p:txBody>
      </p:sp>
    </p:spTree>
    <p:extLst>
      <p:ext uri="{BB962C8B-B14F-4D97-AF65-F5344CB8AC3E}">
        <p14:creationId xmlns:p14="http://schemas.microsoft.com/office/powerpoint/2010/main" val="1658148849"/>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pont&#10;&#10;Description générée automatiquement">
            <a:extLst>
              <a:ext uri="{FF2B5EF4-FFF2-40B4-BE49-F238E27FC236}">
                <a16:creationId xmlns:a16="http://schemas.microsoft.com/office/drawing/2014/main" id="{C3034D87-BE4E-0833-66FB-B94A5C092A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82322" y="360207"/>
            <a:ext cx="9027355" cy="5940000"/>
          </a:xfrm>
          <a:prstGeom prst="rect">
            <a:avLst/>
          </a:prstGeom>
          <a:ln w="28575">
            <a:solidFill>
              <a:srgbClr val="FFFF00"/>
            </a:solidFill>
            <a:prstDash val="sysDot"/>
          </a:ln>
        </p:spPr>
      </p:pic>
      <p:sp>
        <p:nvSpPr>
          <p:cNvPr id="4" name="ZoneTexte 3">
            <a:extLst>
              <a:ext uri="{FF2B5EF4-FFF2-40B4-BE49-F238E27FC236}">
                <a16:creationId xmlns:a16="http://schemas.microsoft.com/office/drawing/2014/main" id="{14753050-CA52-9337-089D-5E1C8858AE61}"/>
              </a:ext>
            </a:extLst>
          </p:cNvPr>
          <p:cNvSpPr txBox="1"/>
          <p:nvPr/>
        </p:nvSpPr>
        <p:spPr>
          <a:xfrm>
            <a:off x="3925972" y="6168168"/>
            <a:ext cx="7668491" cy="461665"/>
          </a:xfrm>
          <a:prstGeom prst="rect">
            <a:avLst/>
          </a:prstGeom>
          <a:noFill/>
        </p:spPr>
        <p:txBody>
          <a:bodyPr wrap="square" rtlCol="0">
            <a:spAutoFit/>
          </a:bodyPr>
          <a:lstStyle/>
          <a:p>
            <a:r>
              <a:rPr lang="fr-FR" sz="2400" b="1">
                <a:solidFill>
                  <a:srgbClr val="FFFF00"/>
                </a:solidFill>
              </a:rPr>
              <a:t>bateau-mouche-paris-sur-seine</a:t>
            </a:r>
            <a:endParaRPr lang="fr-FR" sz="2400" b="1" dirty="0">
              <a:solidFill>
                <a:srgbClr val="FFFF00"/>
              </a:solidFill>
            </a:endParaRPr>
          </a:p>
        </p:txBody>
      </p:sp>
    </p:spTree>
    <p:extLst>
      <p:ext uri="{BB962C8B-B14F-4D97-AF65-F5344CB8AC3E}">
        <p14:creationId xmlns:p14="http://schemas.microsoft.com/office/powerpoint/2010/main" val="1787595997"/>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ateau, transport, eau&#10;&#10;Description générée automatiquement">
            <a:extLst>
              <a:ext uri="{FF2B5EF4-FFF2-40B4-BE49-F238E27FC236}">
                <a16:creationId xmlns:a16="http://schemas.microsoft.com/office/drawing/2014/main" id="{DFCE41F1-7D24-0B47-F27B-4A1E00E23A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7906" y="820900"/>
            <a:ext cx="4428000" cy="3321000"/>
          </a:xfrm>
          <a:prstGeom prst="rect">
            <a:avLst/>
          </a:prstGeom>
          <a:ln w="28575">
            <a:solidFill>
              <a:srgbClr val="FFFF00"/>
            </a:solidFill>
            <a:prstDash val="sysDot"/>
          </a:ln>
        </p:spPr>
      </p:pic>
      <p:pic>
        <p:nvPicPr>
          <p:cNvPr id="5" name="Image 4" descr="Une image contenant plein air, eau, ciel, lac&#10;&#10;Description générée automatiquement">
            <a:extLst>
              <a:ext uri="{FF2B5EF4-FFF2-40B4-BE49-F238E27FC236}">
                <a16:creationId xmlns:a16="http://schemas.microsoft.com/office/drawing/2014/main" id="{8890588C-6C23-57C7-82E8-454F4CF6BEB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00896" y="3002280"/>
            <a:ext cx="4248000" cy="3186000"/>
          </a:xfrm>
          <a:prstGeom prst="rect">
            <a:avLst/>
          </a:prstGeom>
          <a:ln w="28575">
            <a:solidFill>
              <a:srgbClr val="FFFF00"/>
            </a:solidFill>
            <a:prstDash val="sysDot"/>
          </a:ln>
        </p:spPr>
      </p:pic>
    </p:spTree>
    <p:extLst>
      <p:ext uri="{BB962C8B-B14F-4D97-AF65-F5344CB8AC3E}">
        <p14:creationId xmlns:p14="http://schemas.microsoft.com/office/powerpoint/2010/main" val="2388303775"/>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transport&#10;&#10;Description générée automatiquement">
            <a:extLst>
              <a:ext uri="{FF2B5EF4-FFF2-40B4-BE49-F238E27FC236}">
                <a16:creationId xmlns:a16="http://schemas.microsoft.com/office/drawing/2014/main" id="{BE36B476-BCF5-44DE-A24A-017E016596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90911" y="937968"/>
            <a:ext cx="4680000" cy="3510000"/>
          </a:xfrm>
          <a:prstGeom prst="rect">
            <a:avLst/>
          </a:prstGeom>
          <a:ln w="28575">
            <a:solidFill>
              <a:srgbClr val="FFFF00"/>
            </a:solidFill>
            <a:prstDash val="sysDot"/>
          </a:ln>
        </p:spPr>
      </p:pic>
      <p:sp>
        <p:nvSpPr>
          <p:cNvPr id="4" name="ZoneTexte 3">
            <a:extLst>
              <a:ext uri="{FF2B5EF4-FFF2-40B4-BE49-F238E27FC236}">
                <a16:creationId xmlns:a16="http://schemas.microsoft.com/office/drawing/2014/main" id="{1CF43F06-682A-7504-7198-BCACAE35ADF9}"/>
              </a:ext>
            </a:extLst>
          </p:cNvPr>
          <p:cNvSpPr txBox="1"/>
          <p:nvPr/>
        </p:nvSpPr>
        <p:spPr>
          <a:xfrm>
            <a:off x="918625" y="1914143"/>
            <a:ext cx="5291328" cy="461665"/>
          </a:xfrm>
          <a:prstGeom prst="rect">
            <a:avLst/>
          </a:prstGeom>
          <a:noFill/>
        </p:spPr>
        <p:txBody>
          <a:bodyPr wrap="square" rtlCol="0">
            <a:spAutoFit/>
          </a:bodyPr>
          <a:lstStyle/>
          <a:p>
            <a:r>
              <a:rPr lang="fr-FR" sz="2400" b="1">
                <a:solidFill>
                  <a:srgbClr val="FFFF00"/>
                </a:solidFill>
              </a:rPr>
              <a:t>Croisière d’une heure en journée</a:t>
            </a:r>
            <a:endParaRPr lang="fr-FR" sz="2400" b="1" dirty="0">
              <a:solidFill>
                <a:srgbClr val="FFFF00"/>
              </a:solidFill>
            </a:endParaRPr>
          </a:p>
        </p:txBody>
      </p:sp>
      <p:pic>
        <p:nvPicPr>
          <p:cNvPr id="6" name="Image 5" descr="Une image contenant plein air, ciel, eau, bateau&#10;&#10;Description générée automatiquement">
            <a:extLst>
              <a:ext uri="{FF2B5EF4-FFF2-40B4-BE49-F238E27FC236}">
                <a16:creationId xmlns:a16="http://schemas.microsoft.com/office/drawing/2014/main" id="{250171B5-BBCE-C5EA-AFEE-2BC73FE37FA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18625" y="2773968"/>
            <a:ext cx="4464000" cy="3348000"/>
          </a:xfrm>
          <a:prstGeom prst="rect">
            <a:avLst/>
          </a:prstGeom>
          <a:ln w="28575">
            <a:solidFill>
              <a:srgbClr val="FFFF00"/>
            </a:solidFill>
            <a:prstDash val="sysDot"/>
          </a:ln>
        </p:spPr>
      </p:pic>
    </p:spTree>
    <p:extLst>
      <p:ext uri="{BB962C8B-B14F-4D97-AF65-F5344CB8AC3E}">
        <p14:creationId xmlns:p14="http://schemas.microsoft.com/office/powerpoint/2010/main" val="3351570329"/>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bâtiment&#10;&#10;Description générée automatiquement">
            <a:extLst>
              <a:ext uri="{FF2B5EF4-FFF2-40B4-BE49-F238E27FC236}">
                <a16:creationId xmlns:a16="http://schemas.microsoft.com/office/drawing/2014/main" id="{A817E077-74D0-9EE1-6537-6BBC0E86D8B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50976" y="877824"/>
            <a:ext cx="4608000" cy="3456000"/>
          </a:xfrm>
          <a:prstGeom prst="rect">
            <a:avLst/>
          </a:prstGeom>
          <a:ln w="28575">
            <a:solidFill>
              <a:srgbClr val="FFFF00"/>
            </a:solidFill>
            <a:prstDash val="sysDot"/>
          </a:ln>
        </p:spPr>
      </p:pic>
      <p:sp>
        <p:nvSpPr>
          <p:cNvPr id="4" name="ZoneTexte 3">
            <a:extLst>
              <a:ext uri="{FF2B5EF4-FFF2-40B4-BE49-F238E27FC236}">
                <a16:creationId xmlns:a16="http://schemas.microsoft.com/office/drawing/2014/main" id="{7090D370-820D-6701-57C7-034FF66BEA6F}"/>
              </a:ext>
            </a:extLst>
          </p:cNvPr>
          <p:cNvSpPr txBox="1"/>
          <p:nvPr/>
        </p:nvSpPr>
        <p:spPr>
          <a:xfrm>
            <a:off x="5779008" y="1938528"/>
            <a:ext cx="6254496" cy="461665"/>
          </a:xfrm>
          <a:prstGeom prst="rect">
            <a:avLst/>
          </a:prstGeom>
          <a:noFill/>
        </p:spPr>
        <p:txBody>
          <a:bodyPr wrap="square" rtlCol="0">
            <a:spAutoFit/>
          </a:bodyPr>
          <a:lstStyle/>
          <a:p>
            <a:r>
              <a:rPr lang="fr-FR" sz="2400" b="1">
                <a:solidFill>
                  <a:srgbClr val="FFFF00"/>
                </a:solidFill>
              </a:rPr>
              <a:t>Croisière d’une heure en début de soirée</a:t>
            </a:r>
            <a:endParaRPr lang="fr-FR" sz="2400" b="1" dirty="0">
              <a:solidFill>
                <a:srgbClr val="FFFF00"/>
              </a:solidFill>
            </a:endParaRPr>
          </a:p>
        </p:txBody>
      </p:sp>
      <p:pic>
        <p:nvPicPr>
          <p:cNvPr id="6" name="Image 5" descr="Une image contenant plein air, eau, ciel, arche&#10;&#10;Description générée automatiquement">
            <a:extLst>
              <a:ext uri="{FF2B5EF4-FFF2-40B4-BE49-F238E27FC236}">
                <a16:creationId xmlns:a16="http://schemas.microsoft.com/office/drawing/2014/main" id="{6DDFA027-C7FC-AE37-EA60-5C3C45ACDBF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925056" y="2828544"/>
            <a:ext cx="4428000" cy="3321000"/>
          </a:xfrm>
          <a:prstGeom prst="rect">
            <a:avLst/>
          </a:prstGeom>
          <a:ln w="28575">
            <a:solidFill>
              <a:srgbClr val="FFFF00"/>
            </a:solidFill>
            <a:prstDash val="sysDot"/>
          </a:ln>
        </p:spPr>
      </p:pic>
    </p:spTree>
    <p:extLst>
      <p:ext uri="{BB962C8B-B14F-4D97-AF65-F5344CB8AC3E}">
        <p14:creationId xmlns:p14="http://schemas.microsoft.com/office/powerpoint/2010/main" val="28104271"/>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eau&#10;&#10;Description générée automatiquement">
            <a:extLst>
              <a:ext uri="{FF2B5EF4-FFF2-40B4-BE49-F238E27FC236}">
                <a16:creationId xmlns:a16="http://schemas.microsoft.com/office/drawing/2014/main" id="{32FAF4D5-98CF-19B6-F3E3-79033227D5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2357" y="504497"/>
            <a:ext cx="4356000" cy="3267000"/>
          </a:xfrm>
          <a:prstGeom prst="rect">
            <a:avLst/>
          </a:prstGeom>
          <a:ln w="28575">
            <a:solidFill>
              <a:srgbClr val="FFFF00"/>
            </a:solidFill>
            <a:prstDash val="sysDot"/>
          </a:ln>
        </p:spPr>
      </p:pic>
      <p:sp>
        <p:nvSpPr>
          <p:cNvPr id="4" name="ZoneTexte 3">
            <a:extLst>
              <a:ext uri="{FF2B5EF4-FFF2-40B4-BE49-F238E27FC236}">
                <a16:creationId xmlns:a16="http://schemas.microsoft.com/office/drawing/2014/main" id="{86299F50-CC7B-6DD4-877A-DD7F39C5BFBA}"/>
              </a:ext>
            </a:extLst>
          </p:cNvPr>
          <p:cNvSpPr txBox="1"/>
          <p:nvPr/>
        </p:nvSpPr>
        <p:spPr>
          <a:xfrm>
            <a:off x="5498592" y="2023872"/>
            <a:ext cx="6693408" cy="461665"/>
          </a:xfrm>
          <a:prstGeom prst="rect">
            <a:avLst/>
          </a:prstGeom>
          <a:noFill/>
        </p:spPr>
        <p:txBody>
          <a:bodyPr wrap="square" rtlCol="0">
            <a:spAutoFit/>
          </a:bodyPr>
          <a:lstStyle/>
          <a:p>
            <a:r>
              <a:rPr lang="fr-FR" sz="2400" b="1" dirty="0">
                <a:solidFill>
                  <a:srgbClr val="FFFF00"/>
                </a:solidFill>
              </a:rPr>
              <a:t>Croisière à arrêts multiples sur la Seine à Paris</a:t>
            </a:r>
          </a:p>
        </p:txBody>
      </p:sp>
      <p:pic>
        <p:nvPicPr>
          <p:cNvPr id="6" name="Image 5" descr="Une image contenant plein air, ciel, nuage, eau&#10;&#10;Description générée automatiquement">
            <a:extLst>
              <a:ext uri="{FF2B5EF4-FFF2-40B4-BE49-F238E27FC236}">
                <a16:creationId xmlns:a16="http://schemas.microsoft.com/office/drawing/2014/main" id="{DCED3170-955A-DFAA-2F75-7C83C7EBBE3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31643" y="2938319"/>
            <a:ext cx="4788000" cy="3549837"/>
          </a:xfrm>
          <a:prstGeom prst="rect">
            <a:avLst/>
          </a:prstGeom>
          <a:ln w="28575">
            <a:solidFill>
              <a:srgbClr val="FFFF00"/>
            </a:solidFill>
            <a:prstDash val="sysDot"/>
          </a:ln>
        </p:spPr>
      </p:pic>
    </p:spTree>
    <p:extLst>
      <p:ext uri="{BB962C8B-B14F-4D97-AF65-F5344CB8AC3E}">
        <p14:creationId xmlns:p14="http://schemas.microsoft.com/office/powerpoint/2010/main" val="957843484"/>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bateau&#10;&#10;Description générée automatiquement">
            <a:extLst>
              <a:ext uri="{FF2B5EF4-FFF2-40B4-BE49-F238E27FC236}">
                <a16:creationId xmlns:a16="http://schemas.microsoft.com/office/drawing/2014/main" id="{18DC0DC0-C90F-8DF9-4830-7772272076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8785" y="359454"/>
            <a:ext cx="10434429" cy="5940000"/>
          </a:xfrm>
          <a:prstGeom prst="rect">
            <a:avLst/>
          </a:prstGeom>
          <a:ln w="28575">
            <a:solidFill>
              <a:srgbClr val="FFFF00"/>
            </a:solidFill>
            <a:prstDash val="sysDot"/>
          </a:ln>
        </p:spPr>
      </p:pic>
      <p:sp>
        <p:nvSpPr>
          <p:cNvPr id="4" name="ZoneTexte 3">
            <a:extLst>
              <a:ext uri="{FF2B5EF4-FFF2-40B4-BE49-F238E27FC236}">
                <a16:creationId xmlns:a16="http://schemas.microsoft.com/office/drawing/2014/main" id="{C438F38F-F037-2E6A-08B9-6541891B41FC}"/>
              </a:ext>
            </a:extLst>
          </p:cNvPr>
          <p:cNvSpPr txBox="1"/>
          <p:nvPr/>
        </p:nvSpPr>
        <p:spPr>
          <a:xfrm>
            <a:off x="2189854" y="6267713"/>
            <a:ext cx="9434587" cy="461665"/>
          </a:xfrm>
          <a:prstGeom prst="rect">
            <a:avLst/>
          </a:prstGeom>
          <a:noFill/>
        </p:spPr>
        <p:txBody>
          <a:bodyPr wrap="square" rtlCol="0">
            <a:spAutoFit/>
          </a:bodyPr>
          <a:lstStyle/>
          <a:p>
            <a:r>
              <a:rPr lang="fr-FR" sz="2400" b="1">
                <a:solidFill>
                  <a:srgbClr val="FFFF00"/>
                </a:solidFill>
              </a:rPr>
              <a:t>Bateau faisant demi-tour près du pont d'Austerlitz à Paris.</a:t>
            </a:r>
            <a:endParaRPr lang="fr-FR" sz="2400" b="1" dirty="0">
              <a:solidFill>
                <a:srgbClr val="FFFF00"/>
              </a:solidFill>
            </a:endParaRPr>
          </a:p>
        </p:txBody>
      </p:sp>
    </p:spTree>
    <p:extLst>
      <p:ext uri="{BB962C8B-B14F-4D97-AF65-F5344CB8AC3E}">
        <p14:creationId xmlns:p14="http://schemas.microsoft.com/office/powerpoint/2010/main" val="55341985"/>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transport, bateau, embarcation, eau&#10;&#10;Description générée automatiquement">
            <a:extLst>
              <a:ext uri="{FF2B5EF4-FFF2-40B4-BE49-F238E27FC236}">
                <a16:creationId xmlns:a16="http://schemas.microsoft.com/office/drawing/2014/main" id="{7D6315D9-66D7-EACE-ED90-BA81BAFCF7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6930" y="2977380"/>
            <a:ext cx="5184000" cy="3456000"/>
          </a:xfrm>
          <a:prstGeom prst="rect">
            <a:avLst/>
          </a:prstGeom>
          <a:ln w="28575">
            <a:solidFill>
              <a:srgbClr val="FFFF00"/>
            </a:solidFill>
            <a:prstDash val="sysDot"/>
          </a:ln>
        </p:spPr>
      </p:pic>
      <p:pic>
        <p:nvPicPr>
          <p:cNvPr id="9" name="Image 8" descr="Une image contenant meubles, ciel, pont, table&#10;&#10;Description générée automatiquement">
            <a:extLst>
              <a:ext uri="{FF2B5EF4-FFF2-40B4-BE49-F238E27FC236}">
                <a16:creationId xmlns:a16="http://schemas.microsoft.com/office/drawing/2014/main" id="{B41F3DFD-2D39-E647-C03B-DE40176EBFE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223070" y="499129"/>
            <a:ext cx="4392000" cy="3137135"/>
          </a:xfrm>
          <a:prstGeom prst="rect">
            <a:avLst/>
          </a:prstGeom>
          <a:ln w="28575">
            <a:solidFill>
              <a:srgbClr val="FFFF00"/>
            </a:solidFill>
            <a:prstDash val="sysDot"/>
          </a:ln>
        </p:spPr>
      </p:pic>
      <p:sp>
        <p:nvSpPr>
          <p:cNvPr id="2" name="ZoneTexte 1">
            <a:extLst>
              <a:ext uri="{FF2B5EF4-FFF2-40B4-BE49-F238E27FC236}">
                <a16:creationId xmlns:a16="http://schemas.microsoft.com/office/drawing/2014/main" id="{1CC5CE37-DFD8-D163-6BBC-01FFFE9DE20B}"/>
              </a:ext>
            </a:extLst>
          </p:cNvPr>
          <p:cNvSpPr txBox="1"/>
          <p:nvPr/>
        </p:nvSpPr>
        <p:spPr>
          <a:xfrm>
            <a:off x="2036064" y="1555746"/>
            <a:ext cx="5498592" cy="461665"/>
          </a:xfrm>
          <a:prstGeom prst="rect">
            <a:avLst/>
          </a:prstGeom>
          <a:noFill/>
        </p:spPr>
        <p:txBody>
          <a:bodyPr wrap="square" rtlCol="0">
            <a:spAutoFit/>
          </a:bodyPr>
          <a:lstStyle/>
          <a:p>
            <a:r>
              <a:rPr lang="fr-FR" sz="2400" b="1" dirty="0">
                <a:solidFill>
                  <a:srgbClr val="FFFF00"/>
                </a:solidFill>
              </a:rPr>
              <a:t>L’intérieur d’un Bateau mouche</a:t>
            </a:r>
          </a:p>
        </p:txBody>
      </p:sp>
    </p:spTree>
    <p:extLst>
      <p:ext uri="{BB962C8B-B14F-4D97-AF65-F5344CB8AC3E}">
        <p14:creationId xmlns:p14="http://schemas.microsoft.com/office/powerpoint/2010/main" val="1031723002"/>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au, plein air, lac&#10;&#10;Description générée automatiquement">
            <a:extLst>
              <a:ext uri="{FF2B5EF4-FFF2-40B4-BE49-F238E27FC236}">
                <a16:creationId xmlns:a16="http://schemas.microsoft.com/office/drawing/2014/main" id="{B5F98B6A-9F57-E34C-56C0-615F0F661B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96757" y="3194324"/>
            <a:ext cx="4824000" cy="3221360"/>
          </a:xfrm>
          <a:prstGeom prst="rect">
            <a:avLst/>
          </a:prstGeom>
          <a:ln w="28575">
            <a:solidFill>
              <a:srgbClr val="FFFF00"/>
            </a:solidFill>
            <a:prstDash val="sysDot"/>
          </a:ln>
        </p:spPr>
      </p:pic>
      <p:pic>
        <p:nvPicPr>
          <p:cNvPr id="5" name="Image 4" descr="Une image contenant meubles, chaise, Table de cuisine et de salle à manger, table&#10;&#10;Description générée automatiquement">
            <a:extLst>
              <a:ext uri="{FF2B5EF4-FFF2-40B4-BE49-F238E27FC236}">
                <a16:creationId xmlns:a16="http://schemas.microsoft.com/office/drawing/2014/main" id="{8DE0FE3E-20AD-60A6-ABC1-AAF479B2F1E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27685" y="494919"/>
            <a:ext cx="4824000" cy="3445703"/>
          </a:xfrm>
          <a:prstGeom prst="rect">
            <a:avLst/>
          </a:prstGeom>
          <a:ln w="28575">
            <a:solidFill>
              <a:srgbClr val="FFFF00"/>
            </a:solidFill>
            <a:prstDash val="sysDot"/>
          </a:ln>
        </p:spPr>
      </p:pic>
      <p:sp>
        <p:nvSpPr>
          <p:cNvPr id="6" name="ZoneTexte 5">
            <a:extLst>
              <a:ext uri="{FF2B5EF4-FFF2-40B4-BE49-F238E27FC236}">
                <a16:creationId xmlns:a16="http://schemas.microsoft.com/office/drawing/2014/main" id="{96C2F5E1-9B4F-6983-5F5B-68F9F66B3020}"/>
              </a:ext>
            </a:extLst>
          </p:cNvPr>
          <p:cNvSpPr txBox="1"/>
          <p:nvPr/>
        </p:nvSpPr>
        <p:spPr>
          <a:xfrm>
            <a:off x="6191579" y="665785"/>
            <a:ext cx="5315712" cy="461665"/>
          </a:xfrm>
          <a:prstGeom prst="rect">
            <a:avLst/>
          </a:prstGeom>
          <a:noFill/>
        </p:spPr>
        <p:txBody>
          <a:bodyPr wrap="square" rtlCol="0">
            <a:spAutoFit/>
          </a:bodyPr>
          <a:lstStyle/>
          <a:p>
            <a:r>
              <a:rPr lang="fr-FR" sz="2400" b="1" i="1" dirty="0">
                <a:solidFill>
                  <a:srgbClr val="FFFF00"/>
                </a:solidFill>
              </a:rPr>
              <a:t>L’intérieur D’Un Bateau à mouche</a:t>
            </a:r>
          </a:p>
        </p:txBody>
      </p:sp>
      <p:sp>
        <p:nvSpPr>
          <p:cNvPr id="7" name="ZoneTexte 6">
            <a:extLst>
              <a:ext uri="{FF2B5EF4-FFF2-40B4-BE49-F238E27FC236}">
                <a16:creationId xmlns:a16="http://schemas.microsoft.com/office/drawing/2014/main" id="{B785DAA7-514C-1E05-518C-5C2EE8112ED0}"/>
              </a:ext>
            </a:extLst>
          </p:cNvPr>
          <p:cNvSpPr txBox="1"/>
          <p:nvPr/>
        </p:nvSpPr>
        <p:spPr>
          <a:xfrm>
            <a:off x="2119451" y="4389505"/>
            <a:ext cx="5403013" cy="830997"/>
          </a:xfrm>
          <a:prstGeom prst="rect">
            <a:avLst/>
          </a:prstGeom>
          <a:noFill/>
        </p:spPr>
        <p:txBody>
          <a:bodyPr wrap="square" rtlCol="0">
            <a:spAutoFit/>
          </a:bodyPr>
          <a:lstStyle/>
          <a:p>
            <a:r>
              <a:rPr lang="fr-FR" sz="2400" b="1">
                <a:solidFill>
                  <a:srgbClr val="FFFF00"/>
                </a:solidFill>
              </a:rPr>
              <a:t>Dîner gastronomique à Paris Croisière sur la Seine </a:t>
            </a:r>
            <a:endParaRPr lang="fr-FR" sz="2400" b="1" dirty="0">
              <a:solidFill>
                <a:srgbClr val="FFFF00"/>
              </a:solidFill>
            </a:endParaRPr>
          </a:p>
        </p:txBody>
      </p:sp>
    </p:spTree>
    <p:extLst>
      <p:ext uri="{BB962C8B-B14F-4D97-AF65-F5344CB8AC3E}">
        <p14:creationId xmlns:p14="http://schemas.microsoft.com/office/powerpoint/2010/main" val="351652936"/>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plein air, embarcation, bâtiment&#10;&#10;Description générée automatiquement">
            <a:extLst>
              <a:ext uri="{FF2B5EF4-FFF2-40B4-BE49-F238E27FC236}">
                <a16:creationId xmlns:a16="http://schemas.microsoft.com/office/drawing/2014/main" id="{267620CC-E552-3808-7405-322C42470C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57759" y="414909"/>
            <a:ext cx="5184000" cy="3456000"/>
          </a:xfrm>
          <a:prstGeom prst="rect">
            <a:avLst/>
          </a:prstGeom>
          <a:ln w="28575">
            <a:solidFill>
              <a:srgbClr val="FFFF00"/>
            </a:solidFill>
            <a:prstDash val="sysDot"/>
          </a:ln>
        </p:spPr>
      </p:pic>
      <p:pic>
        <p:nvPicPr>
          <p:cNvPr id="5" name="Image 4" descr="Une image contenant habits, personne, homme, Visage humain&#10;&#10;Description générée automatiquement">
            <a:extLst>
              <a:ext uri="{FF2B5EF4-FFF2-40B4-BE49-F238E27FC236}">
                <a16:creationId xmlns:a16="http://schemas.microsoft.com/office/drawing/2014/main" id="{17052283-BB01-C71E-A0FB-673A4E199A0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0241" y="3316173"/>
            <a:ext cx="4752000" cy="3168000"/>
          </a:xfrm>
          <a:prstGeom prst="rect">
            <a:avLst/>
          </a:prstGeom>
          <a:ln w="28575">
            <a:solidFill>
              <a:srgbClr val="FFFF00"/>
            </a:solidFill>
            <a:prstDash val="sysDot"/>
          </a:ln>
        </p:spPr>
      </p:pic>
      <p:sp>
        <p:nvSpPr>
          <p:cNvPr id="6" name="ZoneTexte 5">
            <a:extLst>
              <a:ext uri="{FF2B5EF4-FFF2-40B4-BE49-F238E27FC236}">
                <a16:creationId xmlns:a16="http://schemas.microsoft.com/office/drawing/2014/main" id="{938A20C6-843D-9D79-95DB-53784F817521}"/>
              </a:ext>
            </a:extLst>
          </p:cNvPr>
          <p:cNvSpPr txBox="1"/>
          <p:nvPr/>
        </p:nvSpPr>
        <p:spPr>
          <a:xfrm>
            <a:off x="6457759" y="4484674"/>
            <a:ext cx="5184000" cy="830997"/>
          </a:xfrm>
          <a:prstGeom prst="rect">
            <a:avLst/>
          </a:prstGeom>
          <a:noFill/>
        </p:spPr>
        <p:txBody>
          <a:bodyPr wrap="square" rtlCol="0">
            <a:spAutoFit/>
          </a:bodyPr>
          <a:lstStyle/>
          <a:p>
            <a:r>
              <a:rPr lang="fr-FR" sz="2400" b="1">
                <a:solidFill>
                  <a:srgbClr val="FFFF00"/>
                </a:solidFill>
              </a:rPr>
              <a:t>Dîner gastronomique à Paris Croisière sur la Seine </a:t>
            </a:r>
            <a:endParaRPr lang="fr-FR" sz="2400" b="1" dirty="0">
              <a:solidFill>
                <a:srgbClr val="FFFF00"/>
              </a:solidFill>
            </a:endParaRPr>
          </a:p>
        </p:txBody>
      </p:sp>
    </p:spTree>
    <p:extLst>
      <p:ext uri="{BB962C8B-B14F-4D97-AF65-F5344CB8AC3E}">
        <p14:creationId xmlns:p14="http://schemas.microsoft.com/office/powerpoint/2010/main" val="9604842"/>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ourriture, garniture, plat, fourchette&#10;&#10;Description générée automatiquement">
            <a:extLst>
              <a:ext uri="{FF2B5EF4-FFF2-40B4-BE49-F238E27FC236}">
                <a16:creationId xmlns:a16="http://schemas.microsoft.com/office/drawing/2014/main" id="{9BC63D88-FAD6-03FC-7504-B7A6CAF442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2168" y="569976"/>
            <a:ext cx="5076000" cy="3384000"/>
          </a:xfrm>
          <a:prstGeom prst="rect">
            <a:avLst/>
          </a:prstGeom>
          <a:ln w="28575">
            <a:solidFill>
              <a:srgbClr val="FFFF00"/>
            </a:solidFill>
            <a:prstDash val="sysDot"/>
          </a:ln>
        </p:spPr>
      </p:pic>
      <p:pic>
        <p:nvPicPr>
          <p:cNvPr id="5" name="Image 4" descr="Une image contenant vaisselle, nappe de table, table, Verre à vin&#10;&#10;Description générée automatiquement">
            <a:extLst>
              <a:ext uri="{FF2B5EF4-FFF2-40B4-BE49-F238E27FC236}">
                <a16:creationId xmlns:a16="http://schemas.microsoft.com/office/drawing/2014/main" id="{D0CA4C6E-6FA1-11C9-A082-06897953800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14744" y="3203448"/>
            <a:ext cx="5076000" cy="3384000"/>
          </a:xfrm>
          <a:prstGeom prst="rect">
            <a:avLst/>
          </a:prstGeom>
          <a:ln w="28575">
            <a:solidFill>
              <a:srgbClr val="FFFF00"/>
            </a:solidFill>
            <a:prstDash val="sysDot"/>
          </a:ln>
        </p:spPr>
      </p:pic>
    </p:spTree>
    <p:extLst>
      <p:ext uri="{BB962C8B-B14F-4D97-AF65-F5344CB8AC3E}">
        <p14:creationId xmlns:p14="http://schemas.microsoft.com/office/powerpoint/2010/main" val="3964831582"/>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bateau, transport&#10;&#10;Description générée automatiquement">
            <a:extLst>
              <a:ext uri="{FF2B5EF4-FFF2-40B4-BE49-F238E27FC236}">
                <a16:creationId xmlns:a16="http://schemas.microsoft.com/office/drawing/2014/main" id="{2649BFE6-BBB4-5233-461C-24CFEA96C4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8056" y="3105912"/>
            <a:ext cx="5148000" cy="3432000"/>
          </a:xfrm>
          <a:prstGeom prst="rect">
            <a:avLst/>
          </a:prstGeom>
          <a:ln w="28575">
            <a:solidFill>
              <a:srgbClr val="FFFF00"/>
            </a:solidFill>
            <a:prstDash val="sysDot"/>
          </a:ln>
        </p:spPr>
      </p:pic>
      <p:pic>
        <p:nvPicPr>
          <p:cNvPr id="5" name="Image 4" descr="Une image contenant chaise, intérieur, Salle, plafond&#10;&#10;Description générée automatiquement">
            <a:extLst>
              <a:ext uri="{FF2B5EF4-FFF2-40B4-BE49-F238E27FC236}">
                <a16:creationId xmlns:a16="http://schemas.microsoft.com/office/drawing/2014/main" id="{1A6825B1-E997-76E4-140D-FAA239FC926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67944" y="411480"/>
            <a:ext cx="5076000" cy="3384000"/>
          </a:xfrm>
          <a:prstGeom prst="rect">
            <a:avLst/>
          </a:prstGeom>
          <a:ln w="28575">
            <a:solidFill>
              <a:srgbClr val="FFFF00"/>
            </a:solidFill>
            <a:prstDash val="sysDot"/>
          </a:ln>
        </p:spPr>
      </p:pic>
    </p:spTree>
    <p:extLst>
      <p:ext uri="{BB962C8B-B14F-4D97-AF65-F5344CB8AC3E}">
        <p14:creationId xmlns:p14="http://schemas.microsoft.com/office/powerpoint/2010/main" val="335299680"/>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alle, intérieur, personne, chaise&#10;&#10;Description générée automatiquement">
            <a:extLst>
              <a:ext uri="{FF2B5EF4-FFF2-40B4-BE49-F238E27FC236}">
                <a16:creationId xmlns:a16="http://schemas.microsoft.com/office/drawing/2014/main" id="{0FA3E66C-31C1-81D6-7C71-B63F77A5F1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9357" y="1735784"/>
            <a:ext cx="4788000" cy="3192000"/>
          </a:xfrm>
          <a:prstGeom prst="rect">
            <a:avLst/>
          </a:prstGeom>
          <a:ln w="28575">
            <a:solidFill>
              <a:srgbClr val="FFFF00"/>
            </a:solidFill>
            <a:prstDash val="sysDot"/>
          </a:ln>
        </p:spPr>
      </p:pic>
      <p:pic>
        <p:nvPicPr>
          <p:cNvPr id="5" name="Image 4" descr="Une image contenant plafond, habits, homme, Salle&#10;&#10;Description générée automatiquement">
            <a:extLst>
              <a:ext uri="{FF2B5EF4-FFF2-40B4-BE49-F238E27FC236}">
                <a16:creationId xmlns:a16="http://schemas.microsoft.com/office/drawing/2014/main" id="{1B089974-2578-A500-1010-838B0895474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51764" y="1258128"/>
            <a:ext cx="3510879" cy="4680000"/>
          </a:xfrm>
          <a:prstGeom prst="rect">
            <a:avLst/>
          </a:prstGeom>
          <a:ln w="28575">
            <a:solidFill>
              <a:srgbClr val="FFFF00"/>
            </a:solidFill>
            <a:prstDash val="sysDot"/>
          </a:ln>
        </p:spPr>
      </p:pic>
    </p:spTree>
    <p:extLst>
      <p:ext uri="{BB962C8B-B14F-4D97-AF65-F5344CB8AC3E}">
        <p14:creationId xmlns:p14="http://schemas.microsoft.com/office/powerpoint/2010/main" val="686370093"/>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ssiette, nourriture, vaisselle, Art culinaire&#10;&#10;Description générée automatiquement">
            <a:extLst>
              <a:ext uri="{FF2B5EF4-FFF2-40B4-BE49-F238E27FC236}">
                <a16:creationId xmlns:a16="http://schemas.microsoft.com/office/drawing/2014/main" id="{18CE19E9-7572-CB3F-EA58-57A809BB06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69380" y="1076395"/>
            <a:ext cx="3528000" cy="4705209"/>
          </a:xfrm>
          <a:prstGeom prst="rect">
            <a:avLst/>
          </a:prstGeom>
          <a:ln w="28575">
            <a:solidFill>
              <a:srgbClr val="FFFF00"/>
            </a:solidFill>
            <a:prstDash val="sysDot"/>
          </a:ln>
        </p:spPr>
      </p:pic>
      <p:pic>
        <p:nvPicPr>
          <p:cNvPr id="5" name="Image 4" descr="Une image contenant assiette, Restauration rapide, repas, table&#10;&#10;Description générée automatiquement">
            <a:extLst>
              <a:ext uri="{FF2B5EF4-FFF2-40B4-BE49-F238E27FC236}">
                <a16:creationId xmlns:a16="http://schemas.microsoft.com/office/drawing/2014/main" id="{8D5F1378-BEF7-DA7D-C020-4C1A00359C9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94620" y="1173563"/>
            <a:ext cx="3537885" cy="4716000"/>
          </a:xfrm>
          <a:prstGeom prst="rect">
            <a:avLst/>
          </a:prstGeom>
          <a:ln w="28575">
            <a:solidFill>
              <a:srgbClr val="FFFF00"/>
            </a:solidFill>
            <a:prstDash val="sysDot"/>
          </a:ln>
        </p:spPr>
      </p:pic>
    </p:spTree>
    <p:extLst>
      <p:ext uri="{BB962C8B-B14F-4D97-AF65-F5344CB8AC3E}">
        <p14:creationId xmlns:p14="http://schemas.microsoft.com/office/powerpoint/2010/main" val="751813793"/>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fond, table, meubles, Salle&#10;&#10;Description générée automatiquement">
            <a:extLst>
              <a:ext uri="{FF2B5EF4-FFF2-40B4-BE49-F238E27FC236}">
                <a16:creationId xmlns:a16="http://schemas.microsoft.com/office/drawing/2014/main" id="{2E5A5960-38F5-9E92-2FF0-EEFC0215C0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4528" y="1506156"/>
            <a:ext cx="4932000" cy="3699000"/>
          </a:xfrm>
          <a:prstGeom prst="rect">
            <a:avLst/>
          </a:prstGeom>
          <a:ln w="28575">
            <a:solidFill>
              <a:srgbClr val="FFFF00"/>
            </a:solidFill>
            <a:prstDash val="sysDot"/>
          </a:ln>
        </p:spPr>
      </p:pic>
      <p:pic>
        <p:nvPicPr>
          <p:cNvPr id="5" name="Image 4" descr="Une image contenant plein air, bâtiment, ciel, horizon&#10;&#10;Description générée automatiquement">
            <a:extLst>
              <a:ext uri="{FF2B5EF4-FFF2-40B4-BE49-F238E27FC236}">
                <a16:creationId xmlns:a16="http://schemas.microsoft.com/office/drawing/2014/main" id="{D63D1AC7-70A4-E3BB-CADD-189CA02FA04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45472" y="1573656"/>
            <a:ext cx="4752000" cy="3564000"/>
          </a:xfrm>
          <a:prstGeom prst="rect">
            <a:avLst/>
          </a:prstGeom>
          <a:ln w="28575">
            <a:solidFill>
              <a:srgbClr val="FFFF00"/>
            </a:solidFill>
            <a:prstDash val="sysDot"/>
          </a:ln>
        </p:spPr>
      </p:pic>
    </p:spTree>
    <p:extLst>
      <p:ext uri="{BB962C8B-B14F-4D97-AF65-F5344CB8AC3E}">
        <p14:creationId xmlns:p14="http://schemas.microsoft.com/office/powerpoint/2010/main" val="1530248376"/>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plein air, embarcation, transport&#10;&#10;Description générée automatiquement">
            <a:extLst>
              <a:ext uri="{FF2B5EF4-FFF2-40B4-BE49-F238E27FC236}">
                <a16:creationId xmlns:a16="http://schemas.microsoft.com/office/drawing/2014/main" id="{C4C990F4-DD95-CC3F-9378-E6D6DF09FA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1128" y="1761000"/>
            <a:ext cx="5004000" cy="3336000"/>
          </a:xfrm>
          <a:prstGeom prst="rect">
            <a:avLst/>
          </a:prstGeom>
          <a:ln w="28575">
            <a:solidFill>
              <a:srgbClr val="FFFF00"/>
            </a:solidFill>
            <a:prstDash val="sysDot"/>
          </a:ln>
        </p:spPr>
      </p:pic>
      <p:sp>
        <p:nvSpPr>
          <p:cNvPr id="4" name="ZoneTexte 3">
            <a:extLst>
              <a:ext uri="{FF2B5EF4-FFF2-40B4-BE49-F238E27FC236}">
                <a16:creationId xmlns:a16="http://schemas.microsoft.com/office/drawing/2014/main" id="{B55C8D53-203B-B267-3337-3E58810DB9A4}"/>
              </a:ext>
            </a:extLst>
          </p:cNvPr>
          <p:cNvSpPr txBox="1"/>
          <p:nvPr/>
        </p:nvSpPr>
        <p:spPr>
          <a:xfrm>
            <a:off x="1292352" y="682752"/>
            <a:ext cx="10570464" cy="523220"/>
          </a:xfrm>
          <a:prstGeom prst="rect">
            <a:avLst/>
          </a:prstGeom>
          <a:noFill/>
        </p:spPr>
        <p:txBody>
          <a:bodyPr wrap="square" rtlCol="0">
            <a:spAutoFit/>
          </a:bodyPr>
          <a:lstStyle/>
          <a:p>
            <a:r>
              <a:rPr lang="fr-FR" sz="2800" b="1" dirty="0">
                <a:solidFill>
                  <a:srgbClr val="FFFF00"/>
                </a:solidFill>
              </a:rPr>
              <a:t> C’était Dîner gastronomique à Paris Croisière sur la Seine</a:t>
            </a:r>
          </a:p>
        </p:txBody>
      </p:sp>
    </p:spTree>
    <p:extLst>
      <p:ext uri="{BB962C8B-B14F-4D97-AF65-F5344CB8AC3E}">
        <p14:creationId xmlns:p14="http://schemas.microsoft.com/office/powerpoint/2010/main" val="633476785"/>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repère&#10;&#10;Description générée automatiquement">
            <a:extLst>
              <a:ext uri="{FF2B5EF4-FFF2-40B4-BE49-F238E27FC236}">
                <a16:creationId xmlns:a16="http://schemas.microsoft.com/office/drawing/2014/main" id="{B377C1B6-ECD5-FDE4-ADC2-345EE20F54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462" y="3504592"/>
            <a:ext cx="5544000" cy="3104639"/>
          </a:xfrm>
          <a:prstGeom prst="rect">
            <a:avLst/>
          </a:prstGeom>
          <a:ln w="28575">
            <a:solidFill>
              <a:srgbClr val="FFFF00"/>
            </a:solidFill>
            <a:prstDash val="sysDot"/>
          </a:ln>
        </p:spPr>
      </p:pic>
      <p:pic>
        <p:nvPicPr>
          <p:cNvPr id="9" name="Image 8" descr="Une image contenant eau, plein air, bâtiment, bateau&#10;&#10;Description générée automatiquement">
            <a:extLst>
              <a:ext uri="{FF2B5EF4-FFF2-40B4-BE49-F238E27FC236}">
                <a16:creationId xmlns:a16="http://schemas.microsoft.com/office/drawing/2014/main" id="{E64B4B19-7813-E0E9-41AD-98FA25A16F7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564555" y="202998"/>
            <a:ext cx="5148000" cy="2882873"/>
          </a:xfrm>
          <a:prstGeom prst="rect">
            <a:avLst/>
          </a:prstGeom>
          <a:ln w="28575">
            <a:solidFill>
              <a:srgbClr val="FFFF00"/>
            </a:solidFill>
            <a:prstDash val="sysDot"/>
          </a:ln>
        </p:spPr>
      </p:pic>
    </p:spTree>
    <p:extLst>
      <p:ext uri="{BB962C8B-B14F-4D97-AF65-F5344CB8AC3E}">
        <p14:creationId xmlns:p14="http://schemas.microsoft.com/office/powerpoint/2010/main" val="2015353649"/>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96744EA-B8DF-0B95-C739-95A177CD9A4E}"/>
              </a:ext>
            </a:extLst>
          </p:cNvPr>
          <p:cNvSpPr txBox="1"/>
          <p:nvPr/>
        </p:nvSpPr>
        <p:spPr>
          <a:xfrm>
            <a:off x="742120" y="980662"/>
            <a:ext cx="11343861" cy="584775"/>
          </a:xfrm>
          <a:prstGeom prst="rect">
            <a:avLst/>
          </a:prstGeom>
          <a:noFill/>
        </p:spPr>
        <p:txBody>
          <a:bodyPr wrap="square" rtlCol="0">
            <a:spAutoFit/>
          </a:bodyPr>
          <a:lstStyle/>
          <a:p>
            <a:r>
              <a:rPr lang="fr-FR" sz="3200" b="1" dirty="0">
                <a:solidFill>
                  <a:srgbClr val="FFFF00"/>
                </a:solidFill>
              </a:rPr>
              <a:t>Lorient Vous A Présenté La Croisière  Sur La Seine De Nuit </a:t>
            </a:r>
          </a:p>
        </p:txBody>
      </p:sp>
      <p:sp>
        <p:nvSpPr>
          <p:cNvPr id="3" name="ZoneTexte 2">
            <a:extLst>
              <a:ext uri="{FF2B5EF4-FFF2-40B4-BE49-F238E27FC236}">
                <a16:creationId xmlns:a16="http://schemas.microsoft.com/office/drawing/2014/main" id="{1DB06306-3C72-FE56-0742-D290B2012330}"/>
              </a:ext>
            </a:extLst>
          </p:cNvPr>
          <p:cNvSpPr txBox="1"/>
          <p:nvPr/>
        </p:nvSpPr>
        <p:spPr>
          <a:xfrm>
            <a:off x="3445565" y="1999397"/>
            <a:ext cx="9899374"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3D8085B0-07A1-748D-0576-E006E50B39BA}"/>
              </a:ext>
            </a:extLst>
          </p:cNvPr>
          <p:cNvSpPr txBox="1"/>
          <p:nvPr/>
        </p:nvSpPr>
        <p:spPr>
          <a:xfrm>
            <a:off x="4253948" y="3086072"/>
            <a:ext cx="7434470" cy="584775"/>
          </a:xfrm>
          <a:prstGeom prst="rect">
            <a:avLst/>
          </a:prstGeom>
          <a:noFill/>
        </p:spPr>
        <p:txBody>
          <a:bodyPr wrap="square" rtlCol="0">
            <a:spAutoFit/>
          </a:bodyPr>
          <a:lstStyle/>
          <a:p>
            <a:r>
              <a:rPr lang="fr-FR" sz="3200" b="1" dirty="0">
                <a:solidFill>
                  <a:srgbClr val="FFFF00"/>
                </a:solidFill>
              </a:rPr>
              <a:t>Merci De Votre Visite</a:t>
            </a:r>
          </a:p>
        </p:txBody>
      </p:sp>
      <p:sp>
        <p:nvSpPr>
          <p:cNvPr id="5" name="ZoneTexte 4">
            <a:extLst>
              <a:ext uri="{FF2B5EF4-FFF2-40B4-BE49-F238E27FC236}">
                <a16:creationId xmlns:a16="http://schemas.microsoft.com/office/drawing/2014/main" id="{15E532D5-7D4E-3B37-D784-5CC35A98717B}"/>
              </a:ext>
            </a:extLst>
          </p:cNvPr>
          <p:cNvSpPr txBox="1"/>
          <p:nvPr/>
        </p:nvSpPr>
        <p:spPr>
          <a:xfrm>
            <a:off x="5579165" y="4172747"/>
            <a:ext cx="7288696"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2630482726"/>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127</TotalTime>
  <Words>311</Words>
  <Application>Microsoft Office PowerPoint</Application>
  <PresentationFormat>Grand écran</PresentationFormat>
  <Paragraphs>33</Paragraphs>
  <Slides>29</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2024-10-07T07:17:41Z</dcterms:created>
  <dcterms:modified xsi:type="dcterms:W3CDTF">2024-10-08T05:22:06Z</dcterms:modified>
</cp:coreProperties>
</file>