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84" r:id="rId3"/>
    <p:sldId id="274" r:id="rId4"/>
    <p:sldId id="275" r:id="rId5"/>
    <p:sldId id="273"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8" r:id="rId21"/>
    <p:sldId id="257" r:id="rId22"/>
    <p:sldId id="276" r:id="rId23"/>
    <p:sldId id="277" r:id="rId24"/>
    <p:sldId id="280" r:id="rId25"/>
    <p:sldId id="278" r:id="rId26"/>
    <p:sldId id="281" r:id="rId27"/>
    <p:sldId id="279"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33" autoAdjust="0"/>
    <p:restoredTop sz="94660"/>
  </p:normalViewPr>
  <p:slideViewPr>
    <p:cSldViewPr snapToGrid="0">
      <p:cViewPr varScale="1">
        <p:scale>
          <a:sx n="74" d="100"/>
          <a:sy n="74" d="100"/>
        </p:scale>
        <p:origin x="36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CA85C6-72E4-045C-1820-66D7445DA96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2CC4B87-1ABE-27CC-409E-4A0F8446D5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7FEFA4E-258C-0C2B-8834-5BEBBEE7C6B6}"/>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CF1759BB-97F4-9962-E347-9DA39AD855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49DC210-2793-189A-4CDE-E2467302260A}"/>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55460319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446C3C-9651-9482-D365-581B2EE71A1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1D1A2E6-C0C9-E61E-66B3-C071E0DD3B3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5D1FA43-A605-252D-67EE-AC6754A0E768}"/>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6CEFAB47-5B24-2D22-AF49-284A8311AD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7C438BC-9D84-5B59-D2B7-58B1A5043FDF}"/>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85787275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F027EB-C062-6D12-0AC3-C897F6BDDC4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AB02F86-4276-79E8-DF11-902B39A0529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0743BDC-E257-1018-047D-BBA40D28561D}"/>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5EB216D9-6624-C42E-D029-3352BC473C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9D9F9D-0E01-5127-E8C4-C4785CD2A12B}"/>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34275851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603869-BCB3-8D1F-AA79-14A407EC4F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7025670-1030-E147-5EAE-443154C83B6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A96B375-C890-71AD-E977-0B6328BFDCC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4450386-296A-7290-FF47-415B3AE6F050}"/>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6" name="Espace réservé du pied de page 5">
            <a:extLst>
              <a:ext uri="{FF2B5EF4-FFF2-40B4-BE49-F238E27FC236}">
                <a16:creationId xmlns:a16="http://schemas.microsoft.com/office/drawing/2014/main" id="{125E173F-F507-5225-D484-4A16790E281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312D7F7-7BD0-345D-9300-07FFADA47456}"/>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327418061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08682C-0CC6-F2DE-8CC8-BCAAA4A3085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E27E368-DEF1-8DE3-A3D6-08BAE67816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07E4567-FC20-FF00-B3B7-942A1B4B699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86419FF5-FE4E-D5CD-DE32-44AB220B86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C027762-D4A1-A8F0-62A1-B58DB7DF7F2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D4FA809-2DBE-A6FC-DEF9-C11D6FFA589C}"/>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8" name="Espace réservé du pied de page 7">
            <a:extLst>
              <a:ext uri="{FF2B5EF4-FFF2-40B4-BE49-F238E27FC236}">
                <a16:creationId xmlns:a16="http://schemas.microsoft.com/office/drawing/2014/main" id="{208A7C77-AD85-9460-DAF9-A2AA6FD789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48F485F-6604-03B2-F295-66100137774A}"/>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327723613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AA3443-A83F-D520-3DBF-214801E95C7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A6FB5BD-0F13-5123-6A8A-C8279A1A040C}"/>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4" name="Espace réservé du pied de page 3">
            <a:extLst>
              <a:ext uri="{FF2B5EF4-FFF2-40B4-BE49-F238E27FC236}">
                <a16:creationId xmlns:a16="http://schemas.microsoft.com/office/drawing/2014/main" id="{D884E513-1FF1-1FD3-9290-01F53F6E8EA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AC8B318-5369-CBFF-4AD4-DA9502D6193C}"/>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68389902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EF9897B-9918-D37B-D863-2CC1203405FD}"/>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3" name="Espace réservé du pied de page 2">
            <a:extLst>
              <a:ext uri="{FF2B5EF4-FFF2-40B4-BE49-F238E27FC236}">
                <a16:creationId xmlns:a16="http://schemas.microsoft.com/office/drawing/2014/main" id="{A0F1A71A-BE99-7DD6-6550-CE75D1E7F77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AEF541E-D16B-85DC-D0A1-112E5CBCE522}"/>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41884131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9077EE-9152-A40E-949D-7CF255CC898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F34A1C8-A4BB-9109-4432-BE4DBCE15F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8541415-3EB5-EEC0-55C7-D5B9FC6EB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7AE13D7-FB76-D0B5-AB10-D56DDF67E465}"/>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6" name="Espace réservé du pied de page 5">
            <a:extLst>
              <a:ext uri="{FF2B5EF4-FFF2-40B4-BE49-F238E27FC236}">
                <a16:creationId xmlns:a16="http://schemas.microsoft.com/office/drawing/2014/main" id="{6568C165-4F88-CEF1-7D08-4C596767E0E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E0E0D7E-24E3-3555-E02C-511702BCCE5D}"/>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09262609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32AE3A-AB07-8111-EF53-74CA413FD8B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E5FCBDF-3C76-0215-89C0-0611AA1104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2F876E0-52D4-0343-318B-BD6A2EDC06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83C960E-FBFE-4D63-4301-1E1F923B623B}"/>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6" name="Espace réservé du pied de page 5">
            <a:extLst>
              <a:ext uri="{FF2B5EF4-FFF2-40B4-BE49-F238E27FC236}">
                <a16:creationId xmlns:a16="http://schemas.microsoft.com/office/drawing/2014/main" id="{454AF7D3-EEA6-77B9-EABA-4377D06AC4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FEE7C3D-8A9D-B07B-F9E2-25741F2D8E58}"/>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214890852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835B73-8581-AB98-C772-1E2D9C01663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ADC3908-5979-FC04-1AE4-83C82C8B3BD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51743A-F6B1-A99F-48F3-5AADBDA23CAA}"/>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70CD4EAC-B4F5-773D-C1CC-EDD2DE9908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4AC20A-0B80-C021-139E-83781C95FC81}"/>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969594684"/>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515688F-F7B1-5625-3602-F85B043C612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A62B9D7-F773-8D6D-16F1-D18C55B5D4A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683DB59-61E8-46C5-CFDC-67B1833B3063}"/>
              </a:ext>
            </a:extLst>
          </p:cNvPr>
          <p:cNvSpPr>
            <a:spLocks noGrp="1"/>
          </p:cNvSpPr>
          <p:nvPr>
            <p:ph type="dt" sz="half" idx="10"/>
          </p:nvPr>
        </p:nvSpPr>
        <p:spPr/>
        <p:txBody>
          <a:bodyPr/>
          <a:lstStyle/>
          <a:p>
            <a:fld id="{D7D91E4A-8CCD-47EB-9ADC-60C8C53C8E1B}"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9F8790D2-AB95-88C5-CC5B-9941E57404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C2201BF-023F-2C1E-0E78-F797B8216743}"/>
              </a:ext>
            </a:extLst>
          </p:cNvPr>
          <p:cNvSpPr>
            <a:spLocks noGrp="1"/>
          </p:cNvSpPr>
          <p:nvPr>
            <p:ph type="sldNum" sz="quarter" idx="12"/>
          </p:nvPr>
        </p:nvSpPr>
        <p:spPr/>
        <p:txBody>
          <a:bodyPr/>
          <a:lstStyle/>
          <a:p>
            <a:fld id="{D3F451C9-61D4-4E8E-AFBE-9B0A66C4D934}" type="slidenum">
              <a:rPr lang="fr-FR" smtClean="0"/>
              <a:t>‹N°›</a:t>
            </a:fld>
            <a:endParaRPr lang="fr-FR"/>
          </a:p>
        </p:txBody>
      </p:sp>
    </p:spTree>
    <p:extLst>
      <p:ext uri="{BB962C8B-B14F-4D97-AF65-F5344CB8AC3E}">
        <p14:creationId xmlns:p14="http://schemas.microsoft.com/office/powerpoint/2010/main" val="130799913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128AA6E-2DD9-DB43-0176-7B9438E330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55EB8D8-EA23-D27A-5250-21775C8F4C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ED139E-9EB1-EA2F-D7B6-9B3B1C37FE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7D91E4A-8CCD-47EB-9ADC-60C8C53C8E1B}" type="datetimeFigureOut">
              <a:rPr lang="fr-FR" smtClean="0"/>
              <a:t>16/10/2024</a:t>
            </a:fld>
            <a:endParaRPr lang="fr-FR"/>
          </a:p>
        </p:txBody>
      </p:sp>
      <p:sp>
        <p:nvSpPr>
          <p:cNvPr id="5" name="Espace réservé du pied de page 4">
            <a:extLst>
              <a:ext uri="{FF2B5EF4-FFF2-40B4-BE49-F238E27FC236}">
                <a16:creationId xmlns:a16="http://schemas.microsoft.com/office/drawing/2014/main" id="{D6CAE74C-3B38-00D4-E713-E0FB5F0268D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9D5A778-B41C-57BD-4443-076EBF4F0F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3F451C9-61D4-4E8E-AFBE-9B0A66C4D934}" type="slidenum">
              <a:rPr lang="fr-FR" smtClean="0"/>
              <a:t>‹N°›</a:t>
            </a:fld>
            <a:endParaRPr lang="fr-FR"/>
          </a:p>
        </p:txBody>
      </p:sp>
    </p:spTree>
    <p:extLst>
      <p:ext uri="{BB962C8B-B14F-4D97-AF65-F5344CB8AC3E}">
        <p14:creationId xmlns:p14="http://schemas.microsoft.com/office/powerpoint/2010/main" val="3571135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260E187B-EF43-289D-C691-D7E85FA849E0}"/>
            </a:ext>
          </a:extLst>
        </p:cNvPr>
        <p:cNvGrpSpPr/>
        <p:nvPr/>
      </p:nvGrpSpPr>
      <p:grpSpPr>
        <a:xfrm>
          <a:off x="0" y="0"/>
          <a:ext cx="0" cy="0"/>
          <a:chOff x="0" y="0"/>
          <a:chExt cx="0" cy="0"/>
        </a:xfrm>
      </p:grpSpPr>
      <p:pic>
        <p:nvPicPr>
          <p:cNvPr id="3" name="Image 2" descr="Une image contenant plein air, arbre, ciel, Ruines&#10;&#10;Description générée automatiquement">
            <a:extLst>
              <a:ext uri="{FF2B5EF4-FFF2-40B4-BE49-F238E27FC236}">
                <a16:creationId xmlns:a16="http://schemas.microsoft.com/office/drawing/2014/main" id="{E0ACB90C-AE0C-506A-C03E-C33462F9DB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76000"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F17644FD-A891-DF6D-7B14-F43F6DDAECA0}"/>
              </a:ext>
            </a:extLst>
          </p:cNvPr>
          <p:cNvSpPr txBox="1"/>
          <p:nvPr/>
        </p:nvSpPr>
        <p:spPr>
          <a:xfrm>
            <a:off x="4408611" y="280555"/>
            <a:ext cx="8088436" cy="461665"/>
          </a:xfrm>
          <a:prstGeom prst="rect">
            <a:avLst/>
          </a:prstGeom>
          <a:noFill/>
        </p:spPr>
        <p:txBody>
          <a:bodyPr wrap="square" rtlCol="0">
            <a:spAutoFit/>
          </a:bodyPr>
          <a:lstStyle/>
          <a:p>
            <a:r>
              <a:rPr lang="fr-FR" sz="2400" b="1">
                <a:solidFill>
                  <a:schemeClr val="bg1"/>
                </a:solidFill>
              </a:rPr>
              <a:t>Les Baux-de-Provence</a:t>
            </a:r>
            <a:endParaRPr lang="fr-FR" sz="2400" b="1" dirty="0">
              <a:solidFill>
                <a:schemeClr val="bg1"/>
              </a:solidFill>
            </a:endParaRPr>
          </a:p>
        </p:txBody>
      </p:sp>
      <p:sp>
        <p:nvSpPr>
          <p:cNvPr id="7" name="ZoneTexte 6">
            <a:extLst>
              <a:ext uri="{FF2B5EF4-FFF2-40B4-BE49-F238E27FC236}">
                <a16:creationId xmlns:a16="http://schemas.microsoft.com/office/drawing/2014/main" id="{05D8A236-1865-4873-3680-B5A0984E78BD}"/>
              </a:ext>
            </a:extLst>
          </p:cNvPr>
          <p:cNvSpPr txBox="1"/>
          <p:nvPr/>
        </p:nvSpPr>
        <p:spPr>
          <a:xfrm>
            <a:off x="3067717" y="6294269"/>
            <a:ext cx="7687719" cy="461665"/>
          </a:xfrm>
          <a:prstGeom prst="rect">
            <a:avLst/>
          </a:prstGeom>
          <a:noFill/>
        </p:spPr>
        <p:txBody>
          <a:bodyPr wrap="square">
            <a:spAutoFit/>
          </a:bodyPr>
          <a:lstStyle/>
          <a:p>
            <a:r>
              <a:rPr lang="fr-FR" sz="2400" b="1" dirty="0">
                <a:solidFill>
                  <a:schemeClr val="bg1"/>
                </a:solidFill>
              </a:rPr>
              <a:t>la commune </a:t>
            </a:r>
            <a:r>
              <a:rPr lang="fr-FR" sz="2400" b="1" dirty="0" err="1">
                <a:solidFill>
                  <a:schemeClr val="bg1"/>
                </a:solidFill>
              </a:rPr>
              <a:t>des_Baux</a:t>
            </a:r>
            <a:r>
              <a:rPr lang="fr-FR" sz="2400" b="1" dirty="0">
                <a:solidFill>
                  <a:schemeClr val="bg1"/>
                </a:solidFill>
              </a:rPr>
              <a:t>-de-Provence, France.</a:t>
            </a:r>
          </a:p>
        </p:txBody>
      </p:sp>
    </p:spTree>
    <p:extLst>
      <p:ext uri="{BB962C8B-B14F-4D97-AF65-F5344CB8AC3E}">
        <p14:creationId xmlns:p14="http://schemas.microsoft.com/office/powerpoint/2010/main" val="295328223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sndAc>
          <p:stSnd>
            <p:snd r:embed="rId2" name="Gilbert Bécaud - Les marchés de Provence - Paroles (Lyrics).wav"/>
          </p:stSnd>
        </p:sndAc>
      </p:transition>
    </mc:Choice>
    <mc:Fallback>
      <p:transition spd="slow" advClick="0" advTm="8000">
        <p:fade/>
        <p:sndAc>
          <p:stSnd>
            <p:snd r:embed="rId2" name="Gilbert Bécaud - Les marchés de Provence - Paroles (Lyric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57541-0953-5893-15EB-3C26027A833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16150B2-C2F9-70B5-77F6-93DE4A9C65E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Les Baux-de-Provence sont une commune française, située dans le département des Bouches-du-Rhône en région Provence-Alpes-Côte d'Azur.</a:t>
            </a:r>
          </a:p>
          <a:p>
            <a:pPr algn="ctr"/>
            <a:endParaRPr lang="fr-FR" sz="3600" b="1" dirty="0">
              <a:solidFill>
                <a:srgbClr val="FFFF00"/>
              </a:solidFill>
            </a:endParaRPr>
          </a:p>
          <a:p>
            <a:pPr algn="ctr"/>
            <a:r>
              <a:rPr lang="fr-FR" sz="3600" b="1" dirty="0">
                <a:solidFill>
                  <a:srgbClr val="FFFF00"/>
                </a:solidFill>
              </a:rPr>
              <a:t>Situés dans le massif des Alpilles, Les Baux sont aujourd'hui principalement un site touristique plus qu'un lieu de vie. Ils adhèrent à l'association Les Plus Beaux Villages de France et accueillent plus d'un million et demi de visiteurs par an1. La commune compte 289 habitants, dont 22 vivent encore dans l'enceinte des Baux — la partie haute du village.</a:t>
            </a:r>
          </a:p>
        </p:txBody>
      </p:sp>
    </p:spTree>
    <p:extLst>
      <p:ext uri="{BB962C8B-B14F-4D97-AF65-F5344CB8AC3E}">
        <p14:creationId xmlns:p14="http://schemas.microsoft.com/office/powerpoint/2010/main" val="44461769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7DC13F88-501E-E1DE-5B87-E29E9A841F51}"/>
            </a:ext>
          </a:extLst>
        </p:cNvPr>
        <p:cNvGrpSpPr/>
        <p:nvPr/>
      </p:nvGrpSpPr>
      <p:grpSpPr>
        <a:xfrm>
          <a:off x="0" y="0"/>
          <a:ext cx="0" cy="0"/>
          <a:chOff x="0" y="0"/>
          <a:chExt cx="0" cy="0"/>
        </a:xfrm>
      </p:grpSpPr>
      <p:pic>
        <p:nvPicPr>
          <p:cNvPr id="3" name="Image 2" descr="Une image contenant lézard, reptile, mammifère, Reptile à écailles&#10;&#10;Description générée automatiquement">
            <a:extLst>
              <a:ext uri="{FF2B5EF4-FFF2-40B4-BE49-F238E27FC236}">
                <a16:creationId xmlns:a16="http://schemas.microsoft.com/office/drawing/2014/main" id="{CFD89080-AC60-CD2F-4867-E6532644BF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33625" y="528637"/>
            <a:ext cx="7524750" cy="5800725"/>
          </a:xfrm>
          <a:prstGeom prst="rect">
            <a:avLst/>
          </a:prstGeom>
          <a:effectLst>
            <a:softEdge rad="127000"/>
          </a:effectLst>
        </p:spPr>
      </p:pic>
      <p:sp>
        <p:nvSpPr>
          <p:cNvPr id="4" name="ZoneTexte 3">
            <a:extLst>
              <a:ext uri="{FF2B5EF4-FFF2-40B4-BE49-F238E27FC236}">
                <a16:creationId xmlns:a16="http://schemas.microsoft.com/office/drawing/2014/main" id="{11CF3A68-4372-D24A-5469-B0A4C82CD96E}"/>
              </a:ext>
            </a:extLst>
          </p:cNvPr>
          <p:cNvSpPr txBox="1"/>
          <p:nvPr/>
        </p:nvSpPr>
        <p:spPr>
          <a:xfrm>
            <a:off x="5121672" y="4010709"/>
            <a:ext cx="670213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Lézard ocellé.</a:t>
            </a:r>
          </a:p>
        </p:txBody>
      </p:sp>
    </p:spTree>
    <p:extLst>
      <p:ext uri="{BB962C8B-B14F-4D97-AF65-F5344CB8AC3E}">
        <p14:creationId xmlns:p14="http://schemas.microsoft.com/office/powerpoint/2010/main" val="53423107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3C2D66E-945C-0DFA-76CF-125479B1BC9C}"/>
            </a:ext>
          </a:extLst>
        </p:cNvPr>
        <p:cNvGrpSpPr/>
        <p:nvPr/>
      </p:nvGrpSpPr>
      <p:grpSpPr>
        <a:xfrm>
          <a:off x="0" y="0"/>
          <a:ext cx="0" cy="0"/>
          <a:chOff x="0" y="0"/>
          <a:chExt cx="0" cy="0"/>
        </a:xfrm>
      </p:grpSpPr>
      <p:pic>
        <p:nvPicPr>
          <p:cNvPr id="3" name="Image 2" descr="Une image contenant Oiseau de proie, oiseau, faucon, peinture&#10;&#10;Description générée automatiquement">
            <a:extLst>
              <a:ext uri="{FF2B5EF4-FFF2-40B4-BE49-F238E27FC236}">
                <a16:creationId xmlns:a16="http://schemas.microsoft.com/office/drawing/2014/main" id="{48D5DCCD-0B41-DCDA-422F-5D691C044D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0" y="152400"/>
            <a:ext cx="4876800" cy="6553200"/>
          </a:xfrm>
          <a:prstGeom prst="rect">
            <a:avLst/>
          </a:prstGeom>
          <a:effectLst>
            <a:softEdge rad="635000"/>
          </a:effectLst>
        </p:spPr>
      </p:pic>
      <p:sp>
        <p:nvSpPr>
          <p:cNvPr id="4" name="ZoneTexte 3">
            <a:extLst>
              <a:ext uri="{FF2B5EF4-FFF2-40B4-BE49-F238E27FC236}">
                <a16:creationId xmlns:a16="http://schemas.microsoft.com/office/drawing/2014/main" id="{50A3B49D-0EE6-9B9D-E5AD-654C857791D2}"/>
              </a:ext>
            </a:extLst>
          </p:cNvPr>
          <p:cNvSpPr txBox="1"/>
          <p:nvPr/>
        </p:nvSpPr>
        <p:spPr>
          <a:xfrm>
            <a:off x="5024184" y="4105301"/>
            <a:ext cx="524740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Aigle de </a:t>
            </a:r>
            <a:r>
              <a:rPr lang="fr-FR" sz="2400" b="1" dirty="0" err="1">
                <a:solidFill>
                  <a:schemeClr val="bg1"/>
                </a:solidFill>
              </a:rPr>
              <a:t>Bonelli</a:t>
            </a:r>
            <a:r>
              <a:rPr lang="fr-FR" sz="2400" b="1" dirty="0">
                <a:solidFill>
                  <a:schemeClr val="bg1"/>
                </a:solidFill>
              </a:rPr>
              <a:t>.</a:t>
            </a:r>
          </a:p>
        </p:txBody>
      </p:sp>
    </p:spTree>
    <p:extLst>
      <p:ext uri="{BB962C8B-B14F-4D97-AF65-F5344CB8AC3E}">
        <p14:creationId xmlns:p14="http://schemas.microsoft.com/office/powerpoint/2010/main" val="296693107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250C88B6-E467-16C4-6748-918E6623D5AF}"/>
            </a:ext>
          </a:extLst>
        </p:cNvPr>
        <p:cNvGrpSpPr/>
        <p:nvPr/>
      </p:nvGrpSpPr>
      <p:grpSpPr>
        <a:xfrm>
          <a:off x="0" y="0"/>
          <a:ext cx="0" cy="0"/>
          <a:chOff x="0" y="0"/>
          <a:chExt cx="0" cy="0"/>
        </a:xfrm>
      </p:grpSpPr>
      <p:pic>
        <p:nvPicPr>
          <p:cNvPr id="3" name="Image 2" descr="Une image contenant oiseau, Oiseau de proie, bec, plein air&#10;&#10;Description générée automatiquement">
            <a:extLst>
              <a:ext uri="{FF2B5EF4-FFF2-40B4-BE49-F238E27FC236}">
                <a16:creationId xmlns:a16="http://schemas.microsoft.com/office/drawing/2014/main" id="{8D9A556C-A1B3-A7EE-F59B-DC5EE2747A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36130" y="369000"/>
            <a:ext cx="7719739" cy="6120000"/>
          </a:xfrm>
          <a:prstGeom prst="rect">
            <a:avLst/>
          </a:prstGeom>
          <a:effectLst>
            <a:softEdge rad="635000"/>
          </a:effectLst>
        </p:spPr>
      </p:pic>
      <p:sp>
        <p:nvSpPr>
          <p:cNvPr id="4" name="ZoneTexte 3">
            <a:extLst>
              <a:ext uri="{FF2B5EF4-FFF2-40B4-BE49-F238E27FC236}">
                <a16:creationId xmlns:a16="http://schemas.microsoft.com/office/drawing/2014/main" id="{0871902A-6621-BF6D-A859-59885152FE01}"/>
              </a:ext>
            </a:extLst>
          </p:cNvPr>
          <p:cNvSpPr txBox="1"/>
          <p:nvPr/>
        </p:nvSpPr>
        <p:spPr>
          <a:xfrm>
            <a:off x="4698363" y="3905605"/>
            <a:ext cx="7128164"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Vautour percnoptère.</a:t>
            </a:r>
          </a:p>
        </p:txBody>
      </p:sp>
    </p:spTree>
    <p:extLst>
      <p:ext uri="{BB962C8B-B14F-4D97-AF65-F5344CB8AC3E}">
        <p14:creationId xmlns:p14="http://schemas.microsoft.com/office/powerpoint/2010/main" val="292322471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A0796434-4C02-B545-9EC6-98A16F4EF167}"/>
            </a:ext>
          </a:extLst>
        </p:cNvPr>
        <p:cNvGrpSpPr/>
        <p:nvPr/>
      </p:nvGrpSpPr>
      <p:grpSpPr>
        <a:xfrm>
          <a:off x="0" y="0"/>
          <a:ext cx="0" cy="0"/>
          <a:chOff x="0" y="0"/>
          <a:chExt cx="0" cy="0"/>
        </a:xfrm>
      </p:grpSpPr>
      <p:pic>
        <p:nvPicPr>
          <p:cNvPr id="3" name="Image 2" descr="Une image contenant oiseau, Oiseau de proie, hibou, plein air&#10;&#10;Description générée automatiquement">
            <a:extLst>
              <a:ext uri="{FF2B5EF4-FFF2-40B4-BE49-F238E27FC236}">
                <a16:creationId xmlns:a16="http://schemas.microsoft.com/office/drawing/2014/main" id="{CBB5DA10-FD27-A2C7-ECF1-3B84A52FB9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84996" y="279000"/>
            <a:ext cx="40131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821B10A-1A74-C7A8-5D46-0CE45485B4E6}"/>
              </a:ext>
            </a:extLst>
          </p:cNvPr>
          <p:cNvSpPr txBox="1"/>
          <p:nvPr/>
        </p:nvSpPr>
        <p:spPr>
          <a:xfrm>
            <a:off x="8503227" y="751344"/>
            <a:ext cx="368877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Hibou grand-duc.</a:t>
            </a:r>
          </a:p>
        </p:txBody>
      </p:sp>
    </p:spTree>
    <p:extLst>
      <p:ext uri="{BB962C8B-B14F-4D97-AF65-F5344CB8AC3E}">
        <p14:creationId xmlns:p14="http://schemas.microsoft.com/office/powerpoint/2010/main" val="56548272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F3B416AF-FEB5-B9A6-F78A-0F679E31CE1C}"/>
            </a:ext>
          </a:extLst>
        </p:cNvPr>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23E9B124-77E7-85EA-5903-636CDB3D97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6226" y="239465"/>
            <a:ext cx="9119547" cy="6120000"/>
          </a:xfrm>
          <a:prstGeom prst="rect">
            <a:avLst/>
          </a:prstGeom>
          <a:effectLst>
            <a:softEdge rad="635000"/>
          </a:effectLst>
        </p:spPr>
      </p:pic>
      <p:sp>
        <p:nvSpPr>
          <p:cNvPr id="4" name="ZoneTexte 3">
            <a:extLst>
              <a:ext uri="{FF2B5EF4-FFF2-40B4-BE49-F238E27FC236}">
                <a16:creationId xmlns:a16="http://schemas.microsoft.com/office/drawing/2014/main" id="{3347D72E-AA93-CBE0-FCB3-B8BDF6297599}"/>
              </a:ext>
            </a:extLst>
          </p:cNvPr>
          <p:cNvSpPr txBox="1"/>
          <p:nvPr/>
        </p:nvSpPr>
        <p:spPr>
          <a:xfrm>
            <a:off x="4043138" y="3821522"/>
            <a:ext cx="911954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Reconstitution d'une catapulte.</a:t>
            </a:r>
          </a:p>
        </p:txBody>
      </p:sp>
    </p:spTree>
    <p:extLst>
      <p:ext uri="{BB962C8B-B14F-4D97-AF65-F5344CB8AC3E}">
        <p14:creationId xmlns:p14="http://schemas.microsoft.com/office/powerpoint/2010/main" val="246612353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8C6CBF6-8D42-E001-3B73-325B0E1654C7}"/>
            </a:ext>
          </a:extLst>
        </p:cNvPr>
        <p:cNvGrpSpPr/>
        <p:nvPr/>
      </p:nvGrpSpPr>
      <p:grpSpPr>
        <a:xfrm>
          <a:off x="0" y="0"/>
          <a:ext cx="0" cy="0"/>
          <a:chOff x="0" y="0"/>
          <a:chExt cx="0" cy="0"/>
        </a:xfrm>
      </p:grpSpPr>
      <p:pic>
        <p:nvPicPr>
          <p:cNvPr id="3" name="Image 2" descr="Une image contenant plein air, ciel, moteur, sol&#10;&#10;Description générée automatiquement">
            <a:extLst>
              <a:ext uri="{FF2B5EF4-FFF2-40B4-BE49-F238E27FC236}">
                <a16:creationId xmlns:a16="http://schemas.microsoft.com/office/drawing/2014/main" id="{A890B056-8556-7299-A979-670F4A9D75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9517" y="369000"/>
            <a:ext cx="9119546" cy="6120000"/>
          </a:xfrm>
          <a:prstGeom prst="rect">
            <a:avLst/>
          </a:prstGeom>
          <a:ln>
            <a:solidFill>
              <a:schemeClr val="bg1"/>
            </a:solidFill>
          </a:ln>
          <a:effectLst>
            <a:softEdge rad="317500"/>
          </a:effectLst>
        </p:spPr>
      </p:pic>
      <p:sp>
        <p:nvSpPr>
          <p:cNvPr id="4" name="ZoneTexte 3">
            <a:extLst>
              <a:ext uri="{FF2B5EF4-FFF2-40B4-BE49-F238E27FC236}">
                <a16:creationId xmlns:a16="http://schemas.microsoft.com/office/drawing/2014/main" id="{D3E2AEB5-1B34-E258-471D-221272D2A96E}"/>
              </a:ext>
            </a:extLst>
          </p:cNvPr>
          <p:cNvSpPr txBox="1"/>
          <p:nvPr/>
        </p:nvSpPr>
        <p:spPr>
          <a:xfrm>
            <a:off x="4352544" y="4038408"/>
            <a:ext cx="804672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Reconstitution d'un trébuchet.</a:t>
            </a:r>
          </a:p>
        </p:txBody>
      </p:sp>
    </p:spTree>
    <p:extLst>
      <p:ext uri="{BB962C8B-B14F-4D97-AF65-F5344CB8AC3E}">
        <p14:creationId xmlns:p14="http://schemas.microsoft.com/office/powerpoint/2010/main" val="214376519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B416F02-4847-90E8-AB75-92883A63010A}"/>
            </a:ext>
          </a:extLst>
        </p:cNvPr>
        <p:cNvGrpSpPr/>
        <p:nvPr/>
      </p:nvGrpSpPr>
      <p:grpSpPr>
        <a:xfrm>
          <a:off x="0" y="0"/>
          <a:ext cx="0" cy="0"/>
          <a:chOff x="0" y="0"/>
          <a:chExt cx="0" cy="0"/>
        </a:xfrm>
      </p:grpSpPr>
      <p:pic>
        <p:nvPicPr>
          <p:cNvPr id="3" name="Image 2" descr="Une image contenant plein air, ciel, art, bâtiment&#10;&#10;Description générée automatiquement">
            <a:extLst>
              <a:ext uri="{FF2B5EF4-FFF2-40B4-BE49-F238E27FC236}">
                <a16:creationId xmlns:a16="http://schemas.microsoft.com/office/drawing/2014/main" id="{7F98EA96-488B-45DC-F148-1EC56D34D4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635000"/>
          </a:effectLst>
        </p:spPr>
      </p:pic>
      <p:sp>
        <p:nvSpPr>
          <p:cNvPr id="4" name="ZoneTexte 3">
            <a:extLst>
              <a:ext uri="{FF2B5EF4-FFF2-40B4-BE49-F238E27FC236}">
                <a16:creationId xmlns:a16="http://schemas.microsoft.com/office/drawing/2014/main" id="{8D7ADE33-F54C-12E6-96E7-1E76049FE82B}"/>
              </a:ext>
            </a:extLst>
          </p:cNvPr>
          <p:cNvSpPr txBox="1"/>
          <p:nvPr/>
        </p:nvSpPr>
        <p:spPr>
          <a:xfrm>
            <a:off x="2185675" y="6258167"/>
            <a:ext cx="9133967" cy="461665"/>
          </a:xfrm>
          <a:prstGeom prst="rect">
            <a:avLst/>
          </a:prstGeom>
          <a:noFill/>
        </p:spPr>
        <p:txBody>
          <a:bodyPr wrap="square" rtlCol="0">
            <a:spAutoFit/>
          </a:bodyPr>
          <a:lstStyle/>
          <a:p>
            <a:r>
              <a:rPr lang="fr-FR" sz="2400" b="1">
                <a:solidFill>
                  <a:schemeClr val="bg1"/>
                </a:solidFill>
              </a:rPr>
              <a:t>Stefan Szczesny, peintures aux Baux-de-Provence 2019.</a:t>
            </a:r>
            <a:endParaRPr lang="fr-FR" sz="2400" b="1" dirty="0">
              <a:solidFill>
                <a:schemeClr val="bg1"/>
              </a:solidFill>
            </a:endParaRPr>
          </a:p>
        </p:txBody>
      </p:sp>
    </p:spTree>
    <p:extLst>
      <p:ext uri="{BB962C8B-B14F-4D97-AF65-F5344CB8AC3E}">
        <p14:creationId xmlns:p14="http://schemas.microsoft.com/office/powerpoint/2010/main" val="303262282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C2FF1167-E02D-7EED-C4D7-E4C6104D79B3}"/>
            </a:ext>
          </a:extLst>
        </p:cNvPr>
        <p:cNvGrpSpPr/>
        <p:nvPr/>
      </p:nvGrpSpPr>
      <p:grpSpPr>
        <a:xfrm>
          <a:off x="0" y="0"/>
          <a:ext cx="0" cy="0"/>
          <a:chOff x="0" y="0"/>
          <a:chExt cx="0" cy="0"/>
        </a:xfrm>
      </p:grpSpPr>
      <p:pic>
        <p:nvPicPr>
          <p:cNvPr id="3" name="Image 2" descr="Une image contenant plein air, ciel, Ruines, bâtiment&#10;&#10;Description générée automatiquement">
            <a:extLst>
              <a:ext uri="{FF2B5EF4-FFF2-40B4-BE49-F238E27FC236}">
                <a16:creationId xmlns:a16="http://schemas.microsoft.com/office/drawing/2014/main" id="{D8B8A5F8-BD9A-2819-D2E0-2046AA9BFF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8000" y="223283"/>
            <a:ext cx="9576000" cy="6411434"/>
          </a:xfrm>
          <a:prstGeom prst="rect">
            <a:avLst/>
          </a:prstGeom>
          <a:effectLst>
            <a:softEdge rad="635000"/>
          </a:effectLst>
        </p:spPr>
      </p:pic>
      <p:sp>
        <p:nvSpPr>
          <p:cNvPr id="6" name="ZoneTexte 5">
            <a:extLst>
              <a:ext uri="{FF2B5EF4-FFF2-40B4-BE49-F238E27FC236}">
                <a16:creationId xmlns:a16="http://schemas.microsoft.com/office/drawing/2014/main" id="{D84898B9-85CE-7C5C-0E63-375A5BC574BD}"/>
              </a:ext>
            </a:extLst>
          </p:cNvPr>
          <p:cNvSpPr txBox="1"/>
          <p:nvPr/>
        </p:nvSpPr>
        <p:spPr>
          <a:xfrm>
            <a:off x="5372577" y="6305049"/>
            <a:ext cx="7865919" cy="461665"/>
          </a:xfrm>
          <a:prstGeom prst="rect">
            <a:avLst/>
          </a:prstGeom>
          <a:noFill/>
        </p:spPr>
        <p:txBody>
          <a:bodyPr wrap="square" rtlCol="0">
            <a:spAutoFit/>
          </a:bodyPr>
          <a:lstStyle/>
          <a:p>
            <a:r>
              <a:rPr lang="fr-FR" sz="2400" b="1">
                <a:solidFill>
                  <a:schemeClr val="bg1"/>
                </a:solidFill>
              </a:rPr>
              <a:t>Le château.</a:t>
            </a:r>
            <a:endParaRPr lang="fr-FR" sz="2400" b="1" dirty="0">
              <a:solidFill>
                <a:schemeClr val="bg1"/>
              </a:solidFill>
            </a:endParaRPr>
          </a:p>
        </p:txBody>
      </p:sp>
    </p:spTree>
    <p:extLst>
      <p:ext uri="{BB962C8B-B14F-4D97-AF65-F5344CB8AC3E}">
        <p14:creationId xmlns:p14="http://schemas.microsoft.com/office/powerpoint/2010/main" val="8743333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411E6DF0-5503-B58F-3E4B-B64A1BF86418}"/>
            </a:ext>
          </a:extLst>
        </p:cNvPr>
        <p:cNvGrpSpPr/>
        <p:nvPr/>
      </p:nvGrpSpPr>
      <p:grpSpPr>
        <a:xfrm>
          <a:off x="0" y="0"/>
          <a:ext cx="0" cy="0"/>
          <a:chOff x="0" y="0"/>
          <a:chExt cx="0" cy="0"/>
        </a:xfrm>
      </p:grpSpPr>
      <p:pic>
        <p:nvPicPr>
          <p:cNvPr id="3" name="Image 2" descr="Une image contenant Ruines, plein air, ciel, Histoire antique&#10;&#10;Description générée automatiquement">
            <a:extLst>
              <a:ext uri="{FF2B5EF4-FFF2-40B4-BE49-F238E27FC236}">
                <a16:creationId xmlns:a16="http://schemas.microsoft.com/office/drawing/2014/main" id="{89DEEAC2-9700-79BA-DD00-69BF9B0580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0124" y="210222"/>
            <a:ext cx="8684710" cy="6120000"/>
          </a:xfrm>
          <a:prstGeom prst="rect">
            <a:avLst/>
          </a:prstGeom>
          <a:ln w="0">
            <a:solidFill>
              <a:schemeClr val="bg1"/>
            </a:solidFill>
            <a:prstDash val="lgDashDot"/>
          </a:ln>
          <a:effectLst>
            <a:softEdge rad="317500"/>
          </a:effectLst>
        </p:spPr>
      </p:pic>
      <p:sp>
        <p:nvSpPr>
          <p:cNvPr id="4" name="ZoneTexte 3">
            <a:extLst>
              <a:ext uri="{FF2B5EF4-FFF2-40B4-BE49-F238E27FC236}">
                <a16:creationId xmlns:a16="http://schemas.microsoft.com/office/drawing/2014/main" id="{994C9F83-6A99-79FC-7CB5-1BD9CC55C865}"/>
              </a:ext>
            </a:extLst>
          </p:cNvPr>
          <p:cNvSpPr txBox="1"/>
          <p:nvPr/>
        </p:nvSpPr>
        <p:spPr>
          <a:xfrm>
            <a:off x="4146450" y="3775244"/>
            <a:ext cx="794904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fenêtre Post </a:t>
            </a:r>
            <a:r>
              <a:rPr lang="fr-FR" sz="2400" b="1" dirty="0" err="1">
                <a:solidFill>
                  <a:schemeClr val="bg1"/>
                </a:solidFill>
              </a:rPr>
              <a:t>Tenebras</a:t>
            </a:r>
            <a:r>
              <a:rPr lang="fr-FR" sz="2400" b="1" dirty="0">
                <a:solidFill>
                  <a:schemeClr val="bg1"/>
                </a:solidFill>
              </a:rPr>
              <a:t> Lux.</a:t>
            </a:r>
          </a:p>
        </p:txBody>
      </p:sp>
    </p:spTree>
    <p:extLst>
      <p:ext uri="{BB962C8B-B14F-4D97-AF65-F5344CB8AC3E}">
        <p14:creationId xmlns:p14="http://schemas.microsoft.com/office/powerpoint/2010/main" val="227693788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6123B4D8-6052-043E-0970-4133DCE3472E}"/>
            </a:ext>
          </a:extLst>
        </p:cNvPr>
        <p:cNvGrpSpPr/>
        <p:nvPr/>
      </p:nvGrpSpPr>
      <p:grpSpPr>
        <a:xfrm>
          <a:off x="0" y="0"/>
          <a:ext cx="0" cy="0"/>
          <a:chOff x="0" y="0"/>
          <a:chExt cx="0" cy="0"/>
        </a:xfrm>
      </p:grpSpPr>
      <p:pic>
        <p:nvPicPr>
          <p:cNvPr id="3" name="Image 2" descr="Une image contenant plein air, bâtiment, plante, ciel&#10;&#10;Description générée automatiquement">
            <a:extLst>
              <a:ext uri="{FF2B5EF4-FFF2-40B4-BE49-F238E27FC236}">
                <a16:creationId xmlns:a16="http://schemas.microsoft.com/office/drawing/2014/main" id="{5D44DC0B-4BCB-9E93-74E7-F86ADE2FD7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6" y="369000"/>
            <a:ext cx="9183607" cy="6120000"/>
          </a:xfrm>
          <a:prstGeom prst="rect">
            <a:avLst/>
          </a:prstGeom>
          <a:effectLst>
            <a:softEdge rad="317500"/>
          </a:effectLst>
        </p:spPr>
      </p:pic>
      <p:sp>
        <p:nvSpPr>
          <p:cNvPr id="4" name="ZoneTexte 3">
            <a:extLst>
              <a:ext uri="{FF2B5EF4-FFF2-40B4-BE49-F238E27FC236}">
                <a16:creationId xmlns:a16="http://schemas.microsoft.com/office/drawing/2014/main" id="{15A1C79A-02AC-DFFE-4295-B9C3FB1DFCC1}"/>
              </a:ext>
            </a:extLst>
          </p:cNvPr>
          <p:cNvSpPr txBox="1"/>
          <p:nvPr/>
        </p:nvSpPr>
        <p:spPr>
          <a:xfrm>
            <a:off x="3936959" y="3987538"/>
            <a:ext cx="8136081"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fenêtre Post </a:t>
            </a:r>
            <a:r>
              <a:rPr lang="fr-FR" sz="2400" b="1" dirty="0" err="1">
                <a:solidFill>
                  <a:schemeClr val="bg1"/>
                </a:solidFill>
              </a:rPr>
              <a:t>Tenebras</a:t>
            </a:r>
            <a:r>
              <a:rPr lang="fr-FR" sz="2400" b="1" dirty="0">
                <a:solidFill>
                  <a:schemeClr val="bg1"/>
                </a:solidFill>
              </a:rPr>
              <a:t> Lux.</a:t>
            </a:r>
          </a:p>
        </p:txBody>
      </p:sp>
    </p:spTree>
    <p:extLst>
      <p:ext uri="{BB962C8B-B14F-4D97-AF65-F5344CB8AC3E}">
        <p14:creationId xmlns:p14="http://schemas.microsoft.com/office/powerpoint/2010/main" val="585652007"/>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0E05F9A4-A256-F841-E5D4-1C4A66776F03}"/>
            </a:ext>
          </a:extLst>
        </p:cNvPr>
        <p:cNvGrpSpPr/>
        <p:nvPr/>
      </p:nvGrpSpPr>
      <p:grpSpPr>
        <a:xfrm>
          <a:off x="0" y="0"/>
          <a:ext cx="0" cy="0"/>
          <a:chOff x="0" y="0"/>
          <a:chExt cx="0" cy="0"/>
        </a:xfrm>
      </p:grpSpPr>
      <p:pic>
        <p:nvPicPr>
          <p:cNvPr id="5" name="Image 4" descr="Une image contenant plein air, bâtiment, église, ciel&#10;&#10;Description générée automatiquement">
            <a:extLst>
              <a:ext uri="{FF2B5EF4-FFF2-40B4-BE49-F238E27FC236}">
                <a16:creationId xmlns:a16="http://schemas.microsoft.com/office/drawing/2014/main" id="{9401D614-F4A2-EA4F-134F-D6B11D913E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C29C1C74-4D53-5D3F-2B29-31AE60B7BE12}"/>
              </a:ext>
            </a:extLst>
          </p:cNvPr>
          <p:cNvSpPr txBox="1"/>
          <p:nvPr/>
        </p:nvSpPr>
        <p:spPr>
          <a:xfrm>
            <a:off x="1056409" y="951903"/>
            <a:ext cx="3179618"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La chapelle Saint-Blaise.</a:t>
            </a:r>
          </a:p>
        </p:txBody>
      </p:sp>
    </p:spTree>
    <p:extLst>
      <p:ext uri="{BB962C8B-B14F-4D97-AF65-F5344CB8AC3E}">
        <p14:creationId xmlns:p14="http://schemas.microsoft.com/office/powerpoint/2010/main" val="217656524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61917B07-A843-FEB2-EAD0-60213A313F39}"/>
            </a:ext>
          </a:extLst>
        </p:cNvPr>
        <p:cNvGrpSpPr/>
        <p:nvPr/>
      </p:nvGrpSpPr>
      <p:grpSpPr>
        <a:xfrm>
          <a:off x="0" y="0"/>
          <a:ext cx="0" cy="0"/>
          <a:chOff x="0" y="0"/>
          <a:chExt cx="0" cy="0"/>
        </a:xfrm>
      </p:grpSpPr>
      <p:pic>
        <p:nvPicPr>
          <p:cNvPr id="3" name="Image 2" descr="Une image contenant bâtiment, plein air, escaliers, pierre&#10;&#10;Description générée automatiquement">
            <a:extLst>
              <a:ext uri="{FF2B5EF4-FFF2-40B4-BE49-F238E27FC236}">
                <a16:creationId xmlns:a16="http://schemas.microsoft.com/office/drawing/2014/main" id="{F05FD31D-ACE4-5AAB-7AFA-78B6D7C0E2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08093" y="189000"/>
            <a:ext cx="4323603" cy="6480000"/>
          </a:xfrm>
          <a:prstGeom prst="rect">
            <a:avLst/>
          </a:prstGeom>
          <a:ln w="41275">
            <a:solidFill>
              <a:srgbClr val="C00000"/>
            </a:solidFill>
          </a:ln>
        </p:spPr>
      </p:pic>
      <p:sp>
        <p:nvSpPr>
          <p:cNvPr id="4" name="ZoneTexte 3">
            <a:extLst>
              <a:ext uri="{FF2B5EF4-FFF2-40B4-BE49-F238E27FC236}">
                <a16:creationId xmlns:a16="http://schemas.microsoft.com/office/drawing/2014/main" id="{F2297350-B00D-8F5E-6919-C87DB8B48C18}"/>
              </a:ext>
            </a:extLst>
          </p:cNvPr>
          <p:cNvSpPr txBox="1"/>
          <p:nvPr/>
        </p:nvSpPr>
        <p:spPr>
          <a:xfrm>
            <a:off x="8424181" y="382012"/>
            <a:ext cx="3157728"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t>Plus de détails</a:t>
            </a:r>
          </a:p>
          <a:p>
            <a:r>
              <a:rPr lang="fr-FR" sz="2400" b="1" dirty="0"/>
              <a:t>Une cour intérieure.</a:t>
            </a:r>
          </a:p>
        </p:txBody>
      </p:sp>
    </p:spTree>
    <p:extLst>
      <p:ext uri="{BB962C8B-B14F-4D97-AF65-F5344CB8AC3E}">
        <p14:creationId xmlns:p14="http://schemas.microsoft.com/office/powerpoint/2010/main" val="139483351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3F4DDD14-C3FC-24D2-2735-F394A178A25A}"/>
            </a:ext>
          </a:extLst>
        </p:cNvPr>
        <p:cNvGrpSpPr/>
        <p:nvPr/>
      </p:nvGrpSpPr>
      <p:grpSpPr>
        <a:xfrm>
          <a:off x="0" y="0"/>
          <a:ext cx="0" cy="0"/>
          <a:chOff x="0" y="0"/>
          <a:chExt cx="0" cy="0"/>
        </a:xfrm>
      </p:grpSpPr>
      <p:pic>
        <p:nvPicPr>
          <p:cNvPr id="3" name="Image 2" descr="Une image contenant plein air, fenêtre, bâtiment, Ruines&#10;&#10;Description générée automatiquement">
            <a:extLst>
              <a:ext uri="{FF2B5EF4-FFF2-40B4-BE49-F238E27FC236}">
                <a16:creationId xmlns:a16="http://schemas.microsoft.com/office/drawing/2014/main" id="{857152E3-63D6-100F-6DF5-079C48D082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5677" y="189000"/>
            <a:ext cx="4348994"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4E0FB2-3E28-52D1-F48F-95E04973045A}"/>
              </a:ext>
            </a:extLst>
          </p:cNvPr>
          <p:cNvSpPr txBox="1"/>
          <p:nvPr/>
        </p:nvSpPr>
        <p:spPr>
          <a:xfrm>
            <a:off x="355504" y="602792"/>
            <a:ext cx="3460173"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t>L'entrée d'un passage dans une ruelle.</a:t>
            </a:r>
          </a:p>
        </p:txBody>
      </p:sp>
    </p:spTree>
    <p:extLst>
      <p:ext uri="{BB962C8B-B14F-4D97-AF65-F5344CB8AC3E}">
        <p14:creationId xmlns:p14="http://schemas.microsoft.com/office/powerpoint/2010/main" val="210393651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B9E40362-E43C-1E4F-24E1-6F53E4CBD8A7}"/>
            </a:ext>
          </a:extLst>
        </p:cNvPr>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3CCB7D73-BEC3-8B1E-818F-8C54478F1C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8000" y="482625"/>
            <a:ext cx="10476000" cy="5892750"/>
          </a:xfrm>
          <a:prstGeom prst="rect">
            <a:avLst/>
          </a:prstGeom>
          <a:effectLst>
            <a:softEdge rad="635000"/>
          </a:effectLst>
        </p:spPr>
      </p:pic>
      <p:sp>
        <p:nvSpPr>
          <p:cNvPr id="4" name="ZoneTexte 3">
            <a:extLst>
              <a:ext uri="{FF2B5EF4-FFF2-40B4-BE49-F238E27FC236}">
                <a16:creationId xmlns:a16="http://schemas.microsoft.com/office/drawing/2014/main" id="{7DF68E0D-6181-E4D9-D2EE-27A92464C334}"/>
              </a:ext>
            </a:extLst>
          </p:cNvPr>
          <p:cNvSpPr txBox="1"/>
          <p:nvPr/>
        </p:nvSpPr>
        <p:spPr>
          <a:xfrm>
            <a:off x="4514909" y="6144542"/>
            <a:ext cx="9663546" cy="461665"/>
          </a:xfrm>
          <a:prstGeom prst="rect">
            <a:avLst/>
          </a:prstGeom>
          <a:noFill/>
        </p:spPr>
        <p:txBody>
          <a:bodyPr wrap="square" rtlCol="0">
            <a:spAutoFit/>
          </a:bodyPr>
          <a:lstStyle/>
          <a:p>
            <a:r>
              <a:rPr lang="fr-FR" sz="2400" b="1">
                <a:solidFill>
                  <a:schemeClr val="bg1"/>
                </a:solidFill>
              </a:rPr>
              <a:t>Vue sur la plaine des Baux.</a:t>
            </a:r>
            <a:endParaRPr lang="fr-FR" sz="2400" b="1" dirty="0">
              <a:solidFill>
                <a:schemeClr val="bg1"/>
              </a:solidFill>
            </a:endParaRPr>
          </a:p>
        </p:txBody>
      </p:sp>
    </p:spTree>
    <p:extLst>
      <p:ext uri="{BB962C8B-B14F-4D97-AF65-F5344CB8AC3E}">
        <p14:creationId xmlns:p14="http://schemas.microsoft.com/office/powerpoint/2010/main" val="73092343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8F083A88-D5B9-F00D-6607-907F91CE0329}"/>
            </a:ext>
          </a:extLst>
        </p:cNvPr>
        <p:cNvGrpSpPr/>
        <p:nvPr/>
      </p:nvGrpSpPr>
      <p:grpSpPr>
        <a:xfrm>
          <a:off x="0" y="0"/>
          <a:ext cx="0" cy="0"/>
          <a:chOff x="0" y="0"/>
          <a:chExt cx="0" cy="0"/>
        </a:xfrm>
      </p:grpSpPr>
      <p:pic>
        <p:nvPicPr>
          <p:cNvPr id="5" name="Image 4" descr="Une image contenant Sculpture, Sculpture sur pierre, statue, soulagement&#10;&#10;Description générée automatiquement">
            <a:extLst>
              <a:ext uri="{FF2B5EF4-FFF2-40B4-BE49-F238E27FC236}">
                <a16:creationId xmlns:a16="http://schemas.microsoft.com/office/drawing/2014/main" id="{13B93191-4A8D-DE28-463E-9CB5274822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6980" y="175522"/>
            <a:ext cx="6379744" cy="6300000"/>
          </a:xfrm>
          <a:prstGeom prst="rect">
            <a:avLst/>
          </a:prstGeom>
          <a:effectLst>
            <a:softEdge rad="317500"/>
          </a:effectLst>
        </p:spPr>
      </p:pic>
      <p:sp>
        <p:nvSpPr>
          <p:cNvPr id="6" name="ZoneTexte 5">
            <a:extLst>
              <a:ext uri="{FF2B5EF4-FFF2-40B4-BE49-F238E27FC236}">
                <a16:creationId xmlns:a16="http://schemas.microsoft.com/office/drawing/2014/main" id="{9B282A25-0458-2FC4-F145-39616C839981}"/>
              </a:ext>
            </a:extLst>
          </p:cNvPr>
          <p:cNvSpPr txBox="1"/>
          <p:nvPr/>
        </p:nvSpPr>
        <p:spPr>
          <a:xfrm>
            <a:off x="3037456" y="6213763"/>
            <a:ext cx="6595002" cy="461665"/>
          </a:xfrm>
          <a:prstGeom prst="rect">
            <a:avLst/>
          </a:prstGeom>
          <a:noFill/>
        </p:spPr>
        <p:txBody>
          <a:bodyPr wrap="square" rtlCol="0">
            <a:spAutoFit/>
          </a:bodyPr>
          <a:lstStyle/>
          <a:p>
            <a:r>
              <a:rPr lang="fr-FR" sz="2400" b="1">
                <a:solidFill>
                  <a:schemeClr val="bg1"/>
                </a:solidFill>
              </a:rPr>
              <a:t>Cénotaphe de Manville, église Saint-Vincent.</a:t>
            </a:r>
            <a:endParaRPr lang="fr-FR" sz="2400" b="1" dirty="0">
              <a:solidFill>
                <a:schemeClr val="bg1"/>
              </a:solidFill>
            </a:endParaRPr>
          </a:p>
        </p:txBody>
      </p:sp>
    </p:spTree>
    <p:extLst>
      <p:ext uri="{BB962C8B-B14F-4D97-AF65-F5344CB8AC3E}">
        <p14:creationId xmlns:p14="http://schemas.microsoft.com/office/powerpoint/2010/main" val="308638596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E34F12AD-806B-38D8-12DB-FA38589684D8}"/>
            </a:ext>
          </a:extLst>
        </p:cNvPr>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1FD88FA6-2C02-6C20-9940-0E948F9A59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290" y="3625105"/>
            <a:ext cx="6096000" cy="299212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E19F918-7BC5-580C-8460-C24AADEAC5CE}"/>
              </a:ext>
            </a:extLst>
          </p:cNvPr>
          <p:cNvSpPr txBox="1"/>
          <p:nvPr/>
        </p:nvSpPr>
        <p:spPr>
          <a:xfrm>
            <a:off x="1484349" y="1030062"/>
            <a:ext cx="594025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Les Baux-de-Provence.</a:t>
            </a:r>
          </a:p>
        </p:txBody>
      </p:sp>
      <p:pic>
        <p:nvPicPr>
          <p:cNvPr id="6" name="Image 5" descr="Une image contenant plein air, maison, arbre, banlieue&#10;&#10;Description générée automatiquement">
            <a:extLst>
              <a:ext uri="{FF2B5EF4-FFF2-40B4-BE49-F238E27FC236}">
                <a16:creationId xmlns:a16="http://schemas.microsoft.com/office/drawing/2014/main" id="{618858BF-6BCA-2B2C-FE84-57E296A5C0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33710" y="217370"/>
            <a:ext cx="5256000" cy="3490348"/>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38F718CC-5FD1-5962-29E9-EA8B5FEF009C}"/>
              </a:ext>
            </a:extLst>
          </p:cNvPr>
          <p:cNvSpPr txBox="1"/>
          <p:nvPr/>
        </p:nvSpPr>
        <p:spPr>
          <a:xfrm>
            <a:off x="6737556" y="1573088"/>
            <a:ext cx="5195574"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vallon de la Fontaine, au pied du village.</a:t>
            </a:r>
          </a:p>
        </p:txBody>
      </p:sp>
    </p:spTree>
    <p:extLst>
      <p:ext uri="{BB962C8B-B14F-4D97-AF65-F5344CB8AC3E}">
        <p14:creationId xmlns:p14="http://schemas.microsoft.com/office/powerpoint/2010/main" val="183361450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4D8CE7EB-591E-4252-C08F-33056FCB29F2}"/>
            </a:ext>
          </a:extLst>
        </p:cNvPr>
        <p:cNvGrpSpPr/>
        <p:nvPr/>
      </p:nvGrpSpPr>
      <p:grpSpPr>
        <a:xfrm>
          <a:off x="0" y="0"/>
          <a:ext cx="0" cy="0"/>
          <a:chOff x="0" y="0"/>
          <a:chExt cx="0" cy="0"/>
        </a:xfrm>
      </p:grpSpPr>
      <p:pic>
        <p:nvPicPr>
          <p:cNvPr id="3" name="Image 2" descr="Une image contenant bâtiment, escaliers, sol, plein air&#10;&#10;Description générée automatiquement">
            <a:extLst>
              <a:ext uri="{FF2B5EF4-FFF2-40B4-BE49-F238E27FC236}">
                <a16:creationId xmlns:a16="http://schemas.microsoft.com/office/drawing/2014/main" id="{EE19A7C7-9647-4012-8B72-9EFC5C9B56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4962" y="189000"/>
            <a:ext cx="4302076"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790967B-A5DD-71F5-1B37-54EE7E218C94}"/>
              </a:ext>
            </a:extLst>
          </p:cNvPr>
          <p:cNvSpPr txBox="1"/>
          <p:nvPr/>
        </p:nvSpPr>
        <p:spPr>
          <a:xfrm>
            <a:off x="8523890" y="767973"/>
            <a:ext cx="3553691"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Un des escaliers du château.</a:t>
            </a:r>
          </a:p>
        </p:txBody>
      </p:sp>
    </p:spTree>
    <p:extLst>
      <p:ext uri="{BB962C8B-B14F-4D97-AF65-F5344CB8AC3E}">
        <p14:creationId xmlns:p14="http://schemas.microsoft.com/office/powerpoint/2010/main" val="2660818325"/>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11ED8F8-739E-987B-C793-34BF1D735154}"/>
            </a:ext>
          </a:extLst>
        </p:cNvPr>
        <p:cNvGrpSpPr/>
        <p:nvPr/>
      </p:nvGrpSpPr>
      <p:grpSpPr>
        <a:xfrm>
          <a:off x="0" y="0"/>
          <a:ext cx="0" cy="0"/>
          <a:chOff x="0" y="0"/>
          <a:chExt cx="0" cy="0"/>
        </a:xfrm>
      </p:grpSpPr>
      <p:pic>
        <p:nvPicPr>
          <p:cNvPr id="3" name="Image 2" descr="Une image contenant arbre, plein air, pierre, bâtiment&#10;&#10;Description générée automatiquement">
            <a:extLst>
              <a:ext uri="{FF2B5EF4-FFF2-40B4-BE49-F238E27FC236}">
                <a16:creationId xmlns:a16="http://schemas.microsoft.com/office/drawing/2014/main" id="{C61D972F-6DFA-D699-D54C-BA8DE197B4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4"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0AB594-5499-5272-A5E0-FC78C643CEB1}"/>
              </a:ext>
            </a:extLst>
          </p:cNvPr>
          <p:cNvSpPr txBox="1"/>
          <p:nvPr/>
        </p:nvSpPr>
        <p:spPr>
          <a:xfrm>
            <a:off x="854562" y="609720"/>
            <a:ext cx="2930237" cy="3416320"/>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Pavillon d’Amour de la Reine Jeanne (XVIe siècle).</a:t>
            </a:r>
          </a:p>
        </p:txBody>
      </p:sp>
    </p:spTree>
    <p:extLst>
      <p:ext uri="{BB962C8B-B14F-4D97-AF65-F5344CB8AC3E}">
        <p14:creationId xmlns:p14="http://schemas.microsoft.com/office/powerpoint/2010/main" val="422123630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45D6A544-2370-4CCC-2474-704D9350C21B}"/>
            </a:ext>
          </a:extLst>
        </p:cNvPr>
        <p:cNvGrpSpPr/>
        <p:nvPr/>
      </p:nvGrpSpPr>
      <p:grpSpPr>
        <a:xfrm>
          <a:off x="0" y="0"/>
          <a:ext cx="0" cy="0"/>
          <a:chOff x="0" y="0"/>
          <a:chExt cx="0" cy="0"/>
        </a:xfrm>
      </p:grpSpPr>
      <p:pic>
        <p:nvPicPr>
          <p:cNvPr id="3" name="Image 2" descr="Une image contenant plein air, ciel, Ruines, grave&#10;&#10;Description générée automatiquement">
            <a:extLst>
              <a:ext uri="{FF2B5EF4-FFF2-40B4-BE49-F238E27FC236}">
                <a16:creationId xmlns:a16="http://schemas.microsoft.com/office/drawing/2014/main" id="{66087AE9-6F42-2A46-38DF-CF4CD23F87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effectLst>
            <a:softEdge rad="635000"/>
          </a:effectLst>
        </p:spPr>
      </p:pic>
      <p:sp>
        <p:nvSpPr>
          <p:cNvPr id="4" name="ZoneTexte 3">
            <a:extLst>
              <a:ext uri="{FF2B5EF4-FFF2-40B4-BE49-F238E27FC236}">
                <a16:creationId xmlns:a16="http://schemas.microsoft.com/office/drawing/2014/main" id="{102BB92E-2A61-07C6-40DD-F5D17A938734}"/>
              </a:ext>
            </a:extLst>
          </p:cNvPr>
          <p:cNvSpPr txBox="1"/>
          <p:nvPr/>
        </p:nvSpPr>
        <p:spPr>
          <a:xfrm>
            <a:off x="4087091" y="4004561"/>
            <a:ext cx="810490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Croix sur la place St Vincent.</a:t>
            </a:r>
          </a:p>
        </p:txBody>
      </p:sp>
    </p:spTree>
    <p:extLst>
      <p:ext uri="{BB962C8B-B14F-4D97-AF65-F5344CB8AC3E}">
        <p14:creationId xmlns:p14="http://schemas.microsoft.com/office/powerpoint/2010/main" val="96078425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6A279994-1690-47F5-B0E2-D90C859796F3}"/>
            </a:ext>
          </a:extLst>
        </p:cNvPr>
        <p:cNvGrpSpPr/>
        <p:nvPr/>
      </p:nvGrpSpPr>
      <p:grpSpPr>
        <a:xfrm>
          <a:off x="0" y="0"/>
          <a:ext cx="0" cy="0"/>
          <a:chOff x="0" y="0"/>
          <a:chExt cx="0" cy="0"/>
        </a:xfrm>
      </p:grpSpPr>
      <p:pic>
        <p:nvPicPr>
          <p:cNvPr id="3" name="Image 2" descr="Une image contenant plein air, ciel, Ruines, bâtiment&#10;&#10;Description générée automatiquement">
            <a:extLst>
              <a:ext uri="{FF2B5EF4-FFF2-40B4-BE49-F238E27FC236}">
                <a16:creationId xmlns:a16="http://schemas.microsoft.com/office/drawing/2014/main" id="{93EADF4B-D8E4-FDF6-D5A5-AC86BA5910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effectLst>
            <a:softEdge rad="635000"/>
          </a:effectLst>
        </p:spPr>
      </p:pic>
      <p:sp>
        <p:nvSpPr>
          <p:cNvPr id="4" name="ZoneTexte 3">
            <a:extLst>
              <a:ext uri="{FF2B5EF4-FFF2-40B4-BE49-F238E27FC236}">
                <a16:creationId xmlns:a16="http://schemas.microsoft.com/office/drawing/2014/main" id="{434A4B85-03BD-7685-21CE-A0FAFE302EB3}"/>
              </a:ext>
            </a:extLst>
          </p:cNvPr>
          <p:cNvSpPr txBox="1"/>
          <p:nvPr/>
        </p:nvSpPr>
        <p:spPr>
          <a:xfrm>
            <a:off x="2637351" y="4042240"/>
            <a:ext cx="934142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Ruelle des Baux-de-Provence pendant l'hiver 2021</a:t>
            </a:r>
          </a:p>
        </p:txBody>
      </p:sp>
    </p:spTree>
    <p:extLst>
      <p:ext uri="{BB962C8B-B14F-4D97-AF65-F5344CB8AC3E}">
        <p14:creationId xmlns:p14="http://schemas.microsoft.com/office/powerpoint/2010/main" val="322974608"/>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58EEFBE-CDE9-9EB0-259A-500CA28644A5}"/>
            </a:ext>
          </a:extLst>
        </p:cNvPr>
        <p:cNvGrpSpPr/>
        <p:nvPr/>
      </p:nvGrpSpPr>
      <p:grpSpPr>
        <a:xfrm>
          <a:off x="0" y="0"/>
          <a:ext cx="0" cy="0"/>
          <a:chOff x="0" y="0"/>
          <a:chExt cx="0" cy="0"/>
        </a:xfrm>
      </p:grpSpPr>
      <p:pic>
        <p:nvPicPr>
          <p:cNvPr id="3" name="Image 2" descr="Une image contenant plein air, ciel, sol, pierre&#10;&#10;Description générée automatiquement">
            <a:extLst>
              <a:ext uri="{FF2B5EF4-FFF2-40B4-BE49-F238E27FC236}">
                <a16:creationId xmlns:a16="http://schemas.microsoft.com/office/drawing/2014/main" id="{FA1560D4-F03D-2A35-5B6E-93C45D79EE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189000"/>
            <a:ext cx="11520000" cy="6480000"/>
          </a:xfrm>
          <a:prstGeom prst="rect">
            <a:avLst/>
          </a:prstGeom>
          <a:effectLst>
            <a:softEdge rad="635000"/>
          </a:effectLst>
        </p:spPr>
      </p:pic>
      <p:sp>
        <p:nvSpPr>
          <p:cNvPr id="4" name="ZoneTexte 3">
            <a:extLst>
              <a:ext uri="{FF2B5EF4-FFF2-40B4-BE49-F238E27FC236}">
                <a16:creationId xmlns:a16="http://schemas.microsoft.com/office/drawing/2014/main" id="{1951F531-9886-CCCC-4A88-DF7D2F31E5D2}"/>
              </a:ext>
            </a:extLst>
          </p:cNvPr>
          <p:cNvSpPr txBox="1"/>
          <p:nvPr/>
        </p:nvSpPr>
        <p:spPr>
          <a:xfrm>
            <a:off x="2927370" y="3991344"/>
            <a:ext cx="7928264"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Ruelle des Baux-de-Provence pendant l'hiver 2021</a:t>
            </a:r>
          </a:p>
        </p:txBody>
      </p:sp>
    </p:spTree>
    <p:extLst>
      <p:ext uri="{BB962C8B-B14F-4D97-AF65-F5344CB8AC3E}">
        <p14:creationId xmlns:p14="http://schemas.microsoft.com/office/powerpoint/2010/main" val="213855107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D3345E12-1482-3962-7AB6-115CD7EEB0AF}"/>
            </a:ext>
          </a:extLst>
        </p:cNvPr>
        <p:cNvGrpSpPr/>
        <p:nvPr/>
      </p:nvGrpSpPr>
      <p:grpSpPr>
        <a:xfrm>
          <a:off x="0" y="0"/>
          <a:ext cx="0" cy="0"/>
          <a:chOff x="0" y="0"/>
          <a:chExt cx="0" cy="0"/>
        </a:xfrm>
      </p:grpSpPr>
      <p:pic>
        <p:nvPicPr>
          <p:cNvPr id="3" name="Image 2" descr="Une image contenant plein air, ciel, arbre, sol&#10;&#10;Description générée automatiquement">
            <a:extLst>
              <a:ext uri="{FF2B5EF4-FFF2-40B4-BE49-F238E27FC236}">
                <a16:creationId xmlns:a16="http://schemas.microsoft.com/office/drawing/2014/main" id="{EBC0C55F-472A-4EDB-6ADF-A15362772F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9D3B4AD2-5476-8088-3C6F-24B619C60253}"/>
              </a:ext>
            </a:extLst>
          </p:cNvPr>
          <p:cNvSpPr txBox="1"/>
          <p:nvPr/>
        </p:nvSpPr>
        <p:spPr>
          <a:xfrm>
            <a:off x="2597727" y="6264263"/>
            <a:ext cx="7252855" cy="461665"/>
          </a:xfrm>
          <a:prstGeom prst="rect">
            <a:avLst/>
          </a:prstGeom>
          <a:noFill/>
        </p:spPr>
        <p:txBody>
          <a:bodyPr wrap="square" rtlCol="0">
            <a:spAutoFit/>
          </a:bodyPr>
          <a:lstStyle/>
          <a:p>
            <a:r>
              <a:rPr lang="fr-FR" sz="2400" b="1">
                <a:solidFill>
                  <a:schemeClr val="bg1"/>
                </a:solidFill>
              </a:rPr>
              <a:t>Ruelle des Baux-de-Provence pendant l'hiver 2021</a:t>
            </a:r>
            <a:endParaRPr lang="fr-FR" sz="2400" b="1" dirty="0">
              <a:solidFill>
                <a:schemeClr val="bg1"/>
              </a:solidFill>
            </a:endParaRPr>
          </a:p>
        </p:txBody>
      </p:sp>
    </p:spTree>
    <p:extLst>
      <p:ext uri="{BB962C8B-B14F-4D97-AF65-F5344CB8AC3E}">
        <p14:creationId xmlns:p14="http://schemas.microsoft.com/office/powerpoint/2010/main" val="4056345732"/>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34EC2839-99CB-611D-3B0B-AD4EDEEFBE78}"/>
            </a:ext>
          </a:extLst>
        </p:cNvPr>
        <p:cNvGrpSpPr/>
        <p:nvPr/>
      </p:nvGrpSpPr>
      <p:grpSpPr>
        <a:xfrm>
          <a:off x="0" y="0"/>
          <a:ext cx="0" cy="0"/>
          <a:chOff x="0" y="0"/>
          <a:chExt cx="0" cy="0"/>
        </a:xfrm>
      </p:grpSpPr>
      <p:pic>
        <p:nvPicPr>
          <p:cNvPr id="3" name="Image 2" descr="Une image contenant plein air, ciel, nature, paysage&#10;&#10;Description générée automatiquement">
            <a:extLst>
              <a:ext uri="{FF2B5EF4-FFF2-40B4-BE49-F238E27FC236}">
                <a16:creationId xmlns:a16="http://schemas.microsoft.com/office/drawing/2014/main" id="{0562C9E2-24A4-FBE9-8CD4-298E489BF9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1294097"/>
            <a:ext cx="11376000" cy="37683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7813326-94A3-82F1-177A-8D569A5E820A}"/>
              </a:ext>
            </a:extLst>
          </p:cNvPr>
          <p:cNvSpPr txBox="1"/>
          <p:nvPr/>
        </p:nvSpPr>
        <p:spPr>
          <a:xfrm>
            <a:off x="1520058" y="5102238"/>
            <a:ext cx="11018783" cy="461665"/>
          </a:xfrm>
          <a:prstGeom prst="rect">
            <a:avLst/>
          </a:prstGeom>
          <a:noFill/>
        </p:spPr>
        <p:txBody>
          <a:bodyPr wrap="square" rtlCol="0">
            <a:spAutoFit/>
          </a:bodyPr>
          <a:lstStyle/>
          <a:p>
            <a:r>
              <a:rPr lang="fr-FR" sz="2400" b="1">
                <a:solidFill>
                  <a:schemeClr val="bg1"/>
                </a:solidFill>
              </a:rPr>
              <a:t>Le village des Baux-de-Provence, vu depuis la D 27, au nord-ouest.</a:t>
            </a:r>
            <a:endParaRPr lang="fr-FR" sz="2400" b="1" dirty="0">
              <a:solidFill>
                <a:schemeClr val="bg1"/>
              </a:solidFill>
            </a:endParaRPr>
          </a:p>
        </p:txBody>
      </p:sp>
    </p:spTree>
    <p:extLst>
      <p:ext uri="{BB962C8B-B14F-4D97-AF65-F5344CB8AC3E}">
        <p14:creationId xmlns:p14="http://schemas.microsoft.com/office/powerpoint/2010/main" val="114686651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0AB8243-74CF-3AB8-5E0D-B94DBBFDB3D2}"/>
            </a:ext>
          </a:extLst>
        </p:cNvPr>
        <p:cNvGrpSpPr/>
        <p:nvPr/>
      </p:nvGrpSpPr>
      <p:grpSpPr>
        <a:xfrm>
          <a:off x="0" y="0"/>
          <a:ext cx="0" cy="0"/>
          <a:chOff x="0" y="0"/>
          <a:chExt cx="0" cy="0"/>
        </a:xfrm>
      </p:grpSpPr>
      <p:pic>
        <p:nvPicPr>
          <p:cNvPr id="3" name="Image 2" descr="Une image contenant plein air, herbe, plante, arbre&#10;&#10;Description générée automatiquement">
            <a:extLst>
              <a:ext uri="{FF2B5EF4-FFF2-40B4-BE49-F238E27FC236}">
                <a16:creationId xmlns:a16="http://schemas.microsoft.com/office/drawing/2014/main" id="{D47AC9A1-F936-7153-BAB5-EA21806F60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3794" y="369000"/>
            <a:ext cx="7804411" cy="6120000"/>
          </a:xfrm>
          <a:prstGeom prst="rect">
            <a:avLst/>
          </a:prstGeom>
          <a:effectLst>
            <a:softEdge rad="317500"/>
          </a:effectLst>
        </p:spPr>
      </p:pic>
      <p:sp>
        <p:nvSpPr>
          <p:cNvPr id="4" name="ZoneTexte 3">
            <a:extLst>
              <a:ext uri="{FF2B5EF4-FFF2-40B4-BE49-F238E27FC236}">
                <a16:creationId xmlns:a16="http://schemas.microsoft.com/office/drawing/2014/main" id="{7792E2C9-FE79-93CC-2F4C-789AACD1F9CA}"/>
              </a:ext>
            </a:extLst>
          </p:cNvPr>
          <p:cNvSpPr txBox="1"/>
          <p:nvPr/>
        </p:nvSpPr>
        <p:spPr>
          <a:xfrm>
            <a:off x="3206849" y="6258167"/>
            <a:ext cx="7358914" cy="461665"/>
          </a:xfrm>
          <a:prstGeom prst="rect">
            <a:avLst/>
          </a:prstGeom>
          <a:noFill/>
        </p:spPr>
        <p:txBody>
          <a:bodyPr wrap="square" rtlCol="0">
            <a:spAutoFit/>
          </a:bodyPr>
          <a:lstStyle/>
          <a:p>
            <a:r>
              <a:rPr lang="fr-FR" sz="2400" b="1" dirty="0">
                <a:solidFill>
                  <a:schemeClr val="bg1"/>
                </a:solidFill>
              </a:rPr>
              <a:t>Les Oliviers de: Saint-Rémy-de-Provence</a:t>
            </a:r>
          </a:p>
        </p:txBody>
      </p:sp>
    </p:spTree>
    <p:extLst>
      <p:ext uri="{BB962C8B-B14F-4D97-AF65-F5344CB8AC3E}">
        <p14:creationId xmlns:p14="http://schemas.microsoft.com/office/powerpoint/2010/main" val="1110458773"/>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2CA7E114-9F16-98E2-42CD-E6B7A7F3F0CE}"/>
            </a:ext>
          </a:extLst>
        </p:cNvPr>
        <p:cNvGrpSpPr/>
        <p:nvPr/>
      </p:nvGrpSpPr>
      <p:grpSpPr>
        <a:xfrm>
          <a:off x="0" y="0"/>
          <a:ext cx="0" cy="0"/>
          <a:chOff x="0" y="0"/>
          <a:chExt cx="0" cy="0"/>
        </a:xfrm>
      </p:grpSpPr>
      <p:pic>
        <p:nvPicPr>
          <p:cNvPr id="3" name="Image 2" descr="Une image contenant intérieur, sol, bol&#10;&#10;Description générée automatiquement">
            <a:extLst>
              <a:ext uri="{FF2B5EF4-FFF2-40B4-BE49-F238E27FC236}">
                <a16:creationId xmlns:a16="http://schemas.microsoft.com/office/drawing/2014/main" id="{4728895C-A28F-0A72-27EF-46AAA39931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8289" y="199697"/>
            <a:ext cx="8400000" cy="6300000"/>
          </a:xfrm>
          <a:prstGeom prst="rect">
            <a:avLst/>
          </a:prstGeom>
          <a:effectLst>
            <a:softEdge rad="635000"/>
          </a:effectLst>
        </p:spPr>
      </p:pic>
      <p:sp>
        <p:nvSpPr>
          <p:cNvPr id="4" name="ZoneTexte 3">
            <a:extLst>
              <a:ext uri="{FF2B5EF4-FFF2-40B4-BE49-F238E27FC236}">
                <a16:creationId xmlns:a16="http://schemas.microsoft.com/office/drawing/2014/main" id="{95C9AB01-306A-D10F-A7A6-BB3EE7685378}"/>
              </a:ext>
            </a:extLst>
          </p:cNvPr>
          <p:cNvSpPr txBox="1"/>
          <p:nvPr/>
        </p:nvSpPr>
        <p:spPr>
          <a:xfrm>
            <a:off x="3006557" y="6105398"/>
            <a:ext cx="7367154" cy="461665"/>
          </a:xfrm>
          <a:prstGeom prst="rect">
            <a:avLst/>
          </a:prstGeom>
          <a:noFill/>
        </p:spPr>
        <p:txBody>
          <a:bodyPr wrap="square" rtlCol="0">
            <a:spAutoFit/>
          </a:bodyPr>
          <a:lstStyle/>
          <a:p>
            <a:r>
              <a:rPr lang="fr-FR" sz="2400" b="1">
                <a:solidFill>
                  <a:schemeClr val="bg1"/>
                </a:solidFill>
              </a:rPr>
              <a:t>(Musée de l’Arles et de la Provence antiques)</a:t>
            </a:r>
            <a:endParaRPr lang="fr-FR" sz="2400" b="1" dirty="0">
              <a:solidFill>
                <a:schemeClr val="bg1"/>
              </a:solidFill>
            </a:endParaRPr>
          </a:p>
        </p:txBody>
      </p:sp>
    </p:spTree>
    <p:extLst>
      <p:ext uri="{BB962C8B-B14F-4D97-AF65-F5344CB8AC3E}">
        <p14:creationId xmlns:p14="http://schemas.microsoft.com/office/powerpoint/2010/main" val="2612169979"/>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1EEC450E-EBF3-6233-473A-8C80C322AC1B}"/>
            </a:ext>
          </a:extLst>
        </p:cNvPr>
        <p:cNvGrpSpPr/>
        <p:nvPr/>
      </p:nvGrpSpPr>
      <p:grpSpPr>
        <a:xfrm>
          <a:off x="0" y="0"/>
          <a:ext cx="0" cy="0"/>
          <a:chOff x="0" y="0"/>
          <a:chExt cx="0" cy="0"/>
        </a:xfrm>
      </p:grpSpPr>
      <p:pic>
        <p:nvPicPr>
          <p:cNvPr id="3" name="Image 2" descr="Une image contenant arbre, plein air, plante&#10;&#10;Description générée automatiquement">
            <a:extLst>
              <a:ext uri="{FF2B5EF4-FFF2-40B4-BE49-F238E27FC236}">
                <a16:creationId xmlns:a16="http://schemas.microsoft.com/office/drawing/2014/main" id="{495B2A9E-E60D-9354-1249-867412D133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419100"/>
            <a:ext cx="9753600" cy="6019800"/>
          </a:xfrm>
          <a:prstGeom prst="rect">
            <a:avLst/>
          </a:prstGeom>
          <a:effectLst>
            <a:softEdge rad="317500"/>
          </a:effectLst>
        </p:spPr>
      </p:pic>
      <p:sp>
        <p:nvSpPr>
          <p:cNvPr id="4" name="ZoneTexte 3">
            <a:extLst>
              <a:ext uri="{FF2B5EF4-FFF2-40B4-BE49-F238E27FC236}">
                <a16:creationId xmlns:a16="http://schemas.microsoft.com/office/drawing/2014/main" id="{48ACF9E3-90FB-CBB7-1E8E-C9F2A3BA5D4E}"/>
              </a:ext>
            </a:extLst>
          </p:cNvPr>
          <p:cNvSpPr txBox="1"/>
          <p:nvPr/>
        </p:nvSpPr>
        <p:spPr>
          <a:xfrm>
            <a:off x="2601549" y="4021219"/>
            <a:ext cx="8271163"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Olivade dans le Vaucluse au début du XXe siècle.</a:t>
            </a:r>
          </a:p>
        </p:txBody>
      </p:sp>
    </p:spTree>
    <p:extLst>
      <p:ext uri="{BB962C8B-B14F-4D97-AF65-F5344CB8AC3E}">
        <p14:creationId xmlns:p14="http://schemas.microsoft.com/office/powerpoint/2010/main" val="2341522240"/>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3E079EF8-DDB4-9050-53A0-6106912D4FEF}"/>
            </a:ext>
          </a:extLst>
        </p:cNvPr>
        <p:cNvGrpSpPr/>
        <p:nvPr/>
      </p:nvGrpSpPr>
      <p:grpSpPr>
        <a:xfrm>
          <a:off x="0" y="0"/>
          <a:ext cx="0" cy="0"/>
          <a:chOff x="0" y="0"/>
          <a:chExt cx="0" cy="0"/>
        </a:xfrm>
      </p:grpSpPr>
      <p:pic>
        <p:nvPicPr>
          <p:cNvPr id="3" name="Image 2" descr="Une image contenant peinture, art, dessin, maison&#10;&#10;Description générée automatiquement">
            <a:extLst>
              <a:ext uri="{FF2B5EF4-FFF2-40B4-BE49-F238E27FC236}">
                <a16:creationId xmlns:a16="http://schemas.microsoft.com/office/drawing/2014/main" id="{B48D6AC3-D794-8928-51ED-763AE35D19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86041" y="369000"/>
            <a:ext cx="7219917" cy="6120000"/>
          </a:xfrm>
          <a:prstGeom prst="rect">
            <a:avLst/>
          </a:prstGeom>
          <a:effectLst>
            <a:softEdge rad="127000"/>
          </a:effectLst>
        </p:spPr>
      </p:pic>
      <p:sp>
        <p:nvSpPr>
          <p:cNvPr id="4" name="ZoneTexte 3">
            <a:extLst>
              <a:ext uri="{FF2B5EF4-FFF2-40B4-BE49-F238E27FC236}">
                <a16:creationId xmlns:a16="http://schemas.microsoft.com/office/drawing/2014/main" id="{DABB2BE9-DEAE-F3A9-2E42-EACAB5A2612F}"/>
              </a:ext>
            </a:extLst>
          </p:cNvPr>
          <p:cNvSpPr txBox="1"/>
          <p:nvPr/>
        </p:nvSpPr>
        <p:spPr>
          <a:xfrm>
            <a:off x="3985091" y="4084280"/>
            <a:ext cx="875953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Pressoir à olives au XIXe siècle.</a:t>
            </a:r>
          </a:p>
        </p:txBody>
      </p:sp>
    </p:spTree>
    <p:extLst>
      <p:ext uri="{BB962C8B-B14F-4D97-AF65-F5344CB8AC3E}">
        <p14:creationId xmlns:p14="http://schemas.microsoft.com/office/powerpoint/2010/main" val="413023426"/>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F49F4-7F90-9484-E4E2-C6B1DC438A7C}"/>
            </a:ext>
          </a:extLst>
        </p:cNvPr>
        <p:cNvGrpSpPr/>
        <p:nvPr/>
      </p:nvGrpSpPr>
      <p:grpSpPr>
        <a:xfrm>
          <a:off x="0" y="0"/>
          <a:ext cx="0" cy="0"/>
          <a:chOff x="0" y="0"/>
          <a:chExt cx="0" cy="0"/>
        </a:xfrm>
      </p:grpSpPr>
      <p:pic>
        <p:nvPicPr>
          <p:cNvPr id="3" name="Image 2" descr="Une image contenant plein air, bâtiment, ciel, pavé&#10;&#10;Description générée automatiquement">
            <a:extLst>
              <a:ext uri="{FF2B5EF4-FFF2-40B4-BE49-F238E27FC236}">
                <a16:creationId xmlns:a16="http://schemas.microsoft.com/office/drawing/2014/main" id="{F4CB6113-416B-1AF1-F0AD-A1DF9D5E2E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4000" y="855104"/>
            <a:ext cx="6804000" cy="4538192"/>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2BDE671-D733-6FEC-A6DB-86270E165CFE}"/>
              </a:ext>
            </a:extLst>
          </p:cNvPr>
          <p:cNvSpPr txBox="1"/>
          <p:nvPr/>
        </p:nvSpPr>
        <p:spPr>
          <a:xfrm>
            <a:off x="1039329" y="92084"/>
            <a:ext cx="11982988" cy="584775"/>
          </a:xfrm>
          <a:prstGeom prst="rect">
            <a:avLst/>
          </a:prstGeom>
          <a:noFill/>
        </p:spPr>
        <p:txBody>
          <a:bodyPr wrap="square" rtlCol="0">
            <a:spAutoFit/>
          </a:bodyPr>
          <a:lstStyle/>
          <a:p>
            <a:r>
              <a:rPr lang="fr-FR" sz="3200" b="1" dirty="0">
                <a:solidFill>
                  <a:schemeClr val="bg1"/>
                </a:solidFill>
              </a:rPr>
              <a:t>Lorient Vous A Présenté Les Beaux  - De - Provence</a:t>
            </a:r>
          </a:p>
        </p:txBody>
      </p:sp>
      <p:sp>
        <p:nvSpPr>
          <p:cNvPr id="5" name="ZoneTexte 4">
            <a:extLst>
              <a:ext uri="{FF2B5EF4-FFF2-40B4-BE49-F238E27FC236}">
                <a16:creationId xmlns:a16="http://schemas.microsoft.com/office/drawing/2014/main" id="{8418FD49-E06A-8952-2CDD-98CCFD620978}"/>
              </a:ext>
            </a:extLst>
          </p:cNvPr>
          <p:cNvSpPr txBox="1"/>
          <p:nvPr/>
        </p:nvSpPr>
        <p:spPr>
          <a:xfrm>
            <a:off x="3295291" y="5476009"/>
            <a:ext cx="7471064" cy="584775"/>
          </a:xfrm>
          <a:prstGeom prst="rect">
            <a:avLst/>
          </a:prstGeom>
          <a:noFill/>
        </p:spPr>
        <p:txBody>
          <a:bodyPr wrap="square" rtlCol="0">
            <a:spAutoFit/>
          </a:bodyPr>
          <a:lstStyle/>
          <a:p>
            <a:r>
              <a:rPr lang="fr-FR" sz="3200" b="1" dirty="0">
                <a:solidFill>
                  <a:schemeClr val="bg1"/>
                </a:solidFill>
              </a:rPr>
              <a:t>Les Images Et Le Son Du Net</a:t>
            </a:r>
          </a:p>
        </p:txBody>
      </p:sp>
      <p:sp>
        <p:nvSpPr>
          <p:cNvPr id="6" name="ZoneTexte 5">
            <a:extLst>
              <a:ext uri="{FF2B5EF4-FFF2-40B4-BE49-F238E27FC236}">
                <a16:creationId xmlns:a16="http://schemas.microsoft.com/office/drawing/2014/main" id="{8B3D67B4-6B03-E947-FC93-C4A07D7B0645}"/>
              </a:ext>
            </a:extLst>
          </p:cNvPr>
          <p:cNvSpPr txBox="1"/>
          <p:nvPr/>
        </p:nvSpPr>
        <p:spPr>
          <a:xfrm>
            <a:off x="5340927" y="6143497"/>
            <a:ext cx="5850082"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548594251"/>
      </p:ext>
    </p:extLst>
  </p:cSld>
  <p:clrMapOvr>
    <a:masterClrMapping/>
  </p:clrMapOvr>
  <mc:AlternateContent xmlns:mc="http://schemas.openxmlformats.org/markup-compatibility/2006">
    <mc:Choice xmlns:p14="http://schemas.microsoft.com/office/powerpoint/2010/main" Requires="p14">
      <p:transition spd="slow" p14:dur="5000" advClick="0" advTm="8000">
        <p14:ferris dir="l"/>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TotalTime>
  <Words>287</Words>
  <Application>Microsoft Office PowerPoint</Application>
  <PresentationFormat>Grand écran</PresentationFormat>
  <Paragraphs>157</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2024-10-16T10:49:48Z</dcterms:created>
  <dcterms:modified xsi:type="dcterms:W3CDTF">2024-10-16T12:46:55Z</dcterms:modified>
</cp:coreProperties>
</file>