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256" r:id="rId2"/>
    <p:sldId id="285"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6"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ction par défaut" id="{C81D2DFA-72D6-4A54-8C14-59A1519F29F9}">
          <p14:sldIdLst>
            <p14:sldId id="256"/>
            <p14:sldId id="285"/>
            <p14:sldId id="257"/>
            <p14:sldId id="258"/>
            <p14:sldId id="259"/>
            <p14:sldId id="260"/>
            <p14:sldId id="261"/>
            <p14:sldId id="262"/>
            <p14:sldId id="263"/>
            <p14:sldId id="264"/>
            <p14:sldId id="265"/>
            <p14:sldId id="266"/>
            <p14:sldId id="267"/>
            <p14:sldId id="268"/>
            <p14:sldId id="269"/>
            <p14:sldId id="270"/>
            <p14:sldId id="271"/>
            <p14:sldId id="272"/>
            <p14:sldId id="273"/>
            <p14:sldId id="274"/>
            <p14:sldId id="275"/>
            <p14:sldId id="276"/>
            <p14:sldId id="277"/>
            <p14:sldId id="278"/>
            <p14:sldId id="279"/>
            <p14:sldId id="280"/>
            <p14:sldId id="281"/>
            <p14:sldId id="282"/>
            <p14:sldId id="283"/>
            <p14:sldId id="284"/>
            <p14:sldId id="286"/>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479" autoAdjust="0"/>
    <p:restoredTop sz="94660"/>
  </p:normalViewPr>
  <p:slideViewPr>
    <p:cSldViewPr snapToGrid="0">
      <p:cViewPr varScale="1">
        <p:scale>
          <a:sx n="89" d="100"/>
          <a:sy n="89" d="100"/>
        </p:scale>
        <p:origin x="46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72FC8BF-2E2F-4473-B1D2-B566ACED001C}" type="datetimeFigureOut">
              <a:rPr lang="fr-FR" smtClean="0"/>
              <a:t>31/10/2024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6C804CC-6CF4-4D75-8804-3C9CF508495D}" type="slidenum">
              <a:rPr lang="fr-FR" smtClean="0"/>
              <a:t>‹N°›</a:t>
            </a:fld>
            <a:endParaRPr lang="fr-FR"/>
          </a:p>
        </p:txBody>
      </p:sp>
    </p:spTree>
    <p:extLst>
      <p:ext uri="{BB962C8B-B14F-4D97-AF65-F5344CB8AC3E}">
        <p14:creationId xmlns:p14="http://schemas.microsoft.com/office/powerpoint/2010/main" val="3112651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D6C804CC-6CF4-4D75-8804-3C9CF508495D}" type="slidenum">
              <a:rPr lang="fr-FR" smtClean="0"/>
              <a:t>2</a:t>
            </a:fld>
            <a:endParaRPr lang="fr-FR"/>
          </a:p>
        </p:txBody>
      </p:sp>
    </p:spTree>
    <p:extLst>
      <p:ext uri="{BB962C8B-B14F-4D97-AF65-F5344CB8AC3E}">
        <p14:creationId xmlns:p14="http://schemas.microsoft.com/office/powerpoint/2010/main" val="20632743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D6C804CC-6CF4-4D75-8804-3C9CF508495D}" type="slidenum">
              <a:rPr lang="fr-FR" smtClean="0"/>
              <a:t>27</a:t>
            </a:fld>
            <a:endParaRPr lang="fr-FR"/>
          </a:p>
        </p:txBody>
      </p:sp>
    </p:spTree>
    <p:extLst>
      <p:ext uri="{BB962C8B-B14F-4D97-AF65-F5344CB8AC3E}">
        <p14:creationId xmlns:p14="http://schemas.microsoft.com/office/powerpoint/2010/main" val="38512405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92DD441-9F71-6618-56EB-B70E73A5AE16}"/>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D75333CC-EFA4-667D-9CDC-5983F311093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333DA1E8-0E10-1237-FE75-F861071928A6}"/>
              </a:ext>
            </a:extLst>
          </p:cNvPr>
          <p:cNvSpPr>
            <a:spLocks noGrp="1"/>
          </p:cNvSpPr>
          <p:nvPr>
            <p:ph type="dt" sz="half" idx="10"/>
          </p:nvPr>
        </p:nvSpPr>
        <p:spPr/>
        <p:txBody>
          <a:bodyPr/>
          <a:lstStyle/>
          <a:p>
            <a:fld id="{A566C472-FE4A-424A-9982-0343B80E2321}" type="datetimeFigureOut">
              <a:rPr lang="fr-FR" smtClean="0"/>
              <a:t>31/10/2024</a:t>
            </a:fld>
            <a:endParaRPr lang="fr-FR"/>
          </a:p>
        </p:txBody>
      </p:sp>
      <p:sp>
        <p:nvSpPr>
          <p:cNvPr id="5" name="Espace réservé du pied de page 4">
            <a:extLst>
              <a:ext uri="{FF2B5EF4-FFF2-40B4-BE49-F238E27FC236}">
                <a16:creationId xmlns:a16="http://schemas.microsoft.com/office/drawing/2014/main" id="{6758D166-06C6-32A7-AE83-3AD7CD6D4DE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614C846-E360-C11F-5597-7D4F3B8F6863}"/>
              </a:ext>
            </a:extLst>
          </p:cNvPr>
          <p:cNvSpPr>
            <a:spLocks noGrp="1"/>
          </p:cNvSpPr>
          <p:nvPr>
            <p:ph type="sldNum" sz="quarter" idx="12"/>
          </p:nvPr>
        </p:nvSpPr>
        <p:spPr/>
        <p:txBody>
          <a:bodyPr/>
          <a:lstStyle/>
          <a:p>
            <a:fld id="{B2CE4B97-ADB3-4600-B534-BB7558C835E2}" type="slidenum">
              <a:rPr lang="fr-FR" smtClean="0"/>
              <a:t>‹N°›</a:t>
            </a:fld>
            <a:endParaRPr lang="fr-FR"/>
          </a:p>
        </p:txBody>
      </p:sp>
    </p:spTree>
    <p:extLst>
      <p:ext uri="{BB962C8B-B14F-4D97-AF65-F5344CB8AC3E}">
        <p14:creationId xmlns:p14="http://schemas.microsoft.com/office/powerpoint/2010/main" val="2207234710"/>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49F281F-7919-1D3F-4593-537A5EB760A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B908F3E3-FB74-24D7-F6DA-F9D6936F8FCA}"/>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B82C3C8-702D-B90A-3C88-E900EF9185E0}"/>
              </a:ext>
            </a:extLst>
          </p:cNvPr>
          <p:cNvSpPr>
            <a:spLocks noGrp="1"/>
          </p:cNvSpPr>
          <p:nvPr>
            <p:ph type="dt" sz="half" idx="10"/>
          </p:nvPr>
        </p:nvSpPr>
        <p:spPr/>
        <p:txBody>
          <a:bodyPr/>
          <a:lstStyle/>
          <a:p>
            <a:fld id="{A566C472-FE4A-424A-9982-0343B80E2321}" type="datetimeFigureOut">
              <a:rPr lang="fr-FR" smtClean="0"/>
              <a:t>31/10/2024</a:t>
            </a:fld>
            <a:endParaRPr lang="fr-FR"/>
          </a:p>
        </p:txBody>
      </p:sp>
      <p:sp>
        <p:nvSpPr>
          <p:cNvPr id="5" name="Espace réservé du pied de page 4">
            <a:extLst>
              <a:ext uri="{FF2B5EF4-FFF2-40B4-BE49-F238E27FC236}">
                <a16:creationId xmlns:a16="http://schemas.microsoft.com/office/drawing/2014/main" id="{AC3A2D42-C7F2-FA8D-B545-2F4FF3BE55B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DC77083-7FC6-F015-963A-F48525E28C2A}"/>
              </a:ext>
            </a:extLst>
          </p:cNvPr>
          <p:cNvSpPr>
            <a:spLocks noGrp="1"/>
          </p:cNvSpPr>
          <p:nvPr>
            <p:ph type="sldNum" sz="quarter" idx="12"/>
          </p:nvPr>
        </p:nvSpPr>
        <p:spPr/>
        <p:txBody>
          <a:bodyPr/>
          <a:lstStyle/>
          <a:p>
            <a:fld id="{B2CE4B97-ADB3-4600-B534-BB7558C835E2}" type="slidenum">
              <a:rPr lang="fr-FR" smtClean="0"/>
              <a:t>‹N°›</a:t>
            </a:fld>
            <a:endParaRPr lang="fr-FR"/>
          </a:p>
        </p:txBody>
      </p:sp>
    </p:spTree>
    <p:extLst>
      <p:ext uri="{BB962C8B-B14F-4D97-AF65-F5344CB8AC3E}">
        <p14:creationId xmlns:p14="http://schemas.microsoft.com/office/powerpoint/2010/main" val="3193416118"/>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75D5C78-4057-5227-6531-60CEB02AB7DF}"/>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05AEC352-F725-CC4C-6020-DE6AC8BF0539}"/>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1226B61F-1ABE-BB8E-FC3B-5B92AA91C822}"/>
              </a:ext>
            </a:extLst>
          </p:cNvPr>
          <p:cNvSpPr>
            <a:spLocks noGrp="1"/>
          </p:cNvSpPr>
          <p:nvPr>
            <p:ph type="dt" sz="half" idx="10"/>
          </p:nvPr>
        </p:nvSpPr>
        <p:spPr/>
        <p:txBody>
          <a:bodyPr/>
          <a:lstStyle/>
          <a:p>
            <a:fld id="{A566C472-FE4A-424A-9982-0343B80E2321}" type="datetimeFigureOut">
              <a:rPr lang="fr-FR" smtClean="0"/>
              <a:t>31/10/2024</a:t>
            </a:fld>
            <a:endParaRPr lang="fr-FR"/>
          </a:p>
        </p:txBody>
      </p:sp>
      <p:sp>
        <p:nvSpPr>
          <p:cNvPr id="5" name="Espace réservé du pied de page 4">
            <a:extLst>
              <a:ext uri="{FF2B5EF4-FFF2-40B4-BE49-F238E27FC236}">
                <a16:creationId xmlns:a16="http://schemas.microsoft.com/office/drawing/2014/main" id="{7269F85D-BF1B-6F82-E959-7D10B370D4E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0546A54-0F5A-4D4B-2648-6A30347FEB5B}"/>
              </a:ext>
            </a:extLst>
          </p:cNvPr>
          <p:cNvSpPr>
            <a:spLocks noGrp="1"/>
          </p:cNvSpPr>
          <p:nvPr>
            <p:ph type="sldNum" sz="quarter" idx="12"/>
          </p:nvPr>
        </p:nvSpPr>
        <p:spPr/>
        <p:txBody>
          <a:bodyPr/>
          <a:lstStyle/>
          <a:p>
            <a:fld id="{B2CE4B97-ADB3-4600-B534-BB7558C835E2}" type="slidenum">
              <a:rPr lang="fr-FR" smtClean="0"/>
              <a:t>‹N°›</a:t>
            </a:fld>
            <a:endParaRPr lang="fr-FR"/>
          </a:p>
        </p:txBody>
      </p:sp>
    </p:spTree>
    <p:extLst>
      <p:ext uri="{BB962C8B-B14F-4D97-AF65-F5344CB8AC3E}">
        <p14:creationId xmlns:p14="http://schemas.microsoft.com/office/powerpoint/2010/main" val="471751984"/>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4645019-978F-5CE6-BA84-5DA634726652}"/>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3EB752E9-385E-1885-83E6-32ABA3F04A1D}"/>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8B9D1B21-9A5A-5D34-1FB0-C9423E4CF38D}"/>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CAEE39F-03B6-414E-53C0-929347111FD4}"/>
              </a:ext>
            </a:extLst>
          </p:cNvPr>
          <p:cNvSpPr>
            <a:spLocks noGrp="1"/>
          </p:cNvSpPr>
          <p:nvPr>
            <p:ph type="dt" sz="half" idx="10"/>
          </p:nvPr>
        </p:nvSpPr>
        <p:spPr/>
        <p:txBody>
          <a:bodyPr/>
          <a:lstStyle/>
          <a:p>
            <a:fld id="{A566C472-FE4A-424A-9982-0343B80E2321}" type="datetimeFigureOut">
              <a:rPr lang="fr-FR" smtClean="0"/>
              <a:t>31/10/2024</a:t>
            </a:fld>
            <a:endParaRPr lang="fr-FR"/>
          </a:p>
        </p:txBody>
      </p:sp>
      <p:sp>
        <p:nvSpPr>
          <p:cNvPr id="6" name="Espace réservé du pied de page 5">
            <a:extLst>
              <a:ext uri="{FF2B5EF4-FFF2-40B4-BE49-F238E27FC236}">
                <a16:creationId xmlns:a16="http://schemas.microsoft.com/office/drawing/2014/main" id="{F025D925-22B8-2166-2302-584DD48354D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F287807-606D-5854-5FEB-E24D12C2751E}"/>
              </a:ext>
            </a:extLst>
          </p:cNvPr>
          <p:cNvSpPr>
            <a:spLocks noGrp="1"/>
          </p:cNvSpPr>
          <p:nvPr>
            <p:ph type="sldNum" sz="quarter" idx="12"/>
          </p:nvPr>
        </p:nvSpPr>
        <p:spPr/>
        <p:txBody>
          <a:bodyPr/>
          <a:lstStyle/>
          <a:p>
            <a:fld id="{B2CE4B97-ADB3-4600-B534-BB7558C835E2}" type="slidenum">
              <a:rPr lang="fr-FR" smtClean="0"/>
              <a:t>‹N°›</a:t>
            </a:fld>
            <a:endParaRPr lang="fr-FR"/>
          </a:p>
        </p:txBody>
      </p:sp>
    </p:spTree>
    <p:extLst>
      <p:ext uri="{BB962C8B-B14F-4D97-AF65-F5344CB8AC3E}">
        <p14:creationId xmlns:p14="http://schemas.microsoft.com/office/powerpoint/2010/main" val="3006408929"/>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E938320-E23D-E1F3-32C0-1D96B325C743}"/>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2A6F8DF6-DA3B-D51B-DA68-EAB7EB48B20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D0302CAA-EA3A-97BF-BEEE-4CF7B6D8A2B4}"/>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A078A0EA-48BC-2233-D3B6-ABFFAFC4F7D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97560E3F-A88A-EAE0-901B-3142CB9F5F42}"/>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B517D72E-7579-ED85-7BC8-DB73B72544D9}"/>
              </a:ext>
            </a:extLst>
          </p:cNvPr>
          <p:cNvSpPr>
            <a:spLocks noGrp="1"/>
          </p:cNvSpPr>
          <p:nvPr>
            <p:ph type="dt" sz="half" idx="10"/>
          </p:nvPr>
        </p:nvSpPr>
        <p:spPr/>
        <p:txBody>
          <a:bodyPr/>
          <a:lstStyle/>
          <a:p>
            <a:fld id="{A566C472-FE4A-424A-9982-0343B80E2321}" type="datetimeFigureOut">
              <a:rPr lang="fr-FR" smtClean="0"/>
              <a:t>31/10/2024</a:t>
            </a:fld>
            <a:endParaRPr lang="fr-FR"/>
          </a:p>
        </p:txBody>
      </p:sp>
      <p:sp>
        <p:nvSpPr>
          <p:cNvPr id="8" name="Espace réservé du pied de page 7">
            <a:extLst>
              <a:ext uri="{FF2B5EF4-FFF2-40B4-BE49-F238E27FC236}">
                <a16:creationId xmlns:a16="http://schemas.microsoft.com/office/drawing/2014/main" id="{85C1EA61-45B7-818E-7C8C-325AD14E6138}"/>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01EF9012-B364-B45D-E271-8EEAEE5D4F90}"/>
              </a:ext>
            </a:extLst>
          </p:cNvPr>
          <p:cNvSpPr>
            <a:spLocks noGrp="1"/>
          </p:cNvSpPr>
          <p:nvPr>
            <p:ph type="sldNum" sz="quarter" idx="12"/>
          </p:nvPr>
        </p:nvSpPr>
        <p:spPr/>
        <p:txBody>
          <a:bodyPr/>
          <a:lstStyle/>
          <a:p>
            <a:fld id="{B2CE4B97-ADB3-4600-B534-BB7558C835E2}" type="slidenum">
              <a:rPr lang="fr-FR" smtClean="0"/>
              <a:t>‹N°›</a:t>
            </a:fld>
            <a:endParaRPr lang="fr-FR"/>
          </a:p>
        </p:txBody>
      </p:sp>
    </p:spTree>
    <p:extLst>
      <p:ext uri="{BB962C8B-B14F-4D97-AF65-F5344CB8AC3E}">
        <p14:creationId xmlns:p14="http://schemas.microsoft.com/office/powerpoint/2010/main" val="60375592"/>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6B1ED82-FC1A-6228-75D2-0A6C887B2665}"/>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F5C4824E-63B2-F63A-6FBA-802D53DC98E7}"/>
              </a:ext>
            </a:extLst>
          </p:cNvPr>
          <p:cNvSpPr>
            <a:spLocks noGrp="1"/>
          </p:cNvSpPr>
          <p:nvPr>
            <p:ph type="dt" sz="half" idx="10"/>
          </p:nvPr>
        </p:nvSpPr>
        <p:spPr/>
        <p:txBody>
          <a:bodyPr/>
          <a:lstStyle/>
          <a:p>
            <a:fld id="{A566C472-FE4A-424A-9982-0343B80E2321}" type="datetimeFigureOut">
              <a:rPr lang="fr-FR" smtClean="0"/>
              <a:t>31/10/2024</a:t>
            </a:fld>
            <a:endParaRPr lang="fr-FR"/>
          </a:p>
        </p:txBody>
      </p:sp>
      <p:sp>
        <p:nvSpPr>
          <p:cNvPr id="4" name="Espace réservé du pied de page 3">
            <a:extLst>
              <a:ext uri="{FF2B5EF4-FFF2-40B4-BE49-F238E27FC236}">
                <a16:creationId xmlns:a16="http://schemas.microsoft.com/office/drawing/2014/main" id="{B58D1CB4-CEFD-5A8F-7A95-4D102600776A}"/>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4077FC2B-DF7C-22B4-A8C5-FCDECAE6765A}"/>
              </a:ext>
            </a:extLst>
          </p:cNvPr>
          <p:cNvSpPr>
            <a:spLocks noGrp="1"/>
          </p:cNvSpPr>
          <p:nvPr>
            <p:ph type="sldNum" sz="quarter" idx="12"/>
          </p:nvPr>
        </p:nvSpPr>
        <p:spPr/>
        <p:txBody>
          <a:bodyPr/>
          <a:lstStyle/>
          <a:p>
            <a:fld id="{B2CE4B97-ADB3-4600-B534-BB7558C835E2}" type="slidenum">
              <a:rPr lang="fr-FR" smtClean="0"/>
              <a:t>‹N°›</a:t>
            </a:fld>
            <a:endParaRPr lang="fr-FR"/>
          </a:p>
        </p:txBody>
      </p:sp>
    </p:spTree>
    <p:extLst>
      <p:ext uri="{BB962C8B-B14F-4D97-AF65-F5344CB8AC3E}">
        <p14:creationId xmlns:p14="http://schemas.microsoft.com/office/powerpoint/2010/main" val="1567510520"/>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8EB4E093-7CA5-93B8-4A6B-0B919D2E444B}"/>
              </a:ext>
            </a:extLst>
          </p:cNvPr>
          <p:cNvSpPr>
            <a:spLocks noGrp="1"/>
          </p:cNvSpPr>
          <p:nvPr>
            <p:ph type="dt" sz="half" idx="10"/>
          </p:nvPr>
        </p:nvSpPr>
        <p:spPr/>
        <p:txBody>
          <a:bodyPr/>
          <a:lstStyle/>
          <a:p>
            <a:fld id="{A566C472-FE4A-424A-9982-0343B80E2321}" type="datetimeFigureOut">
              <a:rPr lang="fr-FR" smtClean="0"/>
              <a:t>31/10/2024</a:t>
            </a:fld>
            <a:endParaRPr lang="fr-FR"/>
          </a:p>
        </p:txBody>
      </p:sp>
      <p:sp>
        <p:nvSpPr>
          <p:cNvPr id="3" name="Espace réservé du pied de page 2">
            <a:extLst>
              <a:ext uri="{FF2B5EF4-FFF2-40B4-BE49-F238E27FC236}">
                <a16:creationId xmlns:a16="http://schemas.microsoft.com/office/drawing/2014/main" id="{B51CDA88-82E4-4FB2-DA53-4025D8517058}"/>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50AE6F65-22A3-480C-7000-65D4ADD0CAF2}"/>
              </a:ext>
            </a:extLst>
          </p:cNvPr>
          <p:cNvSpPr>
            <a:spLocks noGrp="1"/>
          </p:cNvSpPr>
          <p:nvPr>
            <p:ph type="sldNum" sz="quarter" idx="12"/>
          </p:nvPr>
        </p:nvSpPr>
        <p:spPr/>
        <p:txBody>
          <a:bodyPr/>
          <a:lstStyle/>
          <a:p>
            <a:fld id="{B2CE4B97-ADB3-4600-B534-BB7558C835E2}" type="slidenum">
              <a:rPr lang="fr-FR" smtClean="0"/>
              <a:t>‹N°›</a:t>
            </a:fld>
            <a:endParaRPr lang="fr-FR"/>
          </a:p>
        </p:txBody>
      </p:sp>
    </p:spTree>
    <p:extLst>
      <p:ext uri="{BB962C8B-B14F-4D97-AF65-F5344CB8AC3E}">
        <p14:creationId xmlns:p14="http://schemas.microsoft.com/office/powerpoint/2010/main" val="2746241790"/>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59E0A54-E28C-92CF-3887-7FCEF5FBCE01}"/>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D10CDA47-E5F3-D5AE-7BE4-621CDC461FC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5FF329CB-AEEC-1D3A-6B83-0F2D6FE8091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143EFDBB-8AFD-C4F2-8CDF-460E8139A330}"/>
              </a:ext>
            </a:extLst>
          </p:cNvPr>
          <p:cNvSpPr>
            <a:spLocks noGrp="1"/>
          </p:cNvSpPr>
          <p:nvPr>
            <p:ph type="dt" sz="half" idx="10"/>
          </p:nvPr>
        </p:nvSpPr>
        <p:spPr/>
        <p:txBody>
          <a:bodyPr/>
          <a:lstStyle/>
          <a:p>
            <a:fld id="{A566C472-FE4A-424A-9982-0343B80E2321}" type="datetimeFigureOut">
              <a:rPr lang="fr-FR" smtClean="0"/>
              <a:t>31/10/2024</a:t>
            </a:fld>
            <a:endParaRPr lang="fr-FR"/>
          </a:p>
        </p:txBody>
      </p:sp>
      <p:sp>
        <p:nvSpPr>
          <p:cNvPr id="6" name="Espace réservé du pied de page 5">
            <a:extLst>
              <a:ext uri="{FF2B5EF4-FFF2-40B4-BE49-F238E27FC236}">
                <a16:creationId xmlns:a16="http://schemas.microsoft.com/office/drawing/2014/main" id="{D46B016E-8243-73C7-4867-BC99A984A27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73B53CC-DB63-BF45-D26E-7A23FAA112EA}"/>
              </a:ext>
            </a:extLst>
          </p:cNvPr>
          <p:cNvSpPr>
            <a:spLocks noGrp="1"/>
          </p:cNvSpPr>
          <p:nvPr>
            <p:ph type="sldNum" sz="quarter" idx="12"/>
          </p:nvPr>
        </p:nvSpPr>
        <p:spPr/>
        <p:txBody>
          <a:bodyPr/>
          <a:lstStyle/>
          <a:p>
            <a:fld id="{B2CE4B97-ADB3-4600-B534-BB7558C835E2}" type="slidenum">
              <a:rPr lang="fr-FR" smtClean="0"/>
              <a:t>‹N°›</a:t>
            </a:fld>
            <a:endParaRPr lang="fr-FR"/>
          </a:p>
        </p:txBody>
      </p:sp>
    </p:spTree>
    <p:extLst>
      <p:ext uri="{BB962C8B-B14F-4D97-AF65-F5344CB8AC3E}">
        <p14:creationId xmlns:p14="http://schemas.microsoft.com/office/powerpoint/2010/main" val="3152007305"/>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D36883D-B008-9CEF-BEA7-4646C5DB882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A0481BD4-7F09-3A2E-11DF-1B7A37988AD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556DFBDB-5DA9-AF3A-CDAE-DBB79432E40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A23D25DE-51A9-1FAF-87CE-133A2B5E04BF}"/>
              </a:ext>
            </a:extLst>
          </p:cNvPr>
          <p:cNvSpPr>
            <a:spLocks noGrp="1"/>
          </p:cNvSpPr>
          <p:nvPr>
            <p:ph type="dt" sz="half" idx="10"/>
          </p:nvPr>
        </p:nvSpPr>
        <p:spPr/>
        <p:txBody>
          <a:bodyPr/>
          <a:lstStyle/>
          <a:p>
            <a:fld id="{A566C472-FE4A-424A-9982-0343B80E2321}" type="datetimeFigureOut">
              <a:rPr lang="fr-FR" smtClean="0"/>
              <a:t>31/10/2024</a:t>
            </a:fld>
            <a:endParaRPr lang="fr-FR"/>
          </a:p>
        </p:txBody>
      </p:sp>
      <p:sp>
        <p:nvSpPr>
          <p:cNvPr id="6" name="Espace réservé du pied de page 5">
            <a:extLst>
              <a:ext uri="{FF2B5EF4-FFF2-40B4-BE49-F238E27FC236}">
                <a16:creationId xmlns:a16="http://schemas.microsoft.com/office/drawing/2014/main" id="{1A599834-4DD6-F1DB-A29A-2D438868EC4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4C6BB0A-8B67-92FB-DFB5-F9420165BC2E}"/>
              </a:ext>
            </a:extLst>
          </p:cNvPr>
          <p:cNvSpPr>
            <a:spLocks noGrp="1"/>
          </p:cNvSpPr>
          <p:nvPr>
            <p:ph type="sldNum" sz="quarter" idx="12"/>
          </p:nvPr>
        </p:nvSpPr>
        <p:spPr/>
        <p:txBody>
          <a:bodyPr/>
          <a:lstStyle/>
          <a:p>
            <a:fld id="{B2CE4B97-ADB3-4600-B534-BB7558C835E2}" type="slidenum">
              <a:rPr lang="fr-FR" smtClean="0"/>
              <a:t>‹N°›</a:t>
            </a:fld>
            <a:endParaRPr lang="fr-FR"/>
          </a:p>
        </p:txBody>
      </p:sp>
    </p:spTree>
    <p:extLst>
      <p:ext uri="{BB962C8B-B14F-4D97-AF65-F5344CB8AC3E}">
        <p14:creationId xmlns:p14="http://schemas.microsoft.com/office/powerpoint/2010/main" val="1918334696"/>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591FF51-BD45-6722-9305-62DF0B240D32}"/>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9523018D-8253-7556-DEF3-6E8F2A7E3E06}"/>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B1DEEBC-7723-363D-9CAD-32C80F16B60E}"/>
              </a:ext>
            </a:extLst>
          </p:cNvPr>
          <p:cNvSpPr>
            <a:spLocks noGrp="1"/>
          </p:cNvSpPr>
          <p:nvPr>
            <p:ph type="dt" sz="half" idx="10"/>
          </p:nvPr>
        </p:nvSpPr>
        <p:spPr/>
        <p:txBody>
          <a:bodyPr/>
          <a:lstStyle/>
          <a:p>
            <a:fld id="{A566C472-FE4A-424A-9982-0343B80E2321}" type="datetimeFigureOut">
              <a:rPr lang="fr-FR" smtClean="0"/>
              <a:t>31/10/2024</a:t>
            </a:fld>
            <a:endParaRPr lang="fr-FR"/>
          </a:p>
        </p:txBody>
      </p:sp>
      <p:sp>
        <p:nvSpPr>
          <p:cNvPr id="5" name="Espace réservé du pied de page 4">
            <a:extLst>
              <a:ext uri="{FF2B5EF4-FFF2-40B4-BE49-F238E27FC236}">
                <a16:creationId xmlns:a16="http://schemas.microsoft.com/office/drawing/2014/main" id="{32B8EBFC-7875-8A5C-7872-28B909BCCDD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A7B7788-C28A-F17F-D04D-7E9AB4E9BD35}"/>
              </a:ext>
            </a:extLst>
          </p:cNvPr>
          <p:cNvSpPr>
            <a:spLocks noGrp="1"/>
          </p:cNvSpPr>
          <p:nvPr>
            <p:ph type="sldNum" sz="quarter" idx="12"/>
          </p:nvPr>
        </p:nvSpPr>
        <p:spPr/>
        <p:txBody>
          <a:bodyPr/>
          <a:lstStyle/>
          <a:p>
            <a:fld id="{B2CE4B97-ADB3-4600-B534-BB7558C835E2}" type="slidenum">
              <a:rPr lang="fr-FR" smtClean="0"/>
              <a:t>‹N°›</a:t>
            </a:fld>
            <a:endParaRPr lang="fr-FR"/>
          </a:p>
        </p:txBody>
      </p:sp>
    </p:spTree>
    <p:extLst>
      <p:ext uri="{BB962C8B-B14F-4D97-AF65-F5344CB8AC3E}">
        <p14:creationId xmlns:p14="http://schemas.microsoft.com/office/powerpoint/2010/main" val="844550605"/>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5BFE3581-6470-7800-04DA-F3CF5FF1FB32}"/>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CDF554E4-8E56-0678-72CD-957D222BA832}"/>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5A8E95F-8925-017C-6581-2DD3F6B91549}"/>
              </a:ext>
            </a:extLst>
          </p:cNvPr>
          <p:cNvSpPr>
            <a:spLocks noGrp="1"/>
          </p:cNvSpPr>
          <p:nvPr>
            <p:ph type="dt" sz="half" idx="10"/>
          </p:nvPr>
        </p:nvSpPr>
        <p:spPr/>
        <p:txBody>
          <a:bodyPr/>
          <a:lstStyle/>
          <a:p>
            <a:fld id="{A566C472-FE4A-424A-9982-0343B80E2321}" type="datetimeFigureOut">
              <a:rPr lang="fr-FR" smtClean="0"/>
              <a:t>31/10/2024</a:t>
            </a:fld>
            <a:endParaRPr lang="fr-FR"/>
          </a:p>
        </p:txBody>
      </p:sp>
      <p:sp>
        <p:nvSpPr>
          <p:cNvPr id="5" name="Espace réservé du pied de page 4">
            <a:extLst>
              <a:ext uri="{FF2B5EF4-FFF2-40B4-BE49-F238E27FC236}">
                <a16:creationId xmlns:a16="http://schemas.microsoft.com/office/drawing/2014/main" id="{800F59E4-9267-19C2-9E11-3C1C23F4E91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8C039AA-0109-72DE-4186-75188FEB62FF}"/>
              </a:ext>
            </a:extLst>
          </p:cNvPr>
          <p:cNvSpPr>
            <a:spLocks noGrp="1"/>
          </p:cNvSpPr>
          <p:nvPr>
            <p:ph type="sldNum" sz="quarter" idx="12"/>
          </p:nvPr>
        </p:nvSpPr>
        <p:spPr/>
        <p:txBody>
          <a:bodyPr/>
          <a:lstStyle/>
          <a:p>
            <a:fld id="{B2CE4B97-ADB3-4600-B534-BB7558C835E2}" type="slidenum">
              <a:rPr lang="fr-FR" smtClean="0"/>
              <a:t>‹N°›</a:t>
            </a:fld>
            <a:endParaRPr lang="fr-FR"/>
          </a:p>
        </p:txBody>
      </p:sp>
    </p:spTree>
    <p:extLst>
      <p:ext uri="{BB962C8B-B14F-4D97-AF65-F5344CB8AC3E}">
        <p14:creationId xmlns:p14="http://schemas.microsoft.com/office/powerpoint/2010/main" val="2763255069"/>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F71E98C3-10B5-CFC5-6B8A-EB90BD13FF2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24C13697-DE66-91DB-2ACA-6D72870CE68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04EFE94-C79D-8316-6A63-AFD0FAFB883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A566C472-FE4A-424A-9982-0343B80E2321}" type="datetimeFigureOut">
              <a:rPr lang="fr-FR" smtClean="0"/>
              <a:t>31/10/2024</a:t>
            </a:fld>
            <a:endParaRPr lang="fr-FR"/>
          </a:p>
        </p:txBody>
      </p:sp>
      <p:sp>
        <p:nvSpPr>
          <p:cNvPr id="5" name="Espace réservé du pied de page 4">
            <a:extLst>
              <a:ext uri="{FF2B5EF4-FFF2-40B4-BE49-F238E27FC236}">
                <a16:creationId xmlns:a16="http://schemas.microsoft.com/office/drawing/2014/main" id="{6D8F1B6F-3D0A-C795-A275-E6BDE5FAAAB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AC538E02-49AF-FFAA-B3B6-9BA4201C7A4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B2CE4B97-ADB3-4600-B534-BB7558C835E2}" type="slidenum">
              <a:rPr lang="fr-FR" smtClean="0"/>
              <a:t>‹N°›</a:t>
            </a:fld>
            <a:endParaRPr lang="fr-FR"/>
          </a:p>
        </p:txBody>
      </p:sp>
    </p:spTree>
    <p:extLst>
      <p:ext uri="{BB962C8B-B14F-4D97-AF65-F5344CB8AC3E}">
        <p14:creationId xmlns:p14="http://schemas.microsoft.com/office/powerpoint/2010/main" val="7806578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fenêtre, bâtiment, façade, porte&#10;&#10;Description générée automatiquement">
            <a:extLst>
              <a:ext uri="{FF2B5EF4-FFF2-40B4-BE49-F238E27FC236}">
                <a16:creationId xmlns:a16="http://schemas.microsoft.com/office/drawing/2014/main" id="{88C55571-494B-0DDB-E70B-D2259634D94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89060" y="279000"/>
            <a:ext cx="6929317" cy="6300000"/>
          </a:xfrm>
          <a:prstGeom prst="rect">
            <a:avLst/>
          </a:prstGeom>
          <a:effectLst>
            <a:softEdge rad="127000"/>
          </a:effectLst>
        </p:spPr>
      </p:pic>
      <p:sp>
        <p:nvSpPr>
          <p:cNvPr id="4" name="ZoneTexte 3">
            <a:extLst>
              <a:ext uri="{FF2B5EF4-FFF2-40B4-BE49-F238E27FC236}">
                <a16:creationId xmlns:a16="http://schemas.microsoft.com/office/drawing/2014/main" id="{27C17D41-BCB6-2A31-3091-F588B17A2F6E}"/>
              </a:ext>
            </a:extLst>
          </p:cNvPr>
          <p:cNvSpPr txBox="1"/>
          <p:nvPr/>
        </p:nvSpPr>
        <p:spPr>
          <a:xfrm>
            <a:off x="2670048" y="594359"/>
            <a:ext cx="7571232" cy="461665"/>
          </a:xfrm>
          <a:prstGeom prst="rect">
            <a:avLst/>
          </a:prstGeom>
          <a:noFill/>
        </p:spPr>
        <p:txBody>
          <a:bodyPr wrap="square" rtlCol="0">
            <a:spAutoFit/>
          </a:bodyPr>
          <a:lstStyle/>
          <a:p>
            <a:r>
              <a:rPr lang="fr-FR" sz="2400" b="1" dirty="0">
                <a:solidFill>
                  <a:srgbClr val="FFFF00"/>
                </a:solidFill>
              </a:rPr>
              <a:t>Le Château Des Duc De Bretagne – N°2 - Nantes</a:t>
            </a:r>
          </a:p>
        </p:txBody>
      </p:sp>
      <p:sp>
        <p:nvSpPr>
          <p:cNvPr id="5" name="ZoneTexte 4">
            <a:extLst>
              <a:ext uri="{FF2B5EF4-FFF2-40B4-BE49-F238E27FC236}">
                <a16:creationId xmlns:a16="http://schemas.microsoft.com/office/drawing/2014/main" id="{DEC65520-5F1C-77EA-F509-52169478FA83}"/>
              </a:ext>
            </a:extLst>
          </p:cNvPr>
          <p:cNvSpPr txBox="1"/>
          <p:nvPr/>
        </p:nvSpPr>
        <p:spPr>
          <a:xfrm>
            <a:off x="9418377" y="3054096"/>
            <a:ext cx="2541975" cy="1200329"/>
          </a:xfrm>
          <a:prstGeom prst="rect">
            <a:avLst/>
          </a:prstGeom>
          <a:noFill/>
        </p:spPr>
        <p:txBody>
          <a:bodyPr wrap="square" rtlCol="0">
            <a:spAutoFit/>
          </a:bodyPr>
          <a:lstStyle/>
          <a:p>
            <a:r>
              <a:rPr lang="fr-FR" sz="2400" b="1">
                <a:solidFill>
                  <a:srgbClr val="FFFF00"/>
                </a:solidFill>
              </a:rPr>
              <a:t>Façade reconstruite sous Louis XIV.</a:t>
            </a:r>
            <a:endParaRPr lang="fr-FR" sz="2400" b="1" dirty="0">
              <a:solidFill>
                <a:srgbClr val="FFFF00"/>
              </a:solidFill>
            </a:endParaRPr>
          </a:p>
        </p:txBody>
      </p:sp>
    </p:spTree>
    <p:extLst>
      <p:ext uri="{BB962C8B-B14F-4D97-AF65-F5344CB8AC3E}">
        <p14:creationId xmlns:p14="http://schemas.microsoft.com/office/powerpoint/2010/main" val="2205075464"/>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sndAc>
          <p:stSnd loop="1">
            <p:snd r:embed="rId2" name="Richard Clayderman - Mariage DAmour.wav"/>
          </p:stSnd>
        </p:sndAc>
      </p:transition>
    </mc:Choice>
    <mc:Fallback>
      <p:transition spd="slow" advClick="0" advTm="8000">
        <p:fade/>
        <p:sndAc>
          <p:stSnd loop="1">
            <p:snd r:embed="rId2" name="Richard Clayderman - Mariage DAmour.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ED67A0-E4AA-B96D-DF37-8EC8F53388AF}"/>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54742DE2-BFC3-55E3-BA14-B358328E4253}"/>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2800" b="1" dirty="0">
                <a:solidFill>
                  <a:srgbClr val="FFFF00"/>
                </a:solidFill>
              </a:rPr>
              <a:t>Le château des ducs de Bretagne est un des édifices emblématiques de la ville française de Nantes, qui faisait partie de la province de Bretagne jusqu'en 1789. Principalement construit au XVe siècle, mais comportant des éléments datant du XIVe au XVIIIe siècle, ce château, d'abord forteresse ducale, devient forteresse royale lorsque le duché de Bretagne est incorporé au domaine royal en 1532, puis forteresse d'État après la Révolution. Classé monument historique en 1840, il est cédé à la commune en 1915 et devient ensuite un lieu patrimonial, hébergeant le musée d'histoire de Nantes, mis en place à la suite d'une longue période de travaux au début du XXIe siècle.</a:t>
            </a:r>
          </a:p>
          <a:p>
            <a:pPr algn="ctr"/>
            <a:endParaRPr lang="fr-FR" sz="2800" b="1" dirty="0">
              <a:solidFill>
                <a:srgbClr val="FFFF00"/>
              </a:solidFill>
            </a:endParaRPr>
          </a:p>
          <a:p>
            <a:pPr algn="ctr"/>
            <a:r>
              <a:rPr lang="fr-FR" sz="2800" b="1" dirty="0">
                <a:solidFill>
                  <a:srgbClr val="FFFF00"/>
                </a:solidFill>
              </a:rPr>
              <a:t>Ce château a longtemps été appelé château de Nantes. La dénomination actuelle, apparue seulement en 1923 sous la plume d'un écrivain local, Marc Elder, est aujourd'hui d'usage courant, notamment dans la littérature touristique.</a:t>
            </a:r>
          </a:p>
        </p:txBody>
      </p:sp>
    </p:spTree>
    <p:extLst>
      <p:ext uri="{BB962C8B-B14F-4D97-AF65-F5344CB8AC3E}">
        <p14:creationId xmlns:p14="http://schemas.microsoft.com/office/powerpoint/2010/main" val="25853272"/>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2">
                                            <p:txEl>
                                              <p:pRg st="2" end="2"/>
                                            </p:txEl>
                                          </p:spTgt>
                                        </p:tgtEl>
                                        <p:attrNameLst>
                                          <p:attrName>style.visibility</p:attrName>
                                        </p:attrNameLst>
                                      </p:cBhvr>
                                      <p:to>
                                        <p:strVal val="visible"/>
                                      </p:to>
                                    </p:set>
                                    <p:set>
                                      <p:cBhvr>
                                        <p:cTn id="16" dur="455" fill="hold">
                                          <p:stCondLst>
                                            <p:cond delay="0"/>
                                          </p:stCondLst>
                                        </p:cTn>
                                        <p:tgtEl>
                                          <p:spTgt spid="2">
                                            <p:txEl>
                                              <p:pRg st="2" end="2"/>
                                            </p:txEl>
                                          </p:spTgt>
                                        </p:tgtEl>
                                        <p:attrNameLst>
                                          <p:attrName>style.rotation</p:attrName>
                                        </p:attrNameLst>
                                      </p:cBhvr>
                                      <p:to>
                                        <p:strVal val="-45.0"/>
                                      </p:to>
                                    </p:set>
                                    <p:anim calcmode="lin" valueType="num">
                                      <p:cBhvr>
                                        <p:cTn id="17" dur="455" fill="hold">
                                          <p:stCondLst>
                                            <p:cond delay="455"/>
                                          </p:stCondLst>
                                        </p:cTn>
                                        <p:tgtEl>
                                          <p:spTgt spid="2">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2">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2">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2">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EED68AB6-A6E0-74ED-8C2F-3115DFA5233F}"/>
            </a:ext>
          </a:extLst>
        </p:cNvPr>
        <p:cNvGrpSpPr/>
        <p:nvPr/>
      </p:nvGrpSpPr>
      <p:grpSpPr>
        <a:xfrm>
          <a:off x="0" y="0"/>
          <a:ext cx="0" cy="0"/>
          <a:chOff x="0" y="0"/>
          <a:chExt cx="0" cy="0"/>
        </a:xfrm>
      </p:grpSpPr>
      <p:pic>
        <p:nvPicPr>
          <p:cNvPr id="3" name="Image 2" descr="Une image contenant plein air, ciel, fenêtre, bâtiment&#10;&#10;Description générée automatiquement">
            <a:extLst>
              <a:ext uri="{FF2B5EF4-FFF2-40B4-BE49-F238E27FC236}">
                <a16:creationId xmlns:a16="http://schemas.microsoft.com/office/drawing/2014/main" id="{F43B3523-1E9D-BE9B-171E-952D603A8D3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95016"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0A943BEE-0ECE-5A7F-7D70-63757D2A231E}"/>
              </a:ext>
            </a:extLst>
          </p:cNvPr>
          <p:cNvSpPr txBox="1"/>
          <p:nvPr/>
        </p:nvSpPr>
        <p:spPr>
          <a:xfrm>
            <a:off x="281940" y="699624"/>
            <a:ext cx="2906268" cy="4524315"/>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 Grand Gouvernement à gauche, et à droite la Conciergerie. La partie détruite en 1800 reliait les deux.</a:t>
            </a:r>
          </a:p>
        </p:txBody>
      </p:sp>
    </p:spTree>
    <p:extLst>
      <p:ext uri="{BB962C8B-B14F-4D97-AF65-F5344CB8AC3E}">
        <p14:creationId xmlns:p14="http://schemas.microsoft.com/office/powerpoint/2010/main" val="587157338"/>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5AD53EDB-01F3-2011-1505-A1DAB3453188}"/>
            </a:ext>
          </a:extLst>
        </p:cNvPr>
        <p:cNvGrpSpPr/>
        <p:nvPr/>
      </p:nvGrpSpPr>
      <p:grpSpPr>
        <a:xfrm>
          <a:off x="0" y="0"/>
          <a:ext cx="0" cy="0"/>
          <a:chOff x="0" y="0"/>
          <a:chExt cx="0" cy="0"/>
        </a:xfrm>
      </p:grpSpPr>
      <p:pic>
        <p:nvPicPr>
          <p:cNvPr id="3" name="Image 2" descr="Une image contenant mur, intérieur, bâtiment, cheminée&#10;&#10;Description générée automatiquement">
            <a:extLst>
              <a:ext uri="{FF2B5EF4-FFF2-40B4-BE49-F238E27FC236}">
                <a16:creationId xmlns:a16="http://schemas.microsoft.com/office/drawing/2014/main" id="{89A342A7-127B-63F2-EE54-C1289B33440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30710" y="279000"/>
            <a:ext cx="8330579" cy="6300000"/>
          </a:xfrm>
          <a:prstGeom prst="rect">
            <a:avLst/>
          </a:prstGeom>
          <a:effectLst>
            <a:softEdge rad="317500"/>
          </a:effectLst>
        </p:spPr>
      </p:pic>
      <p:sp>
        <p:nvSpPr>
          <p:cNvPr id="4" name="ZoneTexte 3">
            <a:extLst>
              <a:ext uri="{FF2B5EF4-FFF2-40B4-BE49-F238E27FC236}">
                <a16:creationId xmlns:a16="http://schemas.microsoft.com/office/drawing/2014/main" id="{08DA6A0D-5AC3-D83D-552A-D7E69DCB971D}"/>
              </a:ext>
            </a:extLst>
          </p:cNvPr>
          <p:cNvSpPr txBox="1"/>
          <p:nvPr/>
        </p:nvSpPr>
        <p:spPr>
          <a:xfrm>
            <a:off x="4023360" y="4462272"/>
            <a:ext cx="7653528" cy="2308324"/>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r>
              <a:rPr lang="fr-FR" sz="2400" b="1" dirty="0"/>
              <a:t>L'ancienne cuisine du logis.</a:t>
            </a:r>
          </a:p>
        </p:txBody>
      </p:sp>
    </p:spTree>
    <p:extLst>
      <p:ext uri="{BB962C8B-B14F-4D97-AF65-F5344CB8AC3E}">
        <p14:creationId xmlns:p14="http://schemas.microsoft.com/office/powerpoint/2010/main" val="47564179"/>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A926B2F4-E81F-BCE8-855D-902CCCC37C06}"/>
            </a:ext>
          </a:extLst>
        </p:cNvPr>
        <p:cNvGrpSpPr/>
        <p:nvPr/>
      </p:nvGrpSpPr>
      <p:grpSpPr>
        <a:xfrm>
          <a:off x="0" y="0"/>
          <a:ext cx="0" cy="0"/>
          <a:chOff x="0" y="0"/>
          <a:chExt cx="0" cy="0"/>
        </a:xfrm>
      </p:grpSpPr>
      <p:pic>
        <p:nvPicPr>
          <p:cNvPr id="3" name="Image 2" descr="Une image contenant mur, intérieur, Cabinet, meubles&#10;&#10;Description générée automatiquement">
            <a:extLst>
              <a:ext uri="{FF2B5EF4-FFF2-40B4-BE49-F238E27FC236}">
                <a16:creationId xmlns:a16="http://schemas.microsoft.com/office/drawing/2014/main" id="{9BF9A231-50E0-0F50-ADC2-561359E858D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30710" y="279000"/>
            <a:ext cx="8330580" cy="6300000"/>
          </a:xfrm>
          <a:prstGeom prst="rect">
            <a:avLst/>
          </a:prstGeom>
          <a:effectLst>
            <a:softEdge rad="635000"/>
          </a:effectLst>
        </p:spPr>
      </p:pic>
      <p:sp>
        <p:nvSpPr>
          <p:cNvPr id="4" name="ZoneTexte 3">
            <a:extLst>
              <a:ext uri="{FF2B5EF4-FFF2-40B4-BE49-F238E27FC236}">
                <a16:creationId xmlns:a16="http://schemas.microsoft.com/office/drawing/2014/main" id="{18BAD845-E6BC-4A2F-CDE9-5B32C0E2903F}"/>
              </a:ext>
            </a:extLst>
          </p:cNvPr>
          <p:cNvSpPr txBox="1"/>
          <p:nvPr/>
        </p:nvSpPr>
        <p:spPr>
          <a:xfrm>
            <a:off x="4078224" y="4197096"/>
            <a:ext cx="8778240" cy="2308324"/>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Autre salle du rez-de-chaussée.</a:t>
            </a:r>
          </a:p>
        </p:txBody>
      </p:sp>
    </p:spTree>
    <p:extLst>
      <p:ext uri="{BB962C8B-B14F-4D97-AF65-F5344CB8AC3E}">
        <p14:creationId xmlns:p14="http://schemas.microsoft.com/office/powerpoint/2010/main" val="2024343485"/>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58CFA0A5-538F-AE4E-42A5-7FDFCE815450}"/>
            </a:ext>
          </a:extLst>
        </p:cNvPr>
        <p:cNvGrpSpPr/>
        <p:nvPr/>
      </p:nvGrpSpPr>
      <p:grpSpPr>
        <a:xfrm>
          <a:off x="0" y="0"/>
          <a:ext cx="0" cy="0"/>
          <a:chOff x="0" y="0"/>
          <a:chExt cx="0" cy="0"/>
        </a:xfrm>
      </p:grpSpPr>
      <p:pic>
        <p:nvPicPr>
          <p:cNvPr id="3" name="Image 2" descr="Une image contenant intérieur, mur, décoration d’intérieur, Éclairage naturel&#10;&#10;Description générée automatiquement">
            <a:extLst>
              <a:ext uri="{FF2B5EF4-FFF2-40B4-BE49-F238E27FC236}">
                <a16:creationId xmlns:a16="http://schemas.microsoft.com/office/drawing/2014/main" id="{D4E8988F-4E87-46BA-FDE8-A33D6764652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30711" y="279000"/>
            <a:ext cx="8330578" cy="6300000"/>
          </a:xfrm>
          <a:prstGeom prst="rect">
            <a:avLst/>
          </a:prstGeom>
          <a:effectLst>
            <a:softEdge rad="317500"/>
          </a:effectLst>
        </p:spPr>
      </p:pic>
      <p:sp>
        <p:nvSpPr>
          <p:cNvPr id="4" name="ZoneTexte 3">
            <a:extLst>
              <a:ext uri="{FF2B5EF4-FFF2-40B4-BE49-F238E27FC236}">
                <a16:creationId xmlns:a16="http://schemas.microsoft.com/office/drawing/2014/main" id="{E1EA6EE7-BF48-2565-4302-4D580D4A97AD}"/>
              </a:ext>
            </a:extLst>
          </p:cNvPr>
          <p:cNvSpPr txBox="1"/>
          <p:nvPr/>
        </p:nvSpPr>
        <p:spPr>
          <a:xfrm>
            <a:off x="2231996" y="6236208"/>
            <a:ext cx="9069987" cy="461665"/>
          </a:xfrm>
          <a:prstGeom prst="rect">
            <a:avLst/>
          </a:prstGeom>
          <a:noFill/>
        </p:spPr>
        <p:txBody>
          <a:bodyPr wrap="square" rtlCol="0">
            <a:spAutoFit/>
          </a:bodyPr>
          <a:lstStyle/>
          <a:p>
            <a:r>
              <a:rPr lang="fr-FR" sz="2400" b="1"/>
              <a:t>Fenêtre classique et fenêtre gothique vues de l'intérieur.</a:t>
            </a:r>
            <a:endParaRPr lang="fr-FR" sz="2400" b="1" dirty="0"/>
          </a:p>
        </p:txBody>
      </p:sp>
    </p:spTree>
    <p:extLst>
      <p:ext uri="{BB962C8B-B14F-4D97-AF65-F5344CB8AC3E}">
        <p14:creationId xmlns:p14="http://schemas.microsoft.com/office/powerpoint/2010/main" val="145129141"/>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BAE73E-46B1-E1CD-C256-321AF65BDAC7}"/>
            </a:ext>
          </a:extLst>
        </p:cNvPr>
        <p:cNvGrpSpPr/>
        <p:nvPr/>
      </p:nvGrpSpPr>
      <p:grpSpPr>
        <a:xfrm>
          <a:off x="0" y="0"/>
          <a:ext cx="0" cy="0"/>
          <a:chOff x="0" y="0"/>
          <a:chExt cx="0" cy="0"/>
        </a:xfrm>
      </p:grpSpPr>
      <p:pic>
        <p:nvPicPr>
          <p:cNvPr id="3" name="Image 2" descr="Une image contenant bâtiment, toit, Faisceau, plein air&#10;&#10;Description générée automatiquement">
            <a:extLst>
              <a:ext uri="{FF2B5EF4-FFF2-40B4-BE49-F238E27FC236}">
                <a16:creationId xmlns:a16="http://schemas.microsoft.com/office/drawing/2014/main" id="{FE9CD174-5033-834E-4F40-162CAB05CA0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30712" y="279000"/>
            <a:ext cx="8330576" cy="6300000"/>
          </a:xfrm>
          <a:prstGeom prst="rect">
            <a:avLst/>
          </a:prstGeom>
          <a:effectLst>
            <a:softEdge rad="317500"/>
          </a:effectLst>
        </p:spPr>
      </p:pic>
      <p:sp>
        <p:nvSpPr>
          <p:cNvPr id="4" name="ZoneTexte 3">
            <a:extLst>
              <a:ext uri="{FF2B5EF4-FFF2-40B4-BE49-F238E27FC236}">
                <a16:creationId xmlns:a16="http://schemas.microsoft.com/office/drawing/2014/main" id="{F771934B-45BE-76CC-DA53-0F57DFBDC3FD}"/>
              </a:ext>
            </a:extLst>
          </p:cNvPr>
          <p:cNvSpPr txBox="1"/>
          <p:nvPr/>
        </p:nvSpPr>
        <p:spPr>
          <a:xfrm>
            <a:off x="4764024" y="4445520"/>
            <a:ext cx="8092440" cy="2308324"/>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 charpente du logis.</a:t>
            </a:r>
          </a:p>
        </p:txBody>
      </p:sp>
    </p:spTree>
    <p:extLst>
      <p:ext uri="{BB962C8B-B14F-4D97-AF65-F5344CB8AC3E}">
        <p14:creationId xmlns:p14="http://schemas.microsoft.com/office/powerpoint/2010/main" val="535575626"/>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a:extLst>
            <a:ext uri="{FF2B5EF4-FFF2-40B4-BE49-F238E27FC236}">
              <a16:creationId xmlns:a16="http://schemas.microsoft.com/office/drawing/2014/main" id="{9586054F-3CCF-2271-9156-B21A48C7D660}"/>
            </a:ext>
          </a:extLst>
        </p:cNvPr>
        <p:cNvGrpSpPr/>
        <p:nvPr/>
      </p:nvGrpSpPr>
      <p:grpSpPr>
        <a:xfrm>
          <a:off x="0" y="0"/>
          <a:ext cx="0" cy="0"/>
          <a:chOff x="0" y="0"/>
          <a:chExt cx="0" cy="0"/>
        </a:xfrm>
      </p:grpSpPr>
      <p:pic>
        <p:nvPicPr>
          <p:cNvPr id="3" name="Image 2" descr="Une image contenant plein air, bâtiment, fenêtre, ciel&#10;&#10;Description générée automatiquement">
            <a:extLst>
              <a:ext uri="{FF2B5EF4-FFF2-40B4-BE49-F238E27FC236}">
                <a16:creationId xmlns:a16="http://schemas.microsoft.com/office/drawing/2014/main" id="{4749CAC5-CDDB-273D-A994-BC270FC92D2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30711" y="279000"/>
            <a:ext cx="8330577" cy="6300000"/>
          </a:xfrm>
          <a:prstGeom prst="rect">
            <a:avLst/>
          </a:prstGeom>
          <a:effectLst>
            <a:softEdge rad="317500"/>
          </a:effectLst>
        </p:spPr>
      </p:pic>
      <p:sp>
        <p:nvSpPr>
          <p:cNvPr id="4" name="ZoneTexte 3">
            <a:extLst>
              <a:ext uri="{FF2B5EF4-FFF2-40B4-BE49-F238E27FC236}">
                <a16:creationId xmlns:a16="http://schemas.microsoft.com/office/drawing/2014/main" id="{D1F57F70-064C-0C4F-F1AF-B1AC6C37D3F9}"/>
              </a:ext>
            </a:extLst>
          </p:cNvPr>
          <p:cNvSpPr txBox="1"/>
          <p:nvPr/>
        </p:nvSpPr>
        <p:spPr>
          <a:xfrm>
            <a:off x="2724912" y="4427232"/>
            <a:ext cx="7269480" cy="2308324"/>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Vue du pignon fermé après l'explosion de 1800.</a:t>
            </a:r>
          </a:p>
        </p:txBody>
      </p:sp>
    </p:spTree>
    <p:extLst>
      <p:ext uri="{BB962C8B-B14F-4D97-AF65-F5344CB8AC3E}">
        <p14:creationId xmlns:p14="http://schemas.microsoft.com/office/powerpoint/2010/main" val="1673876715"/>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B5412706-454D-0BC3-C513-D8F615E21710}"/>
            </a:ext>
          </a:extLst>
        </p:cNvPr>
        <p:cNvGrpSpPr/>
        <p:nvPr/>
      </p:nvGrpSpPr>
      <p:grpSpPr>
        <a:xfrm>
          <a:off x="0" y="0"/>
          <a:ext cx="0" cy="0"/>
          <a:chOff x="0" y="0"/>
          <a:chExt cx="0" cy="0"/>
        </a:xfrm>
      </p:grpSpPr>
      <p:pic>
        <p:nvPicPr>
          <p:cNvPr id="3" name="Image 2" descr="Une image contenant plein air, bâtiment, ciel, arbre&#10;&#10;Description générée automatiquement">
            <a:extLst>
              <a:ext uri="{FF2B5EF4-FFF2-40B4-BE49-F238E27FC236}">
                <a16:creationId xmlns:a16="http://schemas.microsoft.com/office/drawing/2014/main" id="{E658D00C-E96D-3626-A106-EE84FC67E51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67457" y="189000"/>
            <a:ext cx="4858479"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EE5A5834-84A4-8C66-AA26-4B2844A894AA}"/>
              </a:ext>
            </a:extLst>
          </p:cNvPr>
          <p:cNvSpPr txBox="1"/>
          <p:nvPr/>
        </p:nvSpPr>
        <p:spPr>
          <a:xfrm>
            <a:off x="8125936" y="1399032"/>
            <a:ext cx="3438144"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 Conciergerie et sa tour d'escalier.</a:t>
            </a:r>
          </a:p>
        </p:txBody>
      </p:sp>
    </p:spTree>
    <p:extLst>
      <p:ext uri="{BB962C8B-B14F-4D97-AF65-F5344CB8AC3E}">
        <p14:creationId xmlns:p14="http://schemas.microsoft.com/office/powerpoint/2010/main" val="1641219452"/>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A8C35F86-203F-E3B0-DAEF-AB792B8A2C5D}"/>
            </a:ext>
          </a:extLst>
        </p:cNvPr>
        <p:cNvGrpSpPr/>
        <p:nvPr/>
      </p:nvGrpSpPr>
      <p:grpSpPr>
        <a:xfrm>
          <a:off x="0" y="0"/>
          <a:ext cx="0" cy="0"/>
          <a:chOff x="0" y="0"/>
          <a:chExt cx="0" cy="0"/>
        </a:xfrm>
      </p:grpSpPr>
      <p:pic>
        <p:nvPicPr>
          <p:cNvPr id="3" name="Image 2" descr="Une image contenant bâtiment, plein air, ciel, château&#10;&#10;Description générée automatiquement">
            <a:extLst>
              <a:ext uri="{FF2B5EF4-FFF2-40B4-BE49-F238E27FC236}">
                <a16:creationId xmlns:a16="http://schemas.microsoft.com/office/drawing/2014/main" id="{7D8A5C20-52F9-CCCE-4291-ED341D264A1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16608" y="279000"/>
            <a:ext cx="8400000" cy="6300000"/>
          </a:xfrm>
          <a:prstGeom prst="rect">
            <a:avLst/>
          </a:prstGeom>
          <a:effectLst>
            <a:softEdge rad="317500"/>
          </a:effectLst>
        </p:spPr>
      </p:pic>
      <p:sp>
        <p:nvSpPr>
          <p:cNvPr id="6" name="ZoneTexte 5">
            <a:extLst>
              <a:ext uri="{FF2B5EF4-FFF2-40B4-BE49-F238E27FC236}">
                <a16:creationId xmlns:a16="http://schemas.microsoft.com/office/drawing/2014/main" id="{0AF56CF5-0C53-EBCA-C659-293712213DEF}"/>
              </a:ext>
            </a:extLst>
          </p:cNvPr>
          <p:cNvSpPr txBox="1"/>
          <p:nvPr/>
        </p:nvSpPr>
        <p:spPr>
          <a:xfrm>
            <a:off x="3122676" y="6348167"/>
            <a:ext cx="6094476" cy="461665"/>
          </a:xfrm>
          <a:prstGeom prst="rect">
            <a:avLst/>
          </a:prstGeom>
          <a:noFill/>
        </p:spPr>
        <p:txBody>
          <a:bodyPr wrap="square">
            <a:spAutoFit/>
          </a:bodyPr>
          <a:lstStyle/>
          <a:p>
            <a:r>
              <a:rPr lang="fr-FR" sz="2400" b="1" dirty="0">
                <a:solidFill>
                  <a:srgbClr val="FFFF00"/>
                </a:solidFill>
              </a:rPr>
              <a:t>La Conciergerie accolée au Vieux Donjon.</a:t>
            </a:r>
          </a:p>
        </p:txBody>
      </p:sp>
    </p:spTree>
    <p:extLst>
      <p:ext uri="{BB962C8B-B14F-4D97-AF65-F5344CB8AC3E}">
        <p14:creationId xmlns:p14="http://schemas.microsoft.com/office/powerpoint/2010/main" val="2190679513"/>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820EA699-10B4-83BE-CAB3-6B01C1643D67}"/>
            </a:ext>
          </a:extLst>
        </p:cNvPr>
        <p:cNvGrpSpPr/>
        <p:nvPr/>
      </p:nvGrpSpPr>
      <p:grpSpPr>
        <a:xfrm>
          <a:off x="0" y="0"/>
          <a:ext cx="0" cy="0"/>
          <a:chOff x="0" y="0"/>
          <a:chExt cx="0" cy="0"/>
        </a:xfrm>
      </p:grpSpPr>
      <p:pic>
        <p:nvPicPr>
          <p:cNvPr id="3" name="Image 2" descr="Une image contenant sculpture, plein air, ciel, bâtiment&#10;&#10;Description générée automatiquement">
            <a:extLst>
              <a:ext uri="{FF2B5EF4-FFF2-40B4-BE49-F238E27FC236}">
                <a16:creationId xmlns:a16="http://schemas.microsoft.com/office/drawing/2014/main" id="{8D284498-24FA-B067-BE07-94FA25FD96F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75317" y="189000"/>
            <a:ext cx="4858486"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C745126-21BB-6E27-41F2-D96087019974}"/>
              </a:ext>
            </a:extLst>
          </p:cNvPr>
          <p:cNvSpPr txBox="1"/>
          <p:nvPr/>
        </p:nvSpPr>
        <p:spPr>
          <a:xfrm>
            <a:off x="82296" y="1490472"/>
            <a:ext cx="3493021"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L'une des gargouilles de la tour d'escalier.</a:t>
            </a:r>
          </a:p>
        </p:txBody>
      </p:sp>
    </p:spTree>
    <p:extLst>
      <p:ext uri="{BB962C8B-B14F-4D97-AF65-F5344CB8AC3E}">
        <p14:creationId xmlns:p14="http://schemas.microsoft.com/office/powerpoint/2010/main" val="3450148301"/>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280CDE10-C797-8184-96A8-DDE0A9383609}"/>
            </a:ext>
          </a:extLst>
        </p:cNvPr>
        <p:cNvGrpSpPr/>
        <p:nvPr/>
      </p:nvGrpSpPr>
      <p:grpSpPr>
        <a:xfrm>
          <a:off x="0" y="0"/>
          <a:ext cx="0" cy="0"/>
          <a:chOff x="0" y="0"/>
          <a:chExt cx="0" cy="0"/>
        </a:xfrm>
      </p:grpSpPr>
      <p:pic>
        <p:nvPicPr>
          <p:cNvPr id="3" name="Image 2" descr="Une image contenant bâtiment, plein air, fenêtre, ciel&#10;&#10;Description générée automatiquement">
            <a:extLst>
              <a:ext uri="{FF2B5EF4-FFF2-40B4-BE49-F238E27FC236}">
                <a16:creationId xmlns:a16="http://schemas.microsoft.com/office/drawing/2014/main" id="{57265939-2816-C01E-3057-EA7120C9ED6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9916FA21-89BC-9408-B8A7-D6C9842E90AF}"/>
              </a:ext>
            </a:extLst>
          </p:cNvPr>
          <p:cNvSpPr txBox="1"/>
          <p:nvPr/>
        </p:nvSpPr>
        <p:spPr>
          <a:xfrm>
            <a:off x="4462272" y="4398264"/>
            <a:ext cx="8247888" cy="2308324"/>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r>
              <a:rPr lang="fr-FR" sz="2400" b="1" dirty="0"/>
              <a:t>Le Petit Gouvernement.</a:t>
            </a:r>
          </a:p>
        </p:txBody>
      </p:sp>
    </p:spTree>
    <p:extLst>
      <p:ext uri="{BB962C8B-B14F-4D97-AF65-F5344CB8AC3E}">
        <p14:creationId xmlns:p14="http://schemas.microsoft.com/office/powerpoint/2010/main" val="2735519382"/>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a:extLst>
            <a:ext uri="{FF2B5EF4-FFF2-40B4-BE49-F238E27FC236}">
              <a16:creationId xmlns:a16="http://schemas.microsoft.com/office/drawing/2014/main" id="{F361BA7B-696B-DE32-5A8A-E96BC6AF9531}"/>
            </a:ext>
          </a:extLst>
        </p:cNvPr>
        <p:cNvGrpSpPr/>
        <p:nvPr/>
      </p:nvGrpSpPr>
      <p:grpSpPr>
        <a:xfrm>
          <a:off x="0" y="0"/>
          <a:ext cx="0" cy="0"/>
          <a:chOff x="0" y="0"/>
          <a:chExt cx="0" cy="0"/>
        </a:xfrm>
      </p:grpSpPr>
      <p:pic>
        <p:nvPicPr>
          <p:cNvPr id="3" name="Image 2" descr="Une image contenant plein air, bâtiment, ciel, Château&#10;&#10;Description générée automatiquement">
            <a:extLst>
              <a:ext uri="{FF2B5EF4-FFF2-40B4-BE49-F238E27FC236}">
                <a16:creationId xmlns:a16="http://schemas.microsoft.com/office/drawing/2014/main" id="{8C23DD77-32E0-3635-88A6-927C8375DCB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07464"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36F3D505-038C-BB88-914D-B1CCE842D211}"/>
              </a:ext>
            </a:extLst>
          </p:cNvPr>
          <p:cNvSpPr txBox="1"/>
          <p:nvPr/>
        </p:nvSpPr>
        <p:spPr>
          <a:xfrm>
            <a:off x="2928840" y="4513100"/>
            <a:ext cx="7589520" cy="2308324"/>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r>
              <a:rPr lang="fr-FR" sz="2400" b="1" dirty="0"/>
              <a:t>Le logis et la tour de la Rivière vus des douves.</a:t>
            </a:r>
          </a:p>
        </p:txBody>
      </p:sp>
    </p:spTree>
    <p:extLst>
      <p:ext uri="{BB962C8B-B14F-4D97-AF65-F5344CB8AC3E}">
        <p14:creationId xmlns:p14="http://schemas.microsoft.com/office/powerpoint/2010/main" val="2595260823"/>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a:extLst>
            <a:ext uri="{FF2B5EF4-FFF2-40B4-BE49-F238E27FC236}">
              <a16:creationId xmlns:a16="http://schemas.microsoft.com/office/drawing/2014/main" id="{58C4671F-73EE-CBA3-2B68-35F62C1D74E2}"/>
            </a:ext>
          </a:extLst>
        </p:cNvPr>
        <p:cNvGrpSpPr/>
        <p:nvPr/>
      </p:nvGrpSpPr>
      <p:grpSpPr>
        <a:xfrm>
          <a:off x="0" y="0"/>
          <a:ext cx="0" cy="0"/>
          <a:chOff x="0" y="0"/>
          <a:chExt cx="0" cy="0"/>
        </a:xfrm>
      </p:grpSpPr>
      <p:pic>
        <p:nvPicPr>
          <p:cNvPr id="3" name="Image 2" descr="Une image contenant ciel, bâtiment, plein air, tour&#10;&#10;Description générée automatiquement">
            <a:extLst>
              <a:ext uri="{FF2B5EF4-FFF2-40B4-BE49-F238E27FC236}">
                <a16:creationId xmlns:a16="http://schemas.microsoft.com/office/drawing/2014/main" id="{35A72886-2D55-4BFE-1626-CE3E61C33B6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98205" y="189000"/>
            <a:ext cx="4858482" cy="6480000"/>
          </a:xfrm>
          <a:prstGeom prst="rect">
            <a:avLst/>
          </a:prstGeom>
          <a:ln w="38100" cap="sq">
            <a:solidFill>
              <a:srgbClr val="FF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EB823DA2-F7CC-DCCF-40E5-0A4E335D2A29}"/>
              </a:ext>
            </a:extLst>
          </p:cNvPr>
          <p:cNvSpPr txBox="1"/>
          <p:nvPr/>
        </p:nvSpPr>
        <p:spPr>
          <a:xfrm>
            <a:off x="8567928" y="1166860"/>
            <a:ext cx="3227832"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r>
              <a:rPr lang="fr-FR" sz="2400" b="1" dirty="0"/>
              <a:t>Cheminées ornées de brique et d'ardoise.</a:t>
            </a:r>
          </a:p>
        </p:txBody>
      </p:sp>
    </p:spTree>
    <p:extLst>
      <p:ext uri="{BB962C8B-B14F-4D97-AF65-F5344CB8AC3E}">
        <p14:creationId xmlns:p14="http://schemas.microsoft.com/office/powerpoint/2010/main" val="2684536061"/>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a:extLst>
            <a:ext uri="{FF2B5EF4-FFF2-40B4-BE49-F238E27FC236}">
              <a16:creationId xmlns:a16="http://schemas.microsoft.com/office/drawing/2014/main" id="{B4D2E29D-ADC2-819B-F28F-230A58718772}"/>
            </a:ext>
          </a:extLst>
        </p:cNvPr>
        <p:cNvGrpSpPr/>
        <p:nvPr/>
      </p:nvGrpSpPr>
      <p:grpSpPr>
        <a:xfrm>
          <a:off x="0" y="0"/>
          <a:ext cx="0" cy="0"/>
          <a:chOff x="0" y="0"/>
          <a:chExt cx="0" cy="0"/>
        </a:xfrm>
      </p:grpSpPr>
      <p:pic>
        <p:nvPicPr>
          <p:cNvPr id="3" name="Image 2" descr="Une image contenant bâtiment, ciel, tour, plein air&#10;&#10;Description générée automatiquement">
            <a:extLst>
              <a:ext uri="{FF2B5EF4-FFF2-40B4-BE49-F238E27FC236}">
                <a16:creationId xmlns:a16="http://schemas.microsoft.com/office/drawing/2014/main" id="{2D2592B9-8367-6470-F2CD-3771EF12C6E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51296" y="189000"/>
            <a:ext cx="4858482" cy="648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E28ED523-755E-AE5B-F11C-206032D635CF}"/>
              </a:ext>
            </a:extLst>
          </p:cNvPr>
          <p:cNvSpPr txBox="1"/>
          <p:nvPr/>
        </p:nvSpPr>
        <p:spPr>
          <a:xfrm>
            <a:off x="1018094" y="1564850"/>
            <a:ext cx="3563332" cy="2308324"/>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r>
              <a:rPr lang="fr-FR" sz="2400" b="1" dirty="0"/>
              <a:t>Autre cheminée.</a:t>
            </a:r>
          </a:p>
        </p:txBody>
      </p:sp>
    </p:spTree>
    <p:extLst>
      <p:ext uri="{BB962C8B-B14F-4D97-AF65-F5344CB8AC3E}">
        <p14:creationId xmlns:p14="http://schemas.microsoft.com/office/powerpoint/2010/main" val="671473829"/>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a:extLst>
            <a:ext uri="{FF2B5EF4-FFF2-40B4-BE49-F238E27FC236}">
              <a16:creationId xmlns:a16="http://schemas.microsoft.com/office/drawing/2014/main" id="{B7F4D714-0045-5776-BD8D-083334E6BE1A}"/>
            </a:ext>
          </a:extLst>
        </p:cNvPr>
        <p:cNvGrpSpPr/>
        <p:nvPr/>
      </p:nvGrpSpPr>
      <p:grpSpPr>
        <a:xfrm>
          <a:off x="0" y="0"/>
          <a:ext cx="0" cy="0"/>
          <a:chOff x="0" y="0"/>
          <a:chExt cx="0" cy="0"/>
        </a:xfrm>
      </p:grpSpPr>
      <p:pic>
        <p:nvPicPr>
          <p:cNvPr id="5" name="Image 4" descr="Une image contenant plein air, bâtiment, ciel, façade&#10;&#10;Description générée automatiquement">
            <a:extLst>
              <a:ext uri="{FF2B5EF4-FFF2-40B4-BE49-F238E27FC236}">
                <a16:creationId xmlns:a16="http://schemas.microsoft.com/office/drawing/2014/main" id="{C1ECE9FD-69C9-0B0B-7985-686D5F63369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06766" y="189000"/>
            <a:ext cx="4858479" cy="648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E9A09883-A1AE-032E-6DFB-60F4C50B5854}"/>
              </a:ext>
            </a:extLst>
          </p:cNvPr>
          <p:cNvSpPr txBox="1"/>
          <p:nvPr/>
        </p:nvSpPr>
        <p:spPr>
          <a:xfrm>
            <a:off x="8365245" y="1755648"/>
            <a:ext cx="3678936" cy="2308324"/>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r>
              <a:rPr lang="fr-FR" sz="2400" b="1" dirty="0"/>
              <a:t>Lucarne côté douves.</a:t>
            </a:r>
          </a:p>
        </p:txBody>
      </p:sp>
    </p:spTree>
    <p:extLst>
      <p:ext uri="{BB962C8B-B14F-4D97-AF65-F5344CB8AC3E}">
        <p14:creationId xmlns:p14="http://schemas.microsoft.com/office/powerpoint/2010/main" val="1533434949"/>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a:extLst>
            <a:ext uri="{FF2B5EF4-FFF2-40B4-BE49-F238E27FC236}">
              <a16:creationId xmlns:a16="http://schemas.microsoft.com/office/drawing/2014/main" id="{1A4A2C4A-903E-AD97-7266-082DD71B5C75}"/>
            </a:ext>
          </a:extLst>
        </p:cNvPr>
        <p:cNvGrpSpPr/>
        <p:nvPr/>
      </p:nvGrpSpPr>
      <p:grpSpPr>
        <a:xfrm>
          <a:off x="0" y="0"/>
          <a:ext cx="0" cy="0"/>
          <a:chOff x="0" y="0"/>
          <a:chExt cx="0" cy="0"/>
        </a:xfrm>
      </p:grpSpPr>
      <p:pic>
        <p:nvPicPr>
          <p:cNvPr id="3" name="Image 2" descr="Une image contenant bâtiment, intérieur, propriété, mur&#10;&#10;Description générée automatiquement">
            <a:extLst>
              <a:ext uri="{FF2B5EF4-FFF2-40B4-BE49-F238E27FC236}">
                <a16:creationId xmlns:a16="http://schemas.microsoft.com/office/drawing/2014/main" id="{9FFEADC8-9CA7-373D-A90D-0EEA8C6975D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30710" y="279000"/>
            <a:ext cx="8330580" cy="6300000"/>
          </a:xfrm>
          <a:prstGeom prst="rect">
            <a:avLst/>
          </a:prstGeom>
          <a:effectLst>
            <a:softEdge rad="317500"/>
          </a:effectLst>
        </p:spPr>
      </p:pic>
      <p:sp>
        <p:nvSpPr>
          <p:cNvPr id="4" name="ZoneTexte 3">
            <a:extLst>
              <a:ext uri="{FF2B5EF4-FFF2-40B4-BE49-F238E27FC236}">
                <a16:creationId xmlns:a16="http://schemas.microsoft.com/office/drawing/2014/main" id="{20ABE5AC-A394-FA68-F1CE-0401B3D83FDD}"/>
              </a:ext>
            </a:extLst>
          </p:cNvPr>
          <p:cNvSpPr txBox="1"/>
          <p:nvPr/>
        </p:nvSpPr>
        <p:spPr>
          <a:xfrm>
            <a:off x="4856790" y="4453128"/>
            <a:ext cx="10003536" cy="2308324"/>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Les combles.</a:t>
            </a:r>
          </a:p>
        </p:txBody>
      </p:sp>
    </p:spTree>
    <p:extLst>
      <p:ext uri="{BB962C8B-B14F-4D97-AF65-F5344CB8AC3E}">
        <p14:creationId xmlns:p14="http://schemas.microsoft.com/office/powerpoint/2010/main" val="1249437111"/>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a:extLst>
            <a:ext uri="{FF2B5EF4-FFF2-40B4-BE49-F238E27FC236}">
              <a16:creationId xmlns:a16="http://schemas.microsoft.com/office/drawing/2014/main" id="{DFF93B12-72C8-3C49-B76F-9AA3ECAA3284}"/>
            </a:ext>
          </a:extLst>
        </p:cNvPr>
        <p:cNvGrpSpPr/>
        <p:nvPr/>
      </p:nvGrpSpPr>
      <p:grpSpPr>
        <a:xfrm>
          <a:off x="0" y="0"/>
          <a:ext cx="0" cy="0"/>
          <a:chOff x="0" y="0"/>
          <a:chExt cx="0" cy="0"/>
        </a:xfrm>
      </p:grpSpPr>
      <p:pic>
        <p:nvPicPr>
          <p:cNvPr id="3" name="Image 2" descr="Une image contenant plein air, bâtiment, ciel, arbre&#10;&#10;Description générée automatiquement">
            <a:extLst>
              <a:ext uri="{FF2B5EF4-FFF2-40B4-BE49-F238E27FC236}">
                <a16:creationId xmlns:a16="http://schemas.microsoft.com/office/drawing/2014/main" id="{58B2DF1F-A20F-C349-D79A-A387A469EE7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05625" y="279000"/>
            <a:ext cx="10780749" cy="6300000"/>
          </a:xfrm>
          <a:prstGeom prst="rect">
            <a:avLst/>
          </a:prstGeom>
          <a:effectLst>
            <a:softEdge rad="317500"/>
          </a:effectLst>
        </p:spPr>
      </p:pic>
      <p:sp>
        <p:nvSpPr>
          <p:cNvPr id="6" name="ZoneTexte 5">
            <a:extLst>
              <a:ext uri="{FF2B5EF4-FFF2-40B4-BE49-F238E27FC236}">
                <a16:creationId xmlns:a16="http://schemas.microsoft.com/office/drawing/2014/main" id="{D5191DAA-3F18-38FB-817B-20669C1D1FF9}"/>
              </a:ext>
            </a:extLst>
          </p:cNvPr>
          <p:cNvSpPr txBox="1"/>
          <p:nvPr/>
        </p:nvSpPr>
        <p:spPr>
          <a:xfrm>
            <a:off x="2480310" y="6238439"/>
            <a:ext cx="9498330" cy="461665"/>
          </a:xfrm>
          <a:prstGeom prst="rect">
            <a:avLst/>
          </a:prstGeom>
          <a:noFill/>
        </p:spPr>
        <p:txBody>
          <a:bodyPr wrap="square">
            <a:spAutoFit/>
          </a:bodyPr>
          <a:lstStyle/>
          <a:p>
            <a:r>
              <a:rPr lang="fr-FR" sz="2400" b="1" dirty="0">
                <a:solidFill>
                  <a:srgbClr val="FFFF00"/>
                </a:solidFill>
              </a:rPr>
              <a:t>Vue extérieure du château, avec l'entrée principale.</a:t>
            </a:r>
          </a:p>
        </p:txBody>
      </p:sp>
    </p:spTree>
    <p:extLst>
      <p:ext uri="{BB962C8B-B14F-4D97-AF65-F5344CB8AC3E}">
        <p14:creationId xmlns:p14="http://schemas.microsoft.com/office/powerpoint/2010/main" val="4063059673"/>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2C581AB9-774C-88BA-BCCA-07D388071582}"/>
            </a:ext>
          </a:extLst>
        </p:cNvPr>
        <p:cNvGrpSpPr/>
        <p:nvPr/>
      </p:nvGrpSpPr>
      <p:grpSpPr>
        <a:xfrm>
          <a:off x="0" y="0"/>
          <a:ext cx="0" cy="0"/>
          <a:chOff x="0" y="0"/>
          <a:chExt cx="0" cy="0"/>
        </a:xfrm>
      </p:grpSpPr>
      <p:pic>
        <p:nvPicPr>
          <p:cNvPr id="3" name="Image 2" descr="Une image contenant plein air, ciel, nuage, bâtiment&#10;&#10;Description générée automatiquement">
            <a:extLst>
              <a:ext uri="{FF2B5EF4-FFF2-40B4-BE49-F238E27FC236}">
                <a16:creationId xmlns:a16="http://schemas.microsoft.com/office/drawing/2014/main" id="{24C6BA42-21D9-E3FA-3C95-0AB157B871C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016000" y="369000"/>
            <a:ext cx="8160000" cy="6120000"/>
          </a:xfrm>
          <a:prstGeom prst="rect">
            <a:avLst/>
          </a:prstGeom>
          <a:effectLst>
            <a:softEdge rad="317500"/>
          </a:effectLst>
        </p:spPr>
      </p:pic>
      <p:sp>
        <p:nvSpPr>
          <p:cNvPr id="4" name="ZoneTexte 3">
            <a:extLst>
              <a:ext uri="{FF2B5EF4-FFF2-40B4-BE49-F238E27FC236}">
                <a16:creationId xmlns:a16="http://schemas.microsoft.com/office/drawing/2014/main" id="{78BD6D83-87EA-B68D-1153-DA037B862653}"/>
              </a:ext>
            </a:extLst>
          </p:cNvPr>
          <p:cNvSpPr txBox="1"/>
          <p:nvPr/>
        </p:nvSpPr>
        <p:spPr>
          <a:xfrm>
            <a:off x="4965192" y="4408944"/>
            <a:ext cx="7150608" cy="2308324"/>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 courtine de Loire.</a:t>
            </a:r>
          </a:p>
        </p:txBody>
      </p:sp>
    </p:spTree>
    <p:extLst>
      <p:ext uri="{BB962C8B-B14F-4D97-AF65-F5344CB8AC3E}">
        <p14:creationId xmlns:p14="http://schemas.microsoft.com/office/powerpoint/2010/main" val="3655647596"/>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1A9D8786-3AD0-862C-1942-5C112388A589}"/>
            </a:ext>
          </a:extLst>
        </p:cNvPr>
        <p:cNvGrpSpPr/>
        <p:nvPr/>
      </p:nvGrpSpPr>
      <p:grpSpPr>
        <a:xfrm>
          <a:off x="0" y="0"/>
          <a:ext cx="0" cy="0"/>
          <a:chOff x="0" y="0"/>
          <a:chExt cx="0" cy="0"/>
        </a:xfrm>
      </p:grpSpPr>
      <p:pic>
        <p:nvPicPr>
          <p:cNvPr id="3" name="Image 2" descr="Une image contenant Ruines, Histoire antique, plein air, Histoire&#10;&#10;Description générée automatiquement">
            <a:extLst>
              <a:ext uri="{FF2B5EF4-FFF2-40B4-BE49-F238E27FC236}">
                <a16:creationId xmlns:a16="http://schemas.microsoft.com/office/drawing/2014/main" id="{8C724246-B807-5D43-E144-E6B848B8889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00000" y="261585"/>
            <a:ext cx="9792000" cy="5807250"/>
          </a:xfrm>
          <a:prstGeom prst="rect">
            <a:avLst/>
          </a:prstGeom>
          <a:effectLst>
            <a:softEdge rad="635000"/>
          </a:effectLst>
        </p:spPr>
      </p:pic>
      <p:sp>
        <p:nvSpPr>
          <p:cNvPr id="4" name="ZoneTexte 3">
            <a:extLst>
              <a:ext uri="{FF2B5EF4-FFF2-40B4-BE49-F238E27FC236}">
                <a16:creationId xmlns:a16="http://schemas.microsoft.com/office/drawing/2014/main" id="{D5474545-C1F9-9C91-7D14-7268AF916C91}"/>
              </a:ext>
            </a:extLst>
          </p:cNvPr>
          <p:cNvSpPr txBox="1"/>
          <p:nvPr/>
        </p:nvSpPr>
        <p:spPr>
          <a:xfrm>
            <a:off x="1661160" y="5657671"/>
            <a:ext cx="8869680" cy="1200329"/>
          </a:xfrm>
          <a:prstGeom prst="rect">
            <a:avLst/>
          </a:prstGeom>
          <a:noFill/>
        </p:spPr>
        <p:txBody>
          <a:bodyPr wrap="square" rtlCol="0">
            <a:spAutoFit/>
          </a:bodyPr>
          <a:lstStyle/>
          <a:p>
            <a:r>
              <a:rPr lang="fr-FR" sz="2400" b="1"/>
              <a:t>La courtine de Loire et les monogrammes de François Ier, deux F affrontés, accompagnés une fois sur deux du C renversé de Claude de France.</a:t>
            </a:r>
            <a:endParaRPr lang="fr-FR" sz="2400" b="1" dirty="0"/>
          </a:p>
        </p:txBody>
      </p:sp>
    </p:spTree>
    <p:extLst>
      <p:ext uri="{BB962C8B-B14F-4D97-AF65-F5344CB8AC3E}">
        <p14:creationId xmlns:p14="http://schemas.microsoft.com/office/powerpoint/2010/main" val="298732070"/>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6C943B22-566F-8B11-363A-E9CF004D6C4D}"/>
            </a:ext>
          </a:extLst>
        </p:cNvPr>
        <p:cNvGrpSpPr/>
        <p:nvPr/>
      </p:nvGrpSpPr>
      <p:grpSpPr>
        <a:xfrm>
          <a:off x="0" y="0"/>
          <a:ext cx="0" cy="0"/>
          <a:chOff x="0" y="0"/>
          <a:chExt cx="0" cy="0"/>
        </a:xfrm>
      </p:grpSpPr>
      <p:pic>
        <p:nvPicPr>
          <p:cNvPr id="7" name="Image 6" descr="Une image contenant plein air, bâtiment, ciel, arbre&#10;&#10;Description générée automatiquement">
            <a:extLst>
              <a:ext uri="{FF2B5EF4-FFF2-40B4-BE49-F238E27FC236}">
                <a16:creationId xmlns:a16="http://schemas.microsoft.com/office/drawing/2014/main" id="{80841C5C-F3B0-60E8-5C11-9D087C21108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83507" y="279000"/>
            <a:ext cx="8842105" cy="6300000"/>
          </a:xfrm>
          <a:prstGeom prst="rect">
            <a:avLst/>
          </a:prstGeom>
          <a:effectLst>
            <a:softEdge rad="317500"/>
          </a:effectLst>
        </p:spPr>
      </p:pic>
      <p:sp>
        <p:nvSpPr>
          <p:cNvPr id="8" name="ZoneTexte 7">
            <a:extLst>
              <a:ext uri="{FF2B5EF4-FFF2-40B4-BE49-F238E27FC236}">
                <a16:creationId xmlns:a16="http://schemas.microsoft.com/office/drawing/2014/main" id="{8D4A1948-D2B9-A5BB-9650-F31CCD81F66D}"/>
              </a:ext>
            </a:extLst>
          </p:cNvPr>
          <p:cNvSpPr txBox="1"/>
          <p:nvPr/>
        </p:nvSpPr>
        <p:spPr>
          <a:xfrm>
            <a:off x="4828032" y="4453128"/>
            <a:ext cx="8028432" cy="2308324"/>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 courtine nord.</a:t>
            </a:r>
          </a:p>
        </p:txBody>
      </p:sp>
    </p:spTree>
    <p:extLst>
      <p:ext uri="{BB962C8B-B14F-4D97-AF65-F5344CB8AC3E}">
        <p14:creationId xmlns:p14="http://schemas.microsoft.com/office/powerpoint/2010/main" val="4280681696"/>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EDCF24AC-5E99-5FD6-0A75-40D4BCA64E18}"/>
            </a:ext>
          </a:extLst>
        </p:cNvPr>
        <p:cNvGrpSpPr/>
        <p:nvPr/>
      </p:nvGrpSpPr>
      <p:grpSpPr>
        <a:xfrm>
          <a:off x="0" y="0"/>
          <a:ext cx="0" cy="0"/>
          <a:chOff x="0" y="0"/>
          <a:chExt cx="0" cy="0"/>
        </a:xfrm>
      </p:grpSpPr>
      <p:pic>
        <p:nvPicPr>
          <p:cNvPr id="3" name="Image 2" descr="Une image contenant bâtiment, plein air, Architecture médiévale, architecture&#10;&#10;Description générée automatiquement">
            <a:extLst>
              <a:ext uri="{FF2B5EF4-FFF2-40B4-BE49-F238E27FC236}">
                <a16:creationId xmlns:a16="http://schemas.microsoft.com/office/drawing/2014/main" id="{65DEDE54-264D-B5DB-DA8E-C0001183354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43342" y="189000"/>
            <a:ext cx="4858481" cy="648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9845ED40-EEA9-846E-5E34-B17B2B71EA4B}"/>
              </a:ext>
            </a:extLst>
          </p:cNvPr>
          <p:cNvSpPr txBox="1"/>
          <p:nvPr/>
        </p:nvSpPr>
        <p:spPr>
          <a:xfrm>
            <a:off x="868680" y="1801368"/>
            <a:ext cx="3323886"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r>
              <a:rPr lang="fr-FR" sz="2400" b="1" dirty="0"/>
              <a:t>La poterne de Bon Secours.</a:t>
            </a:r>
          </a:p>
        </p:txBody>
      </p:sp>
    </p:spTree>
    <p:extLst>
      <p:ext uri="{BB962C8B-B14F-4D97-AF65-F5344CB8AC3E}">
        <p14:creationId xmlns:p14="http://schemas.microsoft.com/office/powerpoint/2010/main" val="2969350597"/>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8B0C4896-42DB-ADFC-7EA0-FB24ADA5F373}"/>
            </a:ext>
          </a:extLst>
        </p:cNvPr>
        <p:cNvGrpSpPr/>
        <p:nvPr/>
      </p:nvGrpSpPr>
      <p:grpSpPr>
        <a:xfrm>
          <a:off x="0" y="0"/>
          <a:ext cx="0" cy="0"/>
          <a:chOff x="0" y="0"/>
          <a:chExt cx="0" cy="0"/>
        </a:xfrm>
      </p:grpSpPr>
      <p:pic>
        <p:nvPicPr>
          <p:cNvPr id="3" name="Image 2" descr="Une image contenant plein air, ciel, plante, bâtiment&#10;&#10;Description générée automatiquement">
            <a:extLst>
              <a:ext uri="{FF2B5EF4-FFF2-40B4-BE49-F238E27FC236}">
                <a16:creationId xmlns:a16="http://schemas.microsoft.com/office/drawing/2014/main" id="{131A5F0A-238E-FF3B-BA9F-6EE1D8F9945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3C216987-C91F-5399-4B91-2F6E893604C9}"/>
              </a:ext>
            </a:extLst>
          </p:cNvPr>
          <p:cNvSpPr txBox="1"/>
          <p:nvPr/>
        </p:nvSpPr>
        <p:spPr>
          <a:xfrm>
            <a:off x="3227832" y="4425696"/>
            <a:ext cx="7507224" cy="2308324"/>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Mur construit après l'explosion de 1800.</a:t>
            </a:r>
          </a:p>
        </p:txBody>
      </p:sp>
    </p:spTree>
    <p:extLst>
      <p:ext uri="{BB962C8B-B14F-4D97-AF65-F5344CB8AC3E}">
        <p14:creationId xmlns:p14="http://schemas.microsoft.com/office/powerpoint/2010/main" val="1397389916"/>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34C3756E-2239-84A5-7183-9648D444AC76}"/>
            </a:ext>
          </a:extLst>
        </p:cNvPr>
        <p:cNvGrpSpPr/>
        <p:nvPr/>
      </p:nvGrpSpPr>
      <p:grpSpPr>
        <a:xfrm>
          <a:off x="0" y="0"/>
          <a:ext cx="0" cy="0"/>
          <a:chOff x="0" y="0"/>
          <a:chExt cx="0" cy="0"/>
        </a:xfrm>
      </p:grpSpPr>
      <p:pic>
        <p:nvPicPr>
          <p:cNvPr id="3" name="Image 2" descr="Une image contenant bâtiment, plein air, ciel, tourelle&#10;&#10;Description générée automatiquement">
            <a:extLst>
              <a:ext uri="{FF2B5EF4-FFF2-40B4-BE49-F238E27FC236}">
                <a16:creationId xmlns:a16="http://schemas.microsoft.com/office/drawing/2014/main" id="{781E0279-F164-8CB0-8BB9-7D5506614E4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00348" y="189000"/>
            <a:ext cx="9391304" cy="6480000"/>
          </a:xfrm>
          <a:prstGeom prst="rect">
            <a:avLst/>
          </a:prstGeom>
          <a:effectLst>
            <a:softEdge rad="635000"/>
          </a:effectLst>
        </p:spPr>
      </p:pic>
      <p:sp>
        <p:nvSpPr>
          <p:cNvPr id="4" name="ZoneTexte 3">
            <a:extLst>
              <a:ext uri="{FF2B5EF4-FFF2-40B4-BE49-F238E27FC236}">
                <a16:creationId xmlns:a16="http://schemas.microsoft.com/office/drawing/2014/main" id="{E056F0B4-FEAB-7D3E-7AE6-BFD8C2E787C7}"/>
              </a:ext>
            </a:extLst>
          </p:cNvPr>
          <p:cNvSpPr txBox="1"/>
          <p:nvPr/>
        </p:nvSpPr>
        <p:spPr>
          <a:xfrm>
            <a:off x="1690324" y="5715559"/>
            <a:ext cx="10067544" cy="1200329"/>
          </a:xfrm>
          <a:prstGeom prst="rect">
            <a:avLst/>
          </a:prstGeom>
          <a:noFill/>
        </p:spPr>
        <p:txBody>
          <a:bodyPr wrap="square" rtlCol="0">
            <a:spAutoFit/>
          </a:bodyPr>
          <a:lstStyle/>
          <a:p>
            <a:endParaRPr lang="fr-FR" sz="2400" b="1" dirty="0"/>
          </a:p>
          <a:p>
            <a:r>
              <a:rPr lang="fr-FR" sz="2400" b="1" dirty="0"/>
              <a:t>Le châtelet, avec la tour du Pied de Biche à gauche et la tour de la Boulangerie à droite.</a:t>
            </a:r>
          </a:p>
        </p:txBody>
      </p:sp>
    </p:spTree>
    <p:extLst>
      <p:ext uri="{BB962C8B-B14F-4D97-AF65-F5344CB8AC3E}">
        <p14:creationId xmlns:p14="http://schemas.microsoft.com/office/powerpoint/2010/main" val="3187394786"/>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E30F5B-80FB-5B9D-ABAD-5DF7675EE18C}"/>
            </a:ext>
          </a:extLst>
        </p:cNvPr>
        <p:cNvGrpSpPr/>
        <p:nvPr/>
      </p:nvGrpSpPr>
      <p:grpSpPr>
        <a:xfrm>
          <a:off x="0" y="0"/>
          <a:ext cx="0" cy="0"/>
          <a:chOff x="0" y="0"/>
          <a:chExt cx="0" cy="0"/>
        </a:xfrm>
      </p:grpSpPr>
      <p:pic>
        <p:nvPicPr>
          <p:cNvPr id="3" name="Image 2" descr="Une image contenant plein air, ciel, bâtiment, fenêtre&#10;&#10;Description générée automatiquement">
            <a:extLst>
              <a:ext uri="{FF2B5EF4-FFF2-40B4-BE49-F238E27FC236}">
                <a16:creationId xmlns:a16="http://schemas.microsoft.com/office/drawing/2014/main" id="{59E9DE92-AD18-5FF1-C7C4-39C0851CCD1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0120" y="189000"/>
            <a:ext cx="8640000" cy="6480000"/>
          </a:xfrm>
          <a:prstGeom prst="rect">
            <a:avLst/>
          </a:prstGeom>
          <a:effectLst>
            <a:softEdge rad="127000"/>
          </a:effectLst>
        </p:spPr>
      </p:pic>
      <p:sp>
        <p:nvSpPr>
          <p:cNvPr id="4" name="ZoneTexte 3">
            <a:extLst>
              <a:ext uri="{FF2B5EF4-FFF2-40B4-BE49-F238E27FC236}">
                <a16:creationId xmlns:a16="http://schemas.microsoft.com/office/drawing/2014/main" id="{C9CD16F7-8181-86CA-653C-45ECBF803099}"/>
              </a:ext>
            </a:extLst>
          </p:cNvPr>
          <p:cNvSpPr txBox="1"/>
          <p:nvPr/>
        </p:nvSpPr>
        <p:spPr>
          <a:xfrm>
            <a:off x="8998680" y="1916436"/>
            <a:ext cx="2888520"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 campanile entre les deux tours.</a:t>
            </a:r>
          </a:p>
        </p:txBody>
      </p:sp>
    </p:spTree>
    <p:extLst>
      <p:ext uri="{BB962C8B-B14F-4D97-AF65-F5344CB8AC3E}">
        <p14:creationId xmlns:p14="http://schemas.microsoft.com/office/powerpoint/2010/main" val="270732661"/>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a:extLst>
            <a:ext uri="{FF2B5EF4-FFF2-40B4-BE49-F238E27FC236}">
              <a16:creationId xmlns:a16="http://schemas.microsoft.com/office/drawing/2014/main" id="{B906FCAA-B2BA-BB7D-EBBA-44AC04120732}"/>
            </a:ext>
          </a:extLst>
        </p:cNvPr>
        <p:cNvGrpSpPr/>
        <p:nvPr/>
      </p:nvGrpSpPr>
      <p:grpSpPr>
        <a:xfrm>
          <a:off x="0" y="0"/>
          <a:ext cx="0" cy="0"/>
          <a:chOff x="0" y="0"/>
          <a:chExt cx="0" cy="0"/>
        </a:xfrm>
      </p:grpSpPr>
      <p:pic>
        <p:nvPicPr>
          <p:cNvPr id="3" name="Image 2" descr="Une image contenant mur, statue, intérieur, art&#10;&#10;Description générée automatiquement">
            <a:extLst>
              <a:ext uri="{FF2B5EF4-FFF2-40B4-BE49-F238E27FC236}">
                <a16:creationId xmlns:a16="http://schemas.microsoft.com/office/drawing/2014/main" id="{D9022076-B259-E2DD-A696-E7397E95443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30710" y="279000"/>
            <a:ext cx="8330579" cy="6300000"/>
          </a:xfrm>
          <a:prstGeom prst="rect">
            <a:avLst/>
          </a:prstGeom>
          <a:effectLst>
            <a:softEdge rad="317500"/>
          </a:effectLst>
        </p:spPr>
      </p:pic>
      <p:sp>
        <p:nvSpPr>
          <p:cNvPr id="4" name="ZoneTexte 3">
            <a:extLst>
              <a:ext uri="{FF2B5EF4-FFF2-40B4-BE49-F238E27FC236}">
                <a16:creationId xmlns:a16="http://schemas.microsoft.com/office/drawing/2014/main" id="{1125F782-F250-452F-4D1D-1B6D585EAD47}"/>
              </a:ext>
            </a:extLst>
          </p:cNvPr>
          <p:cNvSpPr txBox="1"/>
          <p:nvPr/>
        </p:nvSpPr>
        <p:spPr>
          <a:xfrm>
            <a:off x="3079807" y="4482096"/>
            <a:ext cx="7397496" cy="2308324"/>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Deuxième étage de la tour de la Boulangerie.</a:t>
            </a:r>
          </a:p>
        </p:txBody>
      </p:sp>
    </p:spTree>
    <p:extLst>
      <p:ext uri="{BB962C8B-B14F-4D97-AF65-F5344CB8AC3E}">
        <p14:creationId xmlns:p14="http://schemas.microsoft.com/office/powerpoint/2010/main" val="3283408377"/>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B4F47556-535A-7AB6-AFA5-F38A61B3B00E}"/>
            </a:ext>
          </a:extLst>
        </p:cNvPr>
        <p:cNvGrpSpPr/>
        <p:nvPr/>
      </p:nvGrpSpPr>
      <p:grpSpPr>
        <a:xfrm>
          <a:off x="0" y="0"/>
          <a:ext cx="0" cy="0"/>
          <a:chOff x="0" y="0"/>
          <a:chExt cx="0" cy="0"/>
        </a:xfrm>
      </p:grpSpPr>
      <p:pic>
        <p:nvPicPr>
          <p:cNvPr id="3" name="Image 2" descr="Une image contenant intérieur, mur, décoration d’intérieur, meubles&#10;&#10;Description générée automatiquement">
            <a:extLst>
              <a:ext uri="{FF2B5EF4-FFF2-40B4-BE49-F238E27FC236}">
                <a16:creationId xmlns:a16="http://schemas.microsoft.com/office/drawing/2014/main" id="{546F1038-3A1E-1824-1595-E0AC6B74F86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30710" y="279000"/>
            <a:ext cx="8330579" cy="6300000"/>
          </a:xfrm>
          <a:prstGeom prst="rect">
            <a:avLst/>
          </a:prstGeom>
          <a:effectLst>
            <a:softEdge rad="317500"/>
          </a:effectLst>
        </p:spPr>
      </p:pic>
      <p:sp>
        <p:nvSpPr>
          <p:cNvPr id="4" name="ZoneTexte 3">
            <a:extLst>
              <a:ext uri="{FF2B5EF4-FFF2-40B4-BE49-F238E27FC236}">
                <a16:creationId xmlns:a16="http://schemas.microsoft.com/office/drawing/2014/main" id="{F3D21DEE-4A73-1280-DE10-10F5765BC542}"/>
              </a:ext>
            </a:extLst>
          </p:cNvPr>
          <p:cNvSpPr txBox="1"/>
          <p:nvPr/>
        </p:nvSpPr>
        <p:spPr>
          <a:xfrm>
            <a:off x="3205779" y="4464423"/>
            <a:ext cx="7475058" cy="2308324"/>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Premier étage de la tour de la Boulangerie.</a:t>
            </a:r>
          </a:p>
        </p:txBody>
      </p:sp>
    </p:spTree>
    <p:extLst>
      <p:ext uri="{BB962C8B-B14F-4D97-AF65-F5344CB8AC3E}">
        <p14:creationId xmlns:p14="http://schemas.microsoft.com/office/powerpoint/2010/main" val="1088674884"/>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5A1FCE37-107A-65DB-3A09-479B2CE3A7C4}"/>
            </a:ext>
          </a:extLst>
        </p:cNvPr>
        <p:cNvGrpSpPr/>
        <p:nvPr/>
      </p:nvGrpSpPr>
      <p:grpSpPr>
        <a:xfrm>
          <a:off x="0" y="0"/>
          <a:ext cx="0" cy="0"/>
          <a:chOff x="0" y="0"/>
          <a:chExt cx="0" cy="0"/>
        </a:xfrm>
      </p:grpSpPr>
      <p:pic>
        <p:nvPicPr>
          <p:cNvPr id="3" name="Image 2" descr="Une image contenant plein air, sol, barrière, fer&#10;&#10;Description générée automatiquement">
            <a:extLst>
              <a:ext uri="{FF2B5EF4-FFF2-40B4-BE49-F238E27FC236}">
                <a16:creationId xmlns:a16="http://schemas.microsoft.com/office/drawing/2014/main" id="{AD35F177-9666-AAFE-67F5-80A9B72B392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30711" y="279000"/>
            <a:ext cx="8330578" cy="6300000"/>
          </a:xfrm>
          <a:prstGeom prst="rect">
            <a:avLst/>
          </a:prstGeom>
          <a:effectLst>
            <a:softEdge rad="317500"/>
          </a:effectLst>
        </p:spPr>
      </p:pic>
      <p:sp>
        <p:nvSpPr>
          <p:cNvPr id="4" name="ZoneTexte 3">
            <a:extLst>
              <a:ext uri="{FF2B5EF4-FFF2-40B4-BE49-F238E27FC236}">
                <a16:creationId xmlns:a16="http://schemas.microsoft.com/office/drawing/2014/main" id="{01290428-1EA2-AA20-7806-58AAC3CBD285}"/>
              </a:ext>
            </a:extLst>
          </p:cNvPr>
          <p:cNvSpPr txBox="1"/>
          <p:nvPr/>
        </p:nvSpPr>
        <p:spPr>
          <a:xfrm>
            <a:off x="4927003" y="4491208"/>
            <a:ext cx="9025666" cy="2308324"/>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Le petit pont-levis.</a:t>
            </a:r>
          </a:p>
        </p:txBody>
      </p:sp>
    </p:spTree>
    <p:extLst>
      <p:ext uri="{BB962C8B-B14F-4D97-AF65-F5344CB8AC3E}">
        <p14:creationId xmlns:p14="http://schemas.microsoft.com/office/powerpoint/2010/main" val="2962187501"/>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7EC700DC-0403-CC1C-A735-15BA33614BAD}"/>
            </a:ext>
          </a:extLst>
        </p:cNvPr>
        <p:cNvGrpSpPr/>
        <p:nvPr/>
      </p:nvGrpSpPr>
      <p:grpSpPr>
        <a:xfrm>
          <a:off x="0" y="0"/>
          <a:ext cx="0" cy="0"/>
          <a:chOff x="0" y="0"/>
          <a:chExt cx="0" cy="0"/>
        </a:xfrm>
      </p:grpSpPr>
      <p:pic>
        <p:nvPicPr>
          <p:cNvPr id="3" name="Image 2" descr="Une image contenant bâtiment, plein air, meubles, sol&#10;&#10;Description générée automatiquement">
            <a:extLst>
              <a:ext uri="{FF2B5EF4-FFF2-40B4-BE49-F238E27FC236}">
                <a16:creationId xmlns:a16="http://schemas.microsoft.com/office/drawing/2014/main" id="{528E29A7-AE66-CEFE-152E-A92FD3CA0A4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30711" y="279000"/>
            <a:ext cx="8330577" cy="6300000"/>
          </a:xfrm>
          <a:prstGeom prst="rect">
            <a:avLst/>
          </a:prstGeom>
          <a:effectLst>
            <a:softEdge rad="317500"/>
          </a:effectLst>
        </p:spPr>
      </p:pic>
      <p:sp>
        <p:nvSpPr>
          <p:cNvPr id="4" name="ZoneTexte 3">
            <a:extLst>
              <a:ext uri="{FF2B5EF4-FFF2-40B4-BE49-F238E27FC236}">
                <a16:creationId xmlns:a16="http://schemas.microsoft.com/office/drawing/2014/main" id="{ABF0049B-D626-8804-5F4D-5DDA66572296}"/>
              </a:ext>
            </a:extLst>
          </p:cNvPr>
          <p:cNvSpPr txBox="1"/>
          <p:nvPr/>
        </p:nvSpPr>
        <p:spPr>
          <a:xfrm>
            <a:off x="4403463" y="4878678"/>
            <a:ext cx="9133243" cy="1846659"/>
          </a:xfrm>
          <a:prstGeom prst="rect">
            <a:avLst/>
          </a:prstGeom>
          <a:noFill/>
        </p:spPr>
        <p:txBody>
          <a:bodyPr wrap="square" rtlCol="0">
            <a:spAutoFit/>
          </a:bodyPr>
          <a:lstStyle/>
          <a:p>
            <a:endParaRPr lang="fr-FR" dirty="0">
              <a:solidFill>
                <a:schemeClr val="bg1"/>
              </a:solidFill>
            </a:endParaRPr>
          </a:p>
          <a:p>
            <a:endParaRPr lang="fr-FR" dirty="0">
              <a:solidFill>
                <a:schemeClr val="bg1"/>
              </a:solidFill>
            </a:endParaRPr>
          </a:p>
          <a:p>
            <a:endParaRPr lang="fr-FR" dirty="0">
              <a:solidFill>
                <a:schemeClr val="bg1"/>
              </a:solidFill>
            </a:endParaRPr>
          </a:p>
          <a:p>
            <a:endParaRPr lang="fr-FR" dirty="0">
              <a:solidFill>
                <a:schemeClr val="bg1"/>
              </a:solidFill>
            </a:endParaRPr>
          </a:p>
          <a:p>
            <a:endParaRPr lang="fr-FR" dirty="0">
              <a:solidFill>
                <a:schemeClr val="bg1"/>
              </a:solidFill>
            </a:endParaRPr>
          </a:p>
          <a:p>
            <a:r>
              <a:rPr lang="fr-FR" sz="2400" b="1" dirty="0">
                <a:solidFill>
                  <a:schemeClr val="bg1"/>
                </a:solidFill>
              </a:rPr>
              <a:t>Les deux </a:t>
            </a:r>
            <a:r>
              <a:rPr lang="fr-FR" sz="2400" b="1" dirty="0" err="1">
                <a:solidFill>
                  <a:schemeClr val="bg1"/>
                </a:solidFill>
              </a:rPr>
              <a:t>ponts-levis</a:t>
            </a:r>
            <a:r>
              <a:rPr lang="fr-FR" sz="2400" b="1" dirty="0">
                <a:solidFill>
                  <a:schemeClr val="bg1"/>
                </a:solidFill>
              </a:rPr>
              <a:t>.</a:t>
            </a:r>
          </a:p>
        </p:txBody>
      </p:sp>
    </p:spTree>
    <p:extLst>
      <p:ext uri="{BB962C8B-B14F-4D97-AF65-F5344CB8AC3E}">
        <p14:creationId xmlns:p14="http://schemas.microsoft.com/office/powerpoint/2010/main" val="878675409"/>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40042A0A-92FF-7B60-628B-510840AC45CB}"/>
            </a:ext>
          </a:extLst>
        </p:cNvPr>
        <p:cNvGrpSpPr/>
        <p:nvPr/>
      </p:nvGrpSpPr>
      <p:grpSpPr>
        <a:xfrm>
          <a:off x="0" y="0"/>
          <a:ext cx="0" cy="0"/>
          <a:chOff x="0" y="0"/>
          <a:chExt cx="0" cy="0"/>
        </a:xfrm>
      </p:grpSpPr>
      <p:pic>
        <p:nvPicPr>
          <p:cNvPr id="3" name="Image 2" descr="Une image contenant plein air, ciel, bâtiment, château&#10;&#10;Description générée automatiquement">
            <a:extLst>
              <a:ext uri="{FF2B5EF4-FFF2-40B4-BE49-F238E27FC236}">
                <a16:creationId xmlns:a16="http://schemas.microsoft.com/office/drawing/2014/main" id="{104CB66A-77A9-A9C4-CD05-AF574AA6F95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CBD98047-6D4D-D3F7-1E8A-86B1FEF2842F}"/>
              </a:ext>
            </a:extLst>
          </p:cNvPr>
          <p:cNvSpPr txBox="1"/>
          <p:nvPr/>
        </p:nvSpPr>
        <p:spPr>
          <a:xfrm>
            <a:off x="4787153" y="4346089"/>
            <a:ext cx="7843256" cy="2308324"/>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r>
              <a:rPr lang="fr-FR" sz="2400" b="1" dirty="0"/>
              <a:t>La tour des Jacobins.</a:t>
            </a:r>
          </a:p>
        </p:txBody>
      </p:sp>
    </p:spTree>
    <p:extLst>
      <p:ext uri="{BB962C8B-B14F-4D97-AF65-F5344CB8AC3E}">
        <p14:creationId xmlns:p14="http://schemas.microsoft.com/office/powerpoint/2010/main" val="808903723"/>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984D34-EEA8-61D9-659F-F3E3BCF48356}"/>
            </a:ext>
          </a:extLst>
        </p:cNvPr>
        <p:cNvGrpSpPr/>
        <p:nvPr/>
      </p:nvGrpSpPr>
      <p:grpSpPr>
        <a:xfrm>
          <a:off x="0" y="0"/>
          <a:ext cx="0" cy="0"/>
          <a:chOff x="0" y="0"/>
          <a:chExt cx="0" cy="0"/>
        </a:xfrm>
      </p:grpSpPr>
      <p:pic>
        <p:nvPicPr>
          <p:cNvPr id="3" name="Image 2" descr="Une image contenant plein air, bâtiment, ciel, herbe&#10;&#10;Description générée automatiquement">
            <a:extLst>
              <a:ext uri="{FF2B5EF4-FFF2-40B4-BE49-F238E27FC236}">
                <a16:creationId xmlns:a16="http://schemas.microsoft.com/office/drawing/2014/main" id="{FFDAEE42-FB87-A566-9A08-2A0B94E5E59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31649" y="842258"/>
            <a:ext cx="7344000" cy="4887840"/>
          </a:xfrm>
          <a:prstGeom prst="rect">
            <a:avLst/>
          </a:prstGeom>
          <a:effectLst>
            <a:softEdge rad="317500"/>
          </a:effectLst>
        </p:spPr>
      </p:pic>
      <p:sp>
        <p:nvSpPr>
          <p:cNvPr id="4" name="ZoneTexte 3">
            <a:extLst>
              <a:ext uri="{FF2B5EF4-FFF2-40B4-BE49-F238E27FC236}">
                <a16:creationId xmlns:a16="http://schemas.microsoft.com/office/drawing/2014/main" id="{433EA4B8-DEDD-1FA7-3731-C945447ACB1A}"/>
              </a:ext>
            </a:extLst>
          </p:cNvPr>
          <p:cNvSpPr txBox="1"/>
          <p:nvPr/>
        </p:nvSpPr>
        <p:spPr>
          <a:xfrm>
            <a:off x="548640" y="433602"/>
            <a:ext cx="11940988" cy="523220"/>
          </a:xfrm>
          <a:prstGeom prst="rect">
            <a:avLst/>
          </a:prstGeom>
          <a:noFill/>
        </p:spPr>
        <p:txBody>
          <a:bodyPr wrap="square" rtlCol="0">
            <a:spAutoFit/>
          </a:bodyPr>
          <a:lstStyle/>
          <a:p>
            <a:r>
              <a:rPr lang="fr-FR" sz="2800" b="1" dirty="0">
                <a:solidFill>
                  <a:srgbClr val="FFFF00"/>
                </a:solidFill>
              </a:rPr>
              <a:t>Lorient Vous A Présenté Le Château Des Ducs De Bretagne - Nantes</a:t>
            </a:r>
          </a:p>
        </p:txBody>
      </p:sp>
      <p:sp>
        <p:nvSpPr>
          <p:cNvPr id="5" name="ZoneTexte 4">
            <a:extLst>
              <a:ext uri="{FF2B5EF4-FFF2-40B4-BE49-F238E27FC236}">
                <a16:creationId xmlns:a16="http://schemas.microsoft.com/office/drawing/2014/main" id="{188BBE8D-AE7F-A137-D94C-E4F19733D069}"/>
              </a:ext>
            </a:extLst>
          </p:cNvPr>
          <p:cNvSpPr txBox="1"/>
          <p:nvPr/>
        </p:nvSpPr>
        <p:spPr>
          <a:xfrm>
            <a:off x="3636086" y="5492522"/>
            <a:ext cx="9068696" cy="523220"/>
          </a:xfrm>
          <a:prstGeom prst="rect">
            <a:avLst/>
          </a:prstGeom>
          <a:noFill/>
        </p:spPr>
        <p:txBody>
          <a:bodyPr wrap="square" rtlCol="0">
            <a:spAutoFit/>
          </a:bodyPr>
          <a:lstStyle/>
          <a:p>
            <a:r>
              <a:rPr lang="fr-FR" sz="2800" b="1" dirty="0">
                <a:solidFill>
                  <a:srgbClr val="FFFF00"/>
                </a:solidFill>
              </a:rPr>
              <a:t>Les </a:t>
            </a:r>
            <a:r>
              <a:rPr lang="fr-FR" sz="2800" b="1" dirty="0" err="1">
                <a:solidFill>
                  <a:srgbClr val="FFFF00"/>
                </a:solidFill>
              </a:rPr>
              <a:t>Imagnes</a:t>
            </a:r>
            <a:r>
              <a:rPr lang="fr-FR" sz="2800" b="1" dirty="0">
                <a:solidFill>
                  <a:srgbClr val="FFFF00"/>
                </a:solidFill>
              </a:rPr>
              <a:t> Et Le Son Du Net</a:t>
            </a:r>
          </a:p>
        </p:txBody>
      </p:sp>
      <p:sp>
        <p:nvSpPr>
          <p:cNvPr id="6" name="ZoneTexte 5">
            <a:extLst>
              <a:ext uri="{FF2B5EF4-FFF2-40B4-BE49-F238E27FC236}">
                <a16:creationId xmlns:a16="http://schemas.microsoft.com/office/drawing/2014/main" id="{5ED35B96-2147-4EE1-EEF5-158048DBBF54}"/>
              </a:ext>
            </a:extLst>
          </p:cNvPr>
          <p:cNvSpPr txBox="1"/>
          <p:nvPr/>
        </p:nvSpPr>
        <p:spPr>
          <a:xfrm>
            <a:off x="5755342" y="6072956"/>
            <a:ext cx="5206701" cy="523220"/>
          </a:xfrm>
          <a:prstGeom prst="rect">
            <a:avLst/>
          </a:prstGeom>
          <a:noFill/>
        </p:spPr>
        <p:txBody>
          <a:bodyPr wrap="square" rtlCol="0">
            <a:spAutoFit/>
          </a:bodyPr>
          <a:lstStyle/>
          <a:p>
            <a:r>
              <a:rPr lang="fr-FR" sz="2800" b="1" dirty="0">
                <a:solidFill>
                  <a:srgbClr val="FFFF00"/>
                </a:solidFill>
              </a:rPr>
              <a:t>Daniel</a:t>
            </a:r>
          </a:p>
        </p:txBody>
      </p:sp>
    </p:spTree>
    <p:extLst>
      <p:ext uri="{BB962C8B-B14F-4D97-AF65-F5344CB8AC3E}">
        <p14:creationId xmlns:p14="http://schemas.microsoft.com/office/powerpoint/2010/main" val="1984406157"/>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96</TotalTime>
  <Words>427</Words>
  <Application>Microsoft Office PowerPoint</Application>
  <PresentationFormat>Grand écran</PresentationFormat>
  <Paragraphs>154</Paragraphs>
  <Slides>31</Slides>
  <Notes>2</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31</vt:i4>
      </vt:variant>
    </vt:vector>
  </HeadingPairs>
  <TitlesOfParts>
    <vt:vector size="35"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4</cp:revision>
  <dcterms:created xsi:type="dcterms:W3CDTF">2024-10-30T08:45:31Z</dcterms:created>
  <dcterms:modified xsi:type="dcterms:W3CDTF">2024-10-31T06:46:29Z</dcterms:modified>
</cp:coreProperties>
</file>