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80" r:id="rId4"/>
    <p:sldId id="279" r:id="rId5"/>
    <p:sldId id="278" r:id="rId6"/>
    <p:sldId id="277" r:id="rId7"/>
    <p:sldId id="276" r:id="rId8"/>
    <p:sldId id="275" r:id="rId9"/>
    <p:sldId id="274" r:id="rId10"/>
    <p:sldId id="273" r:id="rId11"/>
    <p:sldId id="272" r:id="rId12"/>
    <p:sldId id="271" r:id="rId13"/>
    <p:sldId id="269" r:id="rId14"/>
    <p:sldId id="270" r:id="rId15"/>
    <p:sldId id="268" r:id="rId16"/>
    <p:sldId id="267" r:id="rId17"/>
    <p:sldId id="266" r:id="rId18"/>
    <p:sldId id="265" r:id="rId19"/>
    <p:sldId id="264" r:id="rId20"/>
    <p:sldId id="263" r:id="rId21"/>
    <p:sldId id="262" r:id="rId22"/>
    <p:sldId id="261" r:id="rId23"/>
    <p:sldId id="260" r:id="rId24"/>
    <p:sldId id="258" r:id="rId25"/>
    <p:sldId id="257" r:id="rId26"/>
    <p:sldId id="259"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3" autoAdjust="0"/>
    <p:restoredTop sz="96247" autoAdjust="0"/>
  </p:normalViewPr>
  <p:slideViewPr>
    <p:cSldViewPr snapToGrid="0">
      <p:cViewPr varScale="1">
        <p:scale>
          <a:sx n="94" d="100"/>
          <a:sy n="94" d="100"/>
        </p:scale>
        <p:origin x="1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A81EA2-81FE-A9A7-05A3-ED89DBE008B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00EDF9A-5453-ECAA-346A-467D97C2D2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11F4FE7-9F5D-BB53-5530-ADBD09B8DECD}"/>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5" name="Espace réservé du pied de page 4">
            <a:extLst>
              <a:ext uri="{FF2B5EF4-FFF2-40B4-BE49-F238E27FC236}">
                <a16:creationId xmlns:a16="http://schemas.microsoft.com/office/drawing/2014/main" id="{D277BA0C-6434-F229-EEA0-6A191C1F964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BE43693-9FA7-822F-E9E8-71D004EFDCA0}"/>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187315703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A738A9-C4D8-E853-E0DB-5DB923B8511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230967F-4703-9CFC-4257-7ADBDC3DBE4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014FD0C-C6FD-8070-EEF7-E67AAC2D7BFD}"/>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5" name="Espace réservé du pied de page 4">
            <a:extLst>
              <a:ext uri="{FF2B5EF4-FFF2-40B4-BE49-F238E27FC236}">
                <a16:creationId xmlns:a16="http://schemas.microsoft.com/office/drawing/2014/main" id="{2A4A6720-EF30-E0BD-AFF9-EBE3EA6D84D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FDC8408-83F0-B616-4931-27550CE65794}"/>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348904526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58B8ED-CA90-6CB1-0CFE-C88038064A7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D671199-BBF3-2278-5575-85603618E3A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734CFD7-EE84-B57E-C1D5-864AD670DD87}"/>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5" name="Espace réservé du pied de page 4">
            <a:extLst>
              <a:ext uri="{FF2B5EF4-FFF2-40B4-BE49-F238E27FC236}">
                <a16:creationId xmlns:a16="http://schemas.microsoft.com/office/drawing/2014/main" id="{8BB9F7D2-2EEF-5FD5-6F80-E717D781A7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1105AE-8B71-F33B-41A0-22E67B8D433A}"/>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4284624064"/>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AD5098-C4A1-82A9-C381-4D36A83A263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2A6DA06-876F-290D-F7A5-5BE171AB95A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43D689C-1BD2-296E-014B-467E94392E0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3956C48-B142-8750-16AA-3AF41CC716BF}"/>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6" name="Espace réservé du pied de page 5">
            <a:extLst>
              <a:ext uri="{FF2B5EF4-FFF2-40B4-BE49-F238E27FC236}">
                <a16:creationId xmlns:a16="http://schemas.microsoft.com/office/drawing/2014/main" id="{6C120B7E-C215-E8D3-5528-EE5725A79C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4BAEB39-1830-B6AC-CCF7-A06EBA14C95E}"/>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168848638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CBC40E-63AF-9A83-226A-46A293AC74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E0EEB0D-A4A7-660F-79E1-84019087D5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E50EEA8-08FD-125B-9439-31C2F8D83AD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1DC86C7-72E2-83F5-89BF-6ED445DB14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69EAF6C-7116-8A05-3A6D-311A115DCE1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43BEEA4-E4EE-13EA-1F81-085F29A143D7}"/>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8" name="Espace réservé du pied de page 7">
            <a:extLst>
              <a:ext uri="{FF2B5EF4-FFF2-40B4-BE49-F238E27FC236}">
                <a16:creationId xmlns:a16="http://schemas.microsoft.com/office/drawing/2014/main" id="{BA8E1DAA-7FAE-EAC6-79C1-E92822683AC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CB38CE2-8D64-DE3A-B63E-E8EF5DD6F432}"/>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176452957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340442-3EEF-C703-0684-A5A3F2412EA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9C77C1A-DA3F-11B7-DB3A-AB5E1F8DECE8}"/>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4" name="Espace réservé du pied de page 3">
            <a:extLst>
              <a:ext uri="{FF2B5EF4-FFF2-40B4-BE49-F238E27FC236}">
                <a16:creationId xmlns:a16="http://schemas.microsoft.com/office/drawing/2014/main" id="{A3183BAF-010F-2B4D-6671-500C3DEEC6C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8CD9D06-8E70-D122-EA3F-9C58F4F0BF77}"/>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325918039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BC9D6F8-5DA8-8179-52CF-6185BDCE3DEA}"/>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3" name="Espace réservé du pied de page 2">
            <a:extLst>
              <a:ext uri="{FF2B5EF4-FFF2-40B4-BE49-F238E27FC236}">
                <a16:creationId xmlns:a16="http://schemas.microsoft.com/office/drawing/2014/main" id="{3153F7FF-6D14-92D4-7F4B-0AE1F4DCFF1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C04517D-AFB2-4FAD-927D-3035B5F4EC8B}"/>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2430018029"/>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0505DC-6061-982A-A0FA-43FD2052E6F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BEA3625-7C75-B402-3949-42A45C4F92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4989EA2-1E0C-9F07-3E44-B464FBCC06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8DCDB45-589D-3758-64DC-9ECE4027A4EE}"/>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6" name="Espace réservé du pied de page 5">
            <a:extLst>
              <a:ext uri="{FF2B5EF4-FFF2-40B4-BE49-F238E27FC236}">
                <a16:creationId xmlns:a16="http://schemas.microsoft.com/office/drawing/2014/main" id="{11BA210B-CB7F-1398-D632-31E5E6E446D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F5DB3B1-E906-9B14-2EAA-EA07AF80C309}"/>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13662865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8A19A7-4AF5-35B8-CA8F-071DD805D6D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406D878-6794-109F-CB36-066B70B2DF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B6E6233-F001-CE80-BFA5-5216954217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1FCFE9A-6CCC-5579-24AC-0F413D53C239}"/>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6" name="Espace réservé du pied de page 5">
            <a:extLst>
              <a:ext uri="{FF2B5EF4-FFF2-40B4-BE49-F238E27FC236}">
                <a16:creationId xmlns:a16="http://schemas.microsoft.com/office/drawing/2014/main" id="{20CE023A-34D7-E0EB-0F06-0AC80E63E5E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0A754FC-FBE6-2AF3-DE09-88F054B89212}"/>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232617182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E54A8-6BA9-56CD-EFA1-2E3023E8814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5029FEC-5544-D9E7-C251-D3C09E230E6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8DCBA91-10FB-26C5-9605-B9FD09D69363}"/>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5" name="Espace réservé du pied de page 4">
            <a:extLst>
              <a:ext uri="{FF2B5EF4-FFF2-40B4-BE49-F238E27FC236}">
                <a16:creationId xmlns:a16="http://schemas.microsoft.com/office/drawing/2014/main" id="{F36760D8-3D07-8E63-1021-DF98977E5E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A3EB19A-681D-F140-DAF8-BEBE77858C77}"/>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308680565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7851639-45BD-9440-83F8-B11891B41ED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FBE70FF-A411-458A-CFF5-64D91899EDF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6F493E4-B06E-900F-5A7C-E1BBC7EA82CC}"/>
              </a:ext>
            </a:extLst>
          </p:cNvPr>
          <p:cNvSpPr>
            <a:spLocks noGrp="1"/>
          </p:cNvSpPr>
          <p:nvPr>
            <p:ph type="dt" sz="half" idx="10"/>
          </p:nvPr>
        </p:nvSpPr>
        <p:spPr/>
        <p:txBody>
          <a:bodyPr/>
          <a:lstStyle/>
          <a:p>
            <a:fld id="{0E7F1CAC-FCEE-4EDD-A9DD-AA8B011C6B73}" type="datetimeFigureOut">
              <a:rPr lang="fr-FR" smtClean="0"/>
              <a:t>30/10/2024</a:t>
            </a:fld>
            <a:endParaRPr lang="fr-FR"/>
          </a:p>
        </p:txBody>
      </p:sp>
      <p:sp>
        <p:nvSpPr>
          <p:cNvPr id="5" name="Espace réservé du pied de page 4">
            <a:extLst>
              <a:ext uri="{FF2B5EF4-FFF2-40B4-BE49-F238E27FC236}">
                <a16:creationId xmlns:a16="http://schemas.microsoft.com/office/drawing/2014/main" id="{16368C4F-ABAA-A47E-F382-799DDE4380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6EDC0FB-6DFA-350F-DF86-7441872B8B0C}"/>
              </a:ext>
            </a:extLst>
          </p:cNvPr>
          <p:cNvSpPr>
            <a:spLocks noGrp="1"/>
          </p:cNvSpPr>
          <p:nvPr>
            <p:ph type="sldNum" sz="quarter" idx="12"/>
          </p:nvPr>
        </p:nvSpPr>
        <p:spPr/>
        <p:txBody>
          <a:bodyPr/>
          <a:lstStyle/>
          <a:p>
            <a:fld id="{8F8ABBCE-CEB7-412F-8A7A-73EB0CF50B41}" type="slidenum">
              <a:rPr lang="fr-FR" smtClean="0"/>
              <a:t>‹N°›</a:t>
            </a:fld>
            <a:endParaRPr lang="fr-FR"/>
          </a:p>
        </p:txBody>
      </p:sp>
    </p:spTree>
    <p:extLst>
      <p:ext uri="{BB962C8B-B14F-4D97-AF65-F5344CB8AC3E}">
        <p14:creationId xmlns:p14="http://schemas.microsoft.com/office/powerpoint/2010/main" val="4027556820"/>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185D0F7-C2D9-3DF2-7E2E-35B7B6C4CA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A08B8BE-CB92-3213-55DE-3CCC136562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9E2DC72-467F-3D93-C3D1-A59219BE03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E7F1CAC-FCEE-4EDD-A9DD-AA8B011C6B73}" type="datetimeFigureOut">
              <a:rPr lang="fr-FR" smtClean="0"/>
              <a:t>30/10/2024</a:t>
            </a:fld>
            <a:endParaRPr lang="fr-FR"/>
          </a:p>
        </p:txBody>
      </p:sp>
      <p:sp>
        <p:nvSpPr>
          <p:cNvPr id="5" name="Espace réservé du pied de page 4">
            <a:extLst>
              <a:ext uri="{FF2B5EF4-FFF2-40B4-BE49-F238E27FC236}">
                <a16:creationId xmlns:a16="http://schemas.microsoft.com/office/drawing/2014/main" id="{12F0E62A-21D7-D2E5-AA9F-36FEEC5AE2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E7FC8EC-FA37-8737-C568-B72735BA48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F8ABBCE-CEB7-412F-8A7A-73EB0CF50B41}" type="slidenum">
              <a:rPr lang="fr-FR" smtClean="0"/>
              <a:t>‹N°›</a:t>
            </a:fld>
            <a:endParaRPr lang="fr-FR"/>
          </a:p>
        </p:txBody>
      </p:sp>
    </p:spTree>
    <p:extLst>
      <p:ext uri="{BB962C8B-B14F-4D97-AF65-F5344CB8AC3E}">
        <p14:creationId xmlns:p14="http://schemas.microsoft.com/office/powerpoint/2010/main" val="4047670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arbre, maison&#10;&#10;Description générée automatiquement">
            <a:extLst>
              <a:ext uri="{FF2B5EF4-FFF2-40B4-BE49-F238E27FC236}">
                <a16:creationId xmlns:a16="http://schemas.microsoft.com/office/drawing/2014/main" id="{634D5218-2519-7CAE-50DC-65BFEB27740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80448" y="279000"/>
            <a:ext cx="9600962" cy="6300000"/>
          </a:xfrm>
          <a:prstGeom prst="rect">
            <a:avLst/>
          </a:prstGeom>
          <a:effectLst>
            <a:softEdge rad="317500"/>
          </a:effectLst>
        </p:spPr>
      </p:pic>
      <p:sp>
        <p:nvSpPr>
          <p:cNvPr id="4" name="ZoneTexte 3">
            <a:extLst>
              <a:ext uri="{FF2B5EF4-FFF2-40B4-BE49-F238E27FC236}">
                <a16:creationId xmlns:a16="http://schemas.microsoft.com/office/drawing/2014/main" id="{843B8247-3650-E2DF-78BA-333F1578F7C7}"/>
              </a:ext>
            </a:extLst>
          </p:cNvPr>
          <p:cNvSpPr txBox="1"/>
          <p:nvPr/>
        </p:nvSpPr>
        <p:spPr>
          <a:xfrm>
            <a:off x="2644678" y="114408"/>
            <a:ext cx="9254024" cy="461665"/>
          </a:xfrm>
          <a:prstGeom prst="rect">
            <a:avLst/>
          </a:prstGeom>
          <a:noFill/>
        </p:spPr>
        <p:txBody>
          <a:bodyPr wrap="square" rtlCol="0">
            <a:spAutoFit/>
          </a:bodyPr>
          <a:lstStyle/>
          <a:p>
            <a:r>
              <a:rPr lang="fr-FR" sz="2400" b="1" dirty="0">
                <a:solidFill>
                  <a:srgbClr val="FFFF00"/>
                </a:solidFill>
              </a:rPr>
              <a:t>Le Château Des Ducs De Bretagne –Nantes –N°1</a:t>
            </a:r>
          </a:p>
        </p:txBody>
      </p:sp>
      <p:sp>
        <p:nvSpPr>
          <p:cNvPr id="5" name="ZoneTexte 4">
            <a:extLst>
              <a:ext uri="{FF2B5EF4-FFF2-40B4-BE49-F238E27FC236}">
                <a16:creationId xmlns:a16="http://schemas.microsoft.com/office/drawing/2014/main" id="{F59D361A-A021-3E9C-B258-891DFDF8A11A}"/>
              </a:ext>
            </a:extLst>
          </p:cNvPr>
          <p:cNvSpPr txBox="1"/>
          <p:nvPr/>
        </p:nvSpPr>
        <p:spPr>
          <a:xfrm>
            <a:off x="1741517" y="5912595"/>
            <a:ext cx="10450483"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Vue aérienne du château des ducs de Bretagne (Nantes, France)</a:t>
            </a:r>
          </a:p>
        </p:txBody>
      </p:sp>
    </p:spTree>
    <p:extLst>
      <p:ext uri="{BB962C8B-B14F-4D97-AF65-F5344CB8AC3E}">
        <p14:creationId xmlns:p14="http://schemas.microsoft.com/office/powerpoint/2010/main" val="779591095"/>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sndAc>
          <p:stSnd loop="1">
            <p:snd r:embed="rId2" name="Nana Mouskouri Le pont de Nantes.wav"/>
          </p:stSnd>
        </p:sndAc>
      </p:transition>
    </mc:Choice>
    <mc:Fallback>
      <p:transition spd="slow" advClick="0" advTm="8000">
        <p:split orient="vert"/>
        <p:sndAc>
          <p:stSnd loop="1">
            <p:snd r:embed="rId2" name="Nana Mouskouri Le pont de Nant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742EA-E77F-4980-E86A-0ADDA70F9DB5}"/>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4A31CFB-4AA4-004C-5CCC-5DE42319ACBA}"/>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Le château des ducs de Bretagne est un des édifices emblématiques de la ville française de Nantes, qui faisait partie de la province de Bretagne jusqu'en 1789. Principalement construit au XVe siècle, mais comportant des éléments datant du XIVe au XVIIIe siècle, ce château, d'abord forteresse ducale, devient forteresse royale lorsque le duché de Bretagne est incorporé au domaine royal en 1532, puis forteresse d'État après la Révolution. Classé monument historique en 1840, il est cédé à la commune en 1915 et devient ensuite un lieu patrimonial, hébergeant le musée d'histoire de Nantes, mis en place à la suite d'une longue période de travaux au début du XXIe siècle.</a:t>
            </a:r>
          </a:p>
        </p:txBody>
      </p:sp>
    </p:spTree>
    <p:extLst>
      <p:ext uri="{BB962C8B-B14F-4D97-AF65-F5344CB8AC3E}">
        <p14:creationId xmlns:p14="http://schemas.microsoft.com/office/powerpoint/2010/main" val="211153369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A7A61278-DB61-5B6A-29EA-18E1DAACE9F3}"/>
            </a:ext>
          </a:extLst>
        </p:cNvPr>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4556FD93-596A-D5FD-F443-3E97C20E9B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59620" y="279000"/>
            <a:ext cx="8064000" cy="6300000"/>
          </a:xfrm>
          <a:prstGeom prst="rect">
            <a:avLst/>
          </a:prstGeom>
          <a:effectLst>
            <a:softEdge rad="635000"/>
          </a:effectLst>
        </p:spPr>
      </p:pic>
      <p:sp>
        <p:nvSpPr>
          <p:cNvPr id="4" name="ZoneTexte 3">
            <a:extLst>
              <a:ext uri="{FF2B5EF4-FFF2-40B4-BE49-F238E27FC236}">
                <a16:creationId xmlns:a16="http://schemas.microsoft.com/office/drawing/2014/main" id="{69882113-0371-74AA-702D-63FB9CCEA339}"/>
              </a:ext>
            </a:extLst>
          </p:cNvPr>
          <p:cNvSpPr txBox="1"/>
          <p:nvPr/>
        </p:nvSpPr>
        <p:spPr>
          <a:xfrm>
            <a:off x="9082752" y="2011336"/>
            <a:ext cx="2807323" cy="2677656"/>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Le donjon du château de Châteaudun, auquel la « Tour Neuve » de Nantes devait ressembler.</a:t>
            </a:r>
          </a:p>
        </p:txBody>
      </p:sp>
    </p:spTree>
    <p:extLst>
      <p:ext uri="{BB962C8B-B14F-4D97-AF65-F5344CB8AC3E}">
        <p14:creationId xmlns:p14="http://schemas.microsoft.com/office/powerpoint/2010/main" val="820348399"/>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307E4AD1-E9C3-C50F-3EB5-3C9806E3A306}"/>
            </a:ext>
          </a:extLst>
        </p:cNvPr>
        <p:cNvGrpSpPr/>
        <p:nvPr/>
      </p:nvGrpSpPr>
      <p:grpSpPr>
        <a:xfrm>
          <a:off x="0" y="0"/>
          <a:ext cx="0" cy="0"/>
          <a:chOff x="0" y="0"/>
          <a:chExt cx="0" cy="0"/>
        </a:xfrm>
      </p:grpSpPr>
      <p:pic>
        <p:nvPicPr>
          <p:cNvPr id="3" name="Image 2" descr="Une image contenant texte, plaque, Plaque commémorative, plein air&#10;&#10;Description générée automatiquement">
            <a:extLst>
              <a:ext uri="{FF2B5EF4-FFF2-40B4-BE49-F238E27FC236}">
                <a16:creationId xmlns:a16="http://schemas.microsoft.com/office/drawing/2014/main" id="{DB3A29E0-0F75-1F8A-7502-5785CD39B8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6000" y="1015070"/>
            <a:ext cx="9720000" cy="482786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28FF7BA-1DB3-42D5-FB90-DF7340C4832B}"/>
              </a:ext>
            </a:extLst>
          </p:cNvPr>
          <p:cNvSpPr txBox="1"/>
          <p:nvPr/>
        </p:nvSpPr>
        <p:spPr>
          <a:xfrm>
            <a:off x="672859" y="4087058"/>
            <a:ext cx="11386869"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rgbClr val="FFFF00"/>
                </a:solidFill>
              </a:rPr>
              <a:t>Plaque dans la cour commémorant l'union de la Bretagne à la France en 1532.</a:t>
            </a:r>
          </a:p>
        </p:txBody>
      </p:sp>
    </p:spTree>
    <p:extLst>
      <p:ext uri="{BB962C8B-B14F-4D97-AF65-F5344CB8AC3E}">
        <p14:creationId xmlns:p14="http://schemas.microsoft.com/office/powerpoint/2010/main" val="1851995492"/>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4335BDDB-511A-942E-3FAB-D5B558AB2AE2}"/>
            </a:ext>
          </a:extLst>
        </p:cNvPr>
        <p:cNvGrpSpPr/>
        <p:nvPr/>
      </p:nvGrpSpPr>
      <p:grpSpPr>
        <a:xfrm>
          <a:off x="0" y="0"/>
          <a:ext cx="0" cy="0"/>
          <a:chOff x="0" y="0"/>
          <a:chExt cx="0" cy="0"/>
        </a:xfrm>
      </p:grpSpPr>
      <p:pic>
        <p:nvPicPr>
          <p:cNvPr id="3" name="Image 2" descr="Une image contenant art, mur, plein air, pierre&#10;&#10;Description générée automatiquement">
            <a:extLst>
              <a:ext uri="{FF2B5EF4-FFF2-40B4-BE49-F238E27FC236}">
                <a16:creationId xmlns:a16="http://schemas.microsoft.com/office/drawing/2014/main" id="{3EB4F95D-C35E-CD55-A3BB-8AD9BA685F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8185" y="189000"/>
            <a:ext cx="485848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5BA3469-386F-1853-D3D2-E022736D4F05}"/>
              </a:ext>
            </a:extLst>
          </p:cNvPr>
          <p:cNvSpPr txBox="1"/>
          <p:nvPr/>
        </p:nvSpPr>
        <p:spPr>
          <a:xfrm>
            <a:off x="583446" y="1536174"/>
            <a:ext cx="2984739"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Une croix de Lorraine, symbole du duc de Mercœur, dessinée sur le mur d'un bastion.</a:t>
            </a:r>
          </a:p>
        </p:txBody>
      </p:sp>
    </p:spTree>
    <p:extLst>
      <p:ext uri="{BB962C8B-B14F-4D97-AF65-F5344CB8AC3E}">
        <p14:creationId xmlns:p14="http://schemas.microsoft.com/office/powerpoint/2010/main" val="3378295418"/>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42D8D19-FF3C-7D79-4DA1-FA622666D527}"/>
            </a:ext>
          </a:extLst>
        </p:cNvPr>
        <p:cNvGrpSpPr/>
        <p:nvPr/>
      </p:nvGrpSpPr>
      <p:grpSpPr>
        <a:xfrm>
          <a:off x="0" y="0"/>
          <a:ext cx="0" cy="0"/>
          <a:chOff x="0" y="0"/>
          <a:chExt cx="0" cy="0"/>
        </a:xfrm>
      </p:grpSpPr>
      <p:pic>
        <p:nvPicPr>
          <p:cNvPr id="3" name="Image 2" descr="Une image contenant Visage humain, portrait, habits, peinture&#10;&#10;Description générée automatiquement">
            <a:extLst>
              <a:ext uri="{FF2B5EF4-FFF2-40B4-BE49-F238E27FC236}">
                <a16:creationId xmlns:a16="http://schemas.microsoft.com/office/drawing/2014/main" id="{AB2CDA93-7EB4-717E-3C44-D437BA6A2DB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24300" y="871537"/>
            <a:ext cx="4343400" cy="511492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9F56942-E8E0-030A-7B08-B4B7DE253C20}"/>
              </a:ext>
            </a:extLst>
          </p:cNvPr>
          <p:cNvSpPr txBox="1"/>
          <p:nvPr/>
        </p:nvSpPr>
        <p:spPr>
          <a:xfrm>
            <a:off x="595220" y="5715801"/>
            <a:ext cx="11300605"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Portrait du cardinal de Retz, l'un des prisonniers du château les plus célèbres.</a:t>
            </a:r>
          </a:p>
        </p:txBody>
      </p:sp>
    </p:spTree>
    <p:extLst>
      <p:ext uri="{BB962C8B-B14F-4D97-AF65-F5344CB8AC3E}">
        <p14:creationId xmlns:p14="http://schemas.microsoft.com/office/powerpoint/2010/main" val="1952169711"/>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23DF7E7-A1BC-DE28-09FF-7E82797313DF}"/>
            </a:ext>
          </a:extLst>
        </p:cNvPr>
        <p:cNvGrpSpPr/>
        <p:nvPr/>
      </p:nvGrpSpPr>
      <p:grpSpPr>
        <a:xfrm>
          <a:off x="0" y="0"/>
          <a:ext cx="0" cy="0"/>
          <a:chOff x="0" y="0"/>
          <a:chExt cx="0" cy="0"/>
        </a:xfrm>
      </p:grpSpPr>
      <p:pic>
        <p:nvPicPr>
          <p:cNvPr id="3" name="Image 2" descr="Une image contenant bâtiment, Sculpture, Volute, art&#10;&#10;Description générée automatiquement">
            <a:extLst>
              <a:ext uri="{FF2B5EF4-FFF2-40B4-BE49-F238E27FC236}">
                <a16:creationId xmlns:a16="http://schemas.microsoft.com/office/drawing/2014/main" id="{7C771BB9-ACEE-9337-2537-221847ADF2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1550" y="279000"/>
            <a:ext cx="8253835" cy="6300000"/>
          </a:xfrm>
          <a:prstGeom prst="rect">
            <a:avLst/>
          </a:prstGeom>
          <a:effectLst>
            <a:softEdge rad="317500"/>
          </a:effectLst>
        </p:spPr>
      </p:pic>
      <p:sp>
        <p:nvSpPr>
          <p:cNvPr id="4" name="ZoneTexte 3">
            <a:extLst>
              <a:ext uri="{FF2B5EF4-FFF2-40B4-BE49-F238E27FC236}">
                <a16:creationId xmlns:a16="http://schemas.microsoft.com/office/drawing/2014/main" id="{AA20A223-8A41-6552-D841-CCCE5B41DF9F}"/>
              </a:ext>
            </a:extLst>
          </p:cNvPr>
          <p:cNvSpPr txBox="1"/>
          <p:nvPr/>
        </p:nvSpPr>
        <p:spPr>
          <a:xfrm>
            <a:off x="9380404" y="1276709"/>
            <a:ext cx="2811596" cy="3785652"/>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Armoiries de Louis XIV ajoutées au Grand Gouvernement en 1670.</a:t>
            </a:r>
          </a:p>
        </p:txBody>
      </p:sp>
    </p:spTree>
    <p:extLst>
      <p:ext uri="{BB962C8B-B14F-4D97-AF65-F5344CB8AC3E}">
        <p14:creationId xmlns:p14="http://schemas.microsoft.com/office/powerpoint/2010/main" val="3324247560"/>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6E48C238-4AED-C040-0ABB-97095E331895}"/>
            </a:ext>
          </a:extLst>
        </p:cNvPr>
        <p:cNvGrpSpPr/>
        <p:nvPr/>
      </p:nvGrpSpPr>
      <p:grpSpPr>
        <a:xfrm>
          <a:off x="0" y="0"/>
          <a:ext cx="0" cy="0"/>
          <a:chOff x="0" y="0"/>
          <a:chExt cx="0" cy="0"/>
        </a:xfrm>
      </p:grpSpPr>
      <p:pic>
        <p:nvPicPr>
          <p:cNvPr id="3" name="Image 2" descr="Une image contenant bâtiment, plein air, ciel, fortification&#10;&#10;Description générée automatiquement">
            <a:extLst>
              <a:ext uri="{FF2B5EF4-FFF2-40B4-BE49-F238E27FC236}">
                <a16:creationId xmlns:a16="http://schemas.microsoft.com/office/drawing/2014/main" id="{BBF67910-C4E5-C83F-F8F8-1811964620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0882" y="279000"/>
            <a:ext cx="8930235" cy="6300000"/>
          </a:xfrm>
          <a:prstGeom prst="rect">
            <a:avLst/>
          </a:prstGeom>
          <a:effectLst>
            <a:softEdge rad="635000"/>
          </a:effectLst>
        </p:spPr>
      </p:pic>
      <p:sp>
        <p:nvSpPr>
          <p:cNvPr id="4" name="ZoneTexte 3">
            <a:extLst>
              <a:ext uri="{FF2B5EF4-FFF2-40B4-BE49-F238E27FC236}">
                <a16:creationId xmlns:a16="http://schemas.microsoft.com/office/drawing/2014/main" id="{AA5CE102-DEBB-919C-4F4A-6EF7B592EC5A}"/>
              </a:ext>
            </a:extLst>
          </p:cNvPr>
          <p:cNvSpPr txBox="1"/>
          <p:nvPr/>
        </p:nvSpPr>
        <p:spPr>
          <a:xfrm>
            <a:off x="483079" y="4546119"/>
            <a:ext cx="11619782" cy="2215991"/>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L'entrée du château au début du XXe siècle. Le campanile et la couverture du chemin de ronde sur les tours, alors disparus, sont restitués dans les années 2000.</a:t>
            </a:r>
          </a:p>
        </p:txBody>
      </p:sp>
    </p:spTree>
    <p:extLst>
      <p:ext uri="{BB962C8B-B14F-4D97-AF65-F5344CB8AC3E}">
        <p14:creationId xmlns:p14="http://schemas.microsoft.com/office/powerpoint/2010/main" val="211837201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72442CBB-BE14-CF14-3A61-AC6825F0EFA9}"/>
            </a:ext>
          </a:extLst>
        </p:cNvPr>
        <p:cNvGrpSpPr/>
        <p:nvPr/>
      </p:nvGrpSpPr>
      <p:grpSpPr>
        <a:xfrm>
          <a:off x="0" y="0"/>
          <a:ext cx="0" cy="0"/>
          <a:chOff x="0" y="0"/>
          <a:chExt cx="0" cy="0"/>
        </a:xfrm>
      </p:grpSpPr>
      <p:pic>
        <p:nvPicPr>
          <p:cNvPr id="3" name="Image 2" descr="Une image contenant bâtiment, léger, nuit, plein air&#10;&#10;Description générée automatiquement">
            <a:extLst>
              <a:ext uri="{FF2B5EF4-FFF2-40B4-BE49-F238E27FC236}">
                <a16:creationId xmlns:a16="http://schemas.microsoft.com/office/drawing/2014/main" id="{C3C9BAF0-E2BF-F6C6-DFAD-D6BE3EDDA9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7733" y="279000"/>
            <a:ext cx="9727403" cy="6300000"/>
          </a:xfrm>
          <a:prstGeom prst="rect">
            <a:avLst/>
          </a:prstGeom>
          <a:effectLst>
            <a:softEdge rad="317500"/>
          </a:effectLst>
        </p:spPr>
      </p:pic>
      <p:sp>
        <p:nvSpPr>
          <p:cNvPr id="4" name="ZoneTexte 3">
            <a:extLst>
              <a:ext uri="{FF2B5EF4-FFF2-40B4-BE49-F238E27FC236}">
                <a16:creationId xmlns:a16="http://schemas.microsoft.com/office/drawing/2014/main" id="{2CA90569-E64D-8E94-C638-9EDCDFA72D8D}"/>
              </a:ext>
            </a:extLst>
          </p:cNvPr>
          <p:cNvSpPr txBox="1"/>
          <p:nvPr/>
        </p:nvSpPr>
        <p:spPr>
          <a:xfrm>
            <a:off x="3269411" y="6254754"/>
            <a:ext cx="8724916" cy="461665"/>
          </a:xfrm>
          <a:prstGeom prst="rect">
            <a:avLst/>
          </a:prstGeom>
          <a:noFill/>
        </p:spPr>
        <p:txBody>
          <a:bodyPr wrap="square" rtlCol="0">
            <a:spAutoFit/>
          </a:bodyPr>
          <a:lstStyle/>
          <a:p>
            <a:r>
              <a:rPr lang="fr-FR" sz="2400" b="1">
                <a:solidFill>
                  <a:schemeClr val="bg1"/>
                </a:solidFill>
              </a:rPr>
              <a:t>Éclairage nocturne mis en place en 2007.</a:t>
            </a:r>
            <a:endParaRPr lang="fr-FR" sz="2400" b="1" dirty="0">
              <a:solidFill>
                <a:schemeClr val="bg1"/>
              </a:solidFill>
            </a:endParaRPr>
          </a:p>
        </p:txBody>
      </p:sp>
    </p:spTree>
    <p:extLst>
      <p:ext uri="{BB962C8B-B14F-4D97-AF65-F5344CB8AC3E}">
        <p14:creationId xmlns:p14="http://schemas.microsoft.com/office/powerpoint/2010/main" val="497271772"/>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0155B023-934C-4446-0669-3A0CE2DC56C0}"/>
            </a:ext>
          </a:extLst>
        </p:cNvPr>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D0BD19E2-52A2-A320-5E3F-4ABBD482A4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5947"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82002457-1D2D-90F1-7A51-ECC096FE3DE6}"/>
              </a:ext>
            </a:extLst>
          </p:cNvPr>
          <p:cNvSpPr txBox="1"/>
          <p:nvPr/>
        </p:nvSpPr>
        <p:spPr>
          <a:xfrm>
            <a:off x="255170" y="2286001"/>
            <a:ext cx="2080777" cy="2677656"/>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Le Grand Logis, avec sur sa droite la tour de la Couronne d'Or.</a:t>
            </a:r>
          </a:p>
        </p:txBody>
      </p:sp>
    </p:spTree>
    <p:extLst>
      <p:ext uri="{BB962C8B-B14F-4D97-AF65-F5344CB8AC3E}">
        <p14:creationId xmlns:p14="http://schemas.microsoft.com/office/powerpoint/2010/main" val="2285169108"/>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C63D313-C68F-C093-4FBA-A09E58886AF7}"/>
            </a:ext>
          </a:extLst>
        </p:cNvPr>
        <p:cNvGrpSpPr/>
        <p:nvPr/>
      </p:nvGrpSpPr>
      <p:grpSpPr>
        <a:xfrm>
          <a:off x="0" y="0"/>
          <a:ext cx="0" cy="0"/>
          <a:chOff x="0" y="0"/>
          <a:chExt cx="0" cy="0"/>
        </a:xfrm>
      </p:grpSpPr>
      <p:pic>
        <p:nvPicPr>
          <p:cNvPr id="3" name="Image 2" descr="Une image contenant plein air, bâtiment, façade, architecture&#10;&#10;Description générée automatiquement">
            <a:extLst>
              <a:ext uri="{FF2B5EF4-FFF2-40B4-BE49-F238E27FC236}">
                <a16:creationId xmlns:a16="http://schemas.microsoft.com/office/drawing/2014/main" id="{96D78B01-9292-58AC-D748-5065A483BD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3371" y="284017"/>
            <a:ext cx="4716000" cy="628996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5360132-2ADA-3F90-56C6-152E85618D82}"/>
              </a:ext>
            </a:extLst>
          </p:cNvPr>
          <p:cNvSpPr txBox="1"/>
          <p:nvPr/>
        </p:nvSpPr>
        <p:spPr>
          <a:xfrm>
            <a:off x="328244" y="-68664"/>
            <a:ext cx="5037826" cy="1569660"/>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Lucarne du Grand logis du Château des ducs de Bretagne à Nantes (44).</a:t>
            </a:r>
          </a:p>
        </p:txBody>
      </p:sp>
      <p:pic>
        <p:nvPicPr>
          <p:cNvPr id="6" name="Image 5" descr="Une image contenant plein air, ciel, façade, architecture&#10;&#10;Description générée automatiquement">
            <a:extLst>
              <a:ext uri="{FF2B5EF4-FFF2-40B4-BE49-F238E27FC236}">
                <a16:creationId xmlns:a16="http://schemas.microsoft.com/office/drawing/2014/main" id="{A53F1D61-41E1-3796-F52A-60B5CE906A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72631" y="309982"/>
            <a:ext cx="4696525"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485D8DD9-8995-6870-4D80-F8D40C91E535}"/>
              </a:ext>
            </a:extLst>
          </p:cNvPr>
          <p:cNvSpPr txBox="1"/>
          <p:nvPr/>
        </p:nvSpPr>
        <p:spPr>
          <a:xfrm>
            <a:off x="6972630" y="-68664"/>
            <a:ext cx="4785173" cy="1569660"/>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Lucarne du Grand logis du Château des ducs de Bretagne à Nantes (44).</a:t>
            </a:r>
          </a:p>
        </p:txBody>
      </p:sp>
    </p:spTree>
    <p:extLst>
      <p:ext uri="{BB962C8B-B14F-4D97-AF65-F5344CB8AC3E}">
        <p14:creationId xmlns:p14="http://schemas.microsoft.com/office/powerpoint/2010/main" val="129907249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937EFA7A-475C-1C44-F691-5CE178FF1B5F}"/>
            </a:ext>
          </a:extLst>
        </p:cNvPr>
        <p:cNvGrpSpPr/>
        <p:nvPr/>
      </p:nvGrpSpPr>
      <p:grpSpPr>
        <a:xfrm>
          <a:off x="0" y="0"/>
          <a:ext cx="0" cy="0"/>
          <a:chOff x="0" y="0"/>
          <a:chExt cx="0" cy="0"/>
        </a:xfrm>
      </p:grpSpPr>
      <p:pic>
        <p:nvPicPr>
          <p:cNvPr id="3" name="Image 2" descr="Une image contenant plein air, fenêtre, façade, ciel&#10;&#10;Description générée automatiquement">
            <a:extLst>
              <a:ext uri="{FF2B5EF4-FFF2-40B4-BE49-F238E27FC236}">
                <a16:creationId xmlns:a16="http://schemas.microsoft.com/office/drawing/2014/main" id="{234A5648-E7E2-63CC-0CB5-62321B3FCC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2457" y="297000"/>
            <a:ext cx="4696532"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806C20D-4F25-D8EA-081F-2A7AC221788D}"/>
              </a:ext>
            </a:extLst>
          </p:cNvPr>
          <p:cNvSpPr txBox="1"/>
          <p:nvPr/>
        </p:nvSpPr>
        <p:spPr>
          <a:xfrm>
            <a:off x="900297" y="-155276"/>
            <a:ext cx="4537495" cy="1569660"/>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Lucarne du Grand logis du Château des ducs de Bretagne à Nantes (44).</a:t>
            </a:r>
          </a:p>
        </p:txBody>
      </p:sp>
      <p:pic>
        <p:nvPicPr>
          <p:cNvPr id="6" name="Image 5" descr="Une image contenant plein air, ciel, fenêtre, bâtiment&#10;&#10;Description générée automatiquement">
            <a:extLst>
              <a:ext uri="{FF2B5EF4-FFF2-40B4-BE49-F238E27FC236}">
                <a16:creationId xmlns:a16="http://schemas.microsoft.com/office/drawing/2014/main" id="{35F68BA9-A195-9DBE-983D-DE352058E0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3013" y="297000"/>
            <a:ext cx="4669533"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29D7D47-C821-7888-347B-083D0E1227E5}"/>
              </a:ext>
            </a:extLst>
          </p:cNvPr>
          <p:cNvSpPr txBox="1"/>
          <p:nvPr/>
        </p:nvSpPr>
        <p:spPr>
          <a:xfrm>
            <a:off x="7047780" y="-155276"/>
            <a:ext cx="4537495" cy="1569660"/>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Lucarne du Grand logis du Château des ducs de Bretagne à Nantes (44).</a:t>
            </a:r>
          </a:p>
        </p:txBody>
      </p:sp>
    </p:spTree>
    <p:extLst>
      <p:ext uri="{BB962C8B-B14F-4D97-AF65-F5344CB8AC3E}">
        <p14:creationId xmlns:p14="http://schemas.microsoft.com/office/powerpoint/2010/main" val="3315304155"/>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88721E77-CB76-B644-D491-288E2FD480E4}"/>
            </a:ext>
          </a:extLst>
        </p:cNvPr>
        <p:cNvGrpSpPr/>
        <p:nvPr/>
      </p:nvGrpSpPr>
      <p:grpSpPr>
        <a:xfrm>
          <a:off x="0" y="0"/>
          <a:ext cx="0" cy="0"/>
          <a:chOff x="0" y="0"/>
          <a:chExt cx="0" cy="0"/>
        </a:xfrm>
      </p:grpSpPr>
      <p:pic>
        <p:nvPicPr>
          <p:cNvPr id="3" name="Image 2" descr="Une image contenant plein air, ciel, bâtiment, façade&#10;&#10;Description générée automatiquement">
            <a:extLst>
              <a:ext uri="{FF2B5EF4-FFF2-40B4-BE49-F238E27FC236}">
                <a16:creationId xmlns:a16="http://schemas.microsoft.com/office/drawing/2014/main" id="{2265E20A-18BF-E175-550B-0D6497BD8B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3514" y="189000"/>
            <a:ext cx="4858483"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645B0BA-63AD-DE0B-21A9-9502350E2937}"/>
              </a:ext>
            </a:extLst>
          </p:cNvPr>
          <p:cNvSpPr txBox="1"/>
          <p:nvPr/>
        </p:nvSpPr>
        <p:spPr>
          <a:xfrm>
            <a:off x="317602" y="2967487"/>
            <a:ext cx="2838091" cy="1938992"/>
          </a:xfrm>
          <a:prstGeom prst="rect">
            <a:avLst/>
          </a:prstGeom>
          <a:noFill/>
        </p:spPr>
        <p:txBody>
          <a:bodyPr wrap="square" rtlCol="0">
            <a:spAutoFit/>
          </a:bodyPr>
          <a:lstStyle/>
          <a:p>
            <a:r>
              <a:rPr lang="fr-FR" sz="2400" b="1"/>
              <a:t>Lucarne du Grand logis du Château des ducs de Bretagne à Nantes (44).</a:t>
            </a:r>
            <a:endParaRPr lang="fr-FR" sz="2400" b="1" dirty="0"/>
          </a:p>
        </p:txBody>
      </p:sp>
    </p:spTree>
    <p:extLst>
      <p:ext uri="{BB962C8B-B14F-4D97-AF65-F5344CB8AC3E}">
        <p14:creationId xmlns:p14="http://schemas.microsoft.com/office/powerpoint/2010/main" val="1465622652"/>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23A6A32E-83DD-7859-9385-B3D30EED25BF}"/>
            </a:ext>
          </a:extLst>
        </p:cNvPr>
        <p:cNvGrpSpPr/>
        <p:nvPr/>
      </p:nvGrpSpPr>
      <p:grpSpPr>
        <a:xfrm>
          <a:off x="0" y="0"/>
          <a:ext cx="0" cy="0"/>
          <a:chOff x="0" y="0"/>
          <a:chExt cx="0" cy="0"/>
        </a:xfrm>
      </p:grpSpPr>
      <p:pic>
        <p:nvPicPr>
          <p:cNvPr id="3" name="Image 2" descr="Une image contenant plein air, bâtiment, ciel, tourelle&#10;&#10;Description générée automatiquement">
            <a:extLst>
              <a:ext uri="{FF2B5EF4-FFF2-40B4-BE49-F238E27FC236}">
                <a16:creationId xmlns:a16="http://schemas.microsoft.com/office/drawing/2014/main" id="{61D09375-0B2E-010E-C301-48AFDD30A0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6807EDC-1FEF-354E-C09C-1FF81861BDC2}"/>
              </a:ext>
            </a:extLst>
          </p:cNvPr>
          <p:cNvSpPr txBox="1"/>
          <p:nvPr/>
        </p:nvSpPr>
        <p:spPr>
          <a:xfrm>
            <a:off x="1396731" y="5960549"/>
            <a:ext cx="9800355" cy="830997"/>
          </a:xfrm>
          <a:prstGeom prst="rect">
            <a:avLst/>
          </a:prstGeom>
          <a:noFill/>
        </p:spPr>
        <p:txBody>
          <a:bodyPr wrap="square" rtlCol="0">
            <a:spAutoFit/>
          </a:bodyPr>
          <a:lstStyle/>
          <a:p>
            <a:endParaRPr lang="fr-FR" sz="2400" b="1" dirty="0"/>
          </a:p>
          <a:p>
            <a:r>
              <a:rPr lang="fr-FR" sz="2400" b="1" dirty="0"/>
              <a:t>Le logis vu des douves, entre la tour des Jacobins et celle du Port.</a:t>
            </a:r>
          </a:p>
        </p:txBody>
      </p:sp>
    </p:spTree>
    <p:extLst>
      <p:ext uri="{BB962C8B-B14F-4D97-AF65-F5344CB8AC3E}">
        <p14:creationId xmlns:p14="http://schemas.microsoft.com/office/powerpoint/2010/main" val="3551462264"/>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9430BF85-A26B-E3CB-9159-C2AA5DE7CD3F}"/>
            </a:ext>
          </a:extLst>
        </p:cNvPr>
        <p:cNvGrpSpPr/>
        <p:nvPr/>
      </p:nvGrpSpPr>
      <p:grpSpPr>
        <a:xfrm>
          <a:off x="0" y="0"/>
          <a:ext cx="0" cy="0"/>
          <a:chOff x="0" y="0"/>
          <a:chExt cx="0" cy="0"/>
        </a:xfrm>
      </p:grpSpPr>
      <p:pic>
        <p:nvPicPr>
          <p:cNvPr id="3" name="Image 2" descr="Une image contenant bâtiment, église, coffre, toit&#10;&#10;Description générée automatiquement">
            <a:extLst>
              <a:ext uri="{FF2B5EF4-FFF2-40B4-BE49-F238E27FC236}">
                <a16:creationId xmlns:a16="http://schemas.microsoft.com/office/drawing/2014/main" id="{B7D92F8B-970E-43D2-641C-3C7B42B4C6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1702" y="120777"/>
            <a:ext cx="8568595" cy="6480000"/>
          </a:xfrm>
          <a:prstGeom prst="rect">
            <a:avLst/>
          </a:prstGeom>
          <a:effectLst>
            <a:softEdge rad="317500"/>
          </a:effectLst>
        </p:spPr>
      </p:pic>
      <p:sp>
        <p:nvSpPr>
          <p:cNvPr id="4" name="ZoneTexte 3">
            <a:extLst>
              <a:ext uri="{FF2B5EF4-FFF2-40B4-BE49-F238E27FC236}">
                <a16:creationId xmlns:a16="http://schemas.microsoft.com/office/drawing/2014/main" id="{BB17B420-CA20-D50C-2966-575969FC2B76}"/>
              </a:ext>
            </a:extLst>
          </p:cNvPr>
          <p:cNvSpPr txBox="1"/>
          <p:nvPr/>
        </p:nvSpPr>
        <p:spPr>
          <a:xfrm>
            <a:off x="3004868" y="4549676"/>
            <a:ext cx="7996687"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Voûtes d'une des deux anciennes cuisines.</a:t>
            </a:r>
          </a:p>
        </p:txBody>
      </p:sp>
    </p:spTree>
    <p:extLst>
      <p:ext uri="{BB962C8B-B14F-4D97-AF65-F5344CB8AC3E}">
        <p14:creationId xmlns:p14="http://schemas.microsoft.com/office/powerpoint/2010/main" val="117236263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CD8D586-F75B-BCD2-ED2E-7FBD63491B6B}"/>
            </a:ext>
          </a:extLst>
        </p:cNvPr>
        <p:cNvGrpSpPr/>
        <p:nvPr/>
      </p:nvGrpSpPr>
      <p:grpSpPr>
        <a:xfrm>
          <a:off x="0" y="0"/>
          <a:ext cx="0" cy="0"/>
          <a:chOff x="0" y="0"/>
          <a:chExt cx="0" cy="0"/>
        </a:xfrm>
      </p:grpSpPr>
      <p:pic>
        <p:nvPicPr>
          <p:cNvPr id="3" name="Image 2" descr="Une image contenant bâtiment, plein air, ciel, tourelle&#10;&#10;Description générée automatiquement">
            <a:extLst>
              <a:ext uri="{FF2B5EF4-FFF2-40B4-BE49-F238E27FC236}">
                <a16:creationId xmlns:a16="http://schemas.microsoft.com/office/drawing/2014/main" id="{C34CDA1D-5590-9A23-C40B-C63E1EC032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5A40C47-5941-C024-72A8-DC159F217D10}"/>
              </a:ext>
            </a:extLst>
          </p:cNvPr>
          <p:cNvSpPr txBox="1"/>
          <p:nvPr/>
        </p:nvSpPr>
        <p:spPr>
          <a:xfrm>
            <a:off x="3450566" y="4482782"/>
            <a:ext cx="7392838"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Lucarnes du Grand Logis côté douves.</a:t>
            </a:r>
          </a:p>
        </p:txBody>
      </p:sp>
    </p:spTree>
    <p:extLst>
      <p:ext uri="{BB962C8B-B14F-4D97-AF65-F5344CB8AC3E}">
        <p14:creationId xmlns:p14="http://schemas.microsoft.com/office/powerpoint/2010/main" val="1822459231"/>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2B357923-41EF-745B-0B25-F644D2F74B3D}"/>
            </a:ext>
          </a:extLst>
        </p:cNvPr>
        <p:cNvGrpSpPr/>
        <p:nvPr/>
      </p:nvGrpSpPr>
      <p:grpSpPr>
        <a:xfrm>
          <a:off x="0" y="0"/>
          <a:ext cx="0" cy="0"/>
          <a:chOff x="0" y="0"/>
          <a:chExt cx="0" cy="0"/>
        </a:xfrm>
      </p:grpSpPr>
      <p:pic>
        <p:nvPicPr>
          <p:cNvPr id="3" name="Image 2" descr="Une image contenant plein air, bâtiment, nuage, ciel&#10;&#10;Description générée automatiquement">
            <a:extLst>
              <a:ext uri="{FF2B5EF4-FFF2-40B4-BE49-F238E27FC236}">
                <a16:creationId xmlns:a16="http://schemas.microsoft.com/office/drawing/2014/main" id="{0455ABCC-5D93-F889-F242-0E76E71992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F981C62-16BC-2AB9-F834-631623D96017}"/>
              </a:ext>
            </a:extLst>
          </p:cNvPr>
          <p:cNvSpPr txBox="1"/>
          <p:nvPr/>
        </p:nvSpPr>
        <p:spPr>
          <a:xfrm>
            <a:off x="3459192" y="4459856"/>
            <a:ext cx="8151962"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 Grand Logis vu du chemin de ronde.</a:t>
            </a:r>
          </a:p>
        </p:txBody>
      </p:sp>
    </p:spTree>
    <p:extLst>
      <p:ext uri="{BB962C8B-B14F-4D97-AF65-F5344CB8AC3E}">
        <p14:creationId xmlns:p14="http://schemas.microsoft.com/office/powerpoint/2010/main" val="341755998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C1B5C7B2-03A5-AF5E-7F95-F65007584D90}"/>
            </a:ext>
          </a:extLst>
        </p:cNvPr>
        <p:cNvGrpSpPr/>
        <p:nvPr/>
      </p:nvGrpSpPr>
      <p:grpSpPr>
        <a:xfrm>
          <a:off x="0" y="0"/>
          <a:ext cx="0" cy="0"/>
          <a:chOff x="0" y="0"/>
          <a:chExt cx="0" cy="0"/>
        </a:xfrm>
      </p:grpSpPr>
      <p:pic>
        <p:nvPicPr>
          <p:cNvPr id="3" name="Image 2" descr="Une image contenant fenêtre, bâtiment, mur, Symétrie&#10;&#10;Description générée automatiquement">
            <a:extLst>
              <a:ext uri="{FF2B5EF4-FFF2-40B4-BE49-F238E27FC236}">
                <a16:creationId xmlns:a16="http://schemas.microsoft.com/office/drawing/2014/main" id="{9825CB24-BD24-2100-C819-D3B9155AE1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6194" y="189000"/>
            <a:ext cx="485848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3D321D5-205E-1909-96AD-FCCDB134EC09}"/>
              </a:ext>
            </a:extLst>
          </p:cNvPr>
          <p:cNvSpPr txBox="1"/>
          <p:nvPr/>
        </p:nvSpPr>
        <p:spPr>
          <a:xfrm>
            <a:off x="1135811" y="4454374"/>
            <a:ext cx="4960189"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t>Fenêtre ornée d'un gâble.</a:t>
            </a:r>
          </a:p>
        </p:txBody>
      </p:sp>
      <p:pic>
        <p:nvPicPr>
          <p:cNvPr id="7" name="Image 6">
            <a:extLst>
              <a:ext uri="{FF2B5EF4-FFF2-40B4-BE49-F238E27FC236}">
                <a16:creationId xmlns:a16="http://schemas.microsoft.com/office/drawing/2014/main" id="{6243B35D-8E8A-6244-DCE3-4A1F925FFA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80238" y="189000"/>
            <a:ext cx="3645568"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329EDBB8-9E3C-2562-9673-8A87DE9971C4}"/>
              </a:ext>
            </a:extLst>
          </p:cNvPr>
          <p:cNvSpPr txBox="1"/>
          <p:nvPr/>
        </p:nvSpPr>
        <p:spPr>
          <a:xfrm>
            <a:off x="8048445" y="4454374"/>
            <a:ext cx="3577361"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Latrines du Grand Logis.</a:t>
            </a:r>
          </a:p>
        </p:txBody>
      </p:sp>
    </p:spTree>
    <p:extLst>
      <p:ext uri="{BB962C8B-B14F-4D97-AF65-F5344CB8AC3E}">
        <p14:creationId xmlns:p14="http://schemas.microsoft.com/office/powerpoint/2010/main" val="4099918825"/>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BC5E474A-44BD-8FF1-CC29-B1C7327F22CA}"/>
            </a:ext>
          </a:extLst>
        </p:cNvPr>
        <p:cNvGrpSpPr/>
        <p:nvPr/>
      </p:nvGrpSpPr>
      <p:grpSpPr>
        <a:xfrm>
          <a:off x="0" y="0"/>
          <a:ext cx="0" cy="0"/>
          <a:chOff x="0" y="0"/>
          <a:chExt cx="0" cy="0"/>
        </a:xfrm>
      </p:grpSpPr>
      <p:pic>
        <p:nvPicPr>
          <p:cNvPr id="3" name="Image 2" descr="Une image contenant architecture, intérieur, aménagement, mur&#10;&#10;Description générée automatiquement">
            <a:extLst>
              <a:ext uri="{FF2B5EF4-FFF2-40B4-BE49-F238E27FC236}">
                <a16:creationId xmlns:a16="http://schemas.microsoft.com/office/drawing/2014/main" id="{356C4E9B-039B-B44B-8CF4-ECD8E9EE1F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1" y="279000"/>
            <a:ext cx="8330578" cy="6300000"/>
          </a:xfrm>
          <a:prstGeom prst="rect">
            <a:avLst/>
          </a:prstGeom>
          <a:effectLst>
            <a:softEdge rad="127000"/>
          </a:effectLst>
        </p:spPr>
      </p:pic>
      <p:sp>
        <p:nvSpPr>
          <p:cNvPr id="4" name="ZoneTexte 3">
            <a:extLst>
              <a:ext uri="{FF2B5EF4-FFF2-40B4-BE49-F238E27FC236}">
                <a16:creationId xmlns:a16="http://schemas.microsoft.com/office/drawing/2014/main" id="{9F9DD920-D87D-6DBD-93C7-D52033CDE9EC}"/>
              </a:ext>
            </a:extLst>
          </p:cNvPr>
          <p:cNvSpPr txBox="1"/>
          <p:nvPr/>
        </p:nvSpPr>
        <p:spPr>
          <a:xfrm>
            <a:off x="4201064" y="6396335"/>
            <a:ext cx="8330578" cy="461665"/>
          </a:xfrm>
          <a:prstGeom prst="rect">
            <a:avLst/>
          </a:prstGeom>
          <a:noFill/>
        </p:spPr>
        <p:txBody>
          <a:bodyPr wrap="square" rtlCol="0">
            <a:spAutoFit/>
          </a:bodyPr>
          <a:lstStyle/>
          <a:p>
            <a:r>
              <a:rPr lang="fr-FR" sz="2400" b="1">
                <a:solidFill>
                  <a:schemeClr val="bg1"/>
                </a:solidFill>
              </a:rPr>
              <a:t>Lambris du dernier étage.</a:t>
            </a:r>
            <a:endParaRPr lang="fr-FR" sz="2400" b="1" dirty="0">
              <a:solidFill>
                <a:schemeClr val="bg1"/>
              </a:solidFill>
            </a:endParaRPr>
          </a:p>
        </p:txBody>
      </p:sp>
    </p:spTree>
    <p:extLst>
      <p:ext uri="{BB962C8B-B14F-4D97-AF65-F5344CB8AC3E}">
        <p14:creationId xmlns:p14="http://schemas.microsoft.com/office/powerpoint/2010/main" val="2732179426"/>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17305747-9D84-59AB-1CDA-8E46E550B866}"/>
            </a:ext>
          </a:extLst>
        </p:cNvPr>
        <p:cNvGrpSpPr/>
        <p:nvPr/>
      </p:nvGrpSpPr>
      <p:grpSpPr>
        <a:xfrm>
          <a:off x="0" y="0"/>
          <a:ext cx="0" cy="0"/>
          <a:chOff x="0" y="0"/>
          <a:chExt cx="0" cy="0"/>
        </a:xfrm>
      </p:grpSpPr>
      <p:pic>
        <p:nvPicPr>
          <p:cNvPr id="3" name="Image 2" descr="Une image contenant mur, intérieur, décoration d’intérieur, miroir&#10;&#10;Description générée automatiquement">
            <a:extLst>
              <a:ext uri="{FF2B5EF4-FFF2-40B4-BE49-F238E27FC236}">
                <a16:creationId xmlns:a16="http://schemas.microsoft.com/office/drawing/2014/main" id="{75E1F440-C0C3-42B6-FDC9-0969353C1D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0" y="279000"/>
            <a:ext cx="8330579" cy="6300000"/>
          </a:xfrm>
          <a:prstGeom prst="rect">
            <a:avLst/>
          </a:prstGeom>
          <a:effectLst>
            <a:softEdge rad="317500"/>
          </a:effectLst>
        </p:spPr>
      </p:pic>
      <p:sp>
        <p:nvSpPr>
          <p:cNvPr id="4" name="ZoneTexte 3">
            <a:extLst>
              <a:ext uri="{FF2B5EF4-FFF2-40B4-BE49-F238E27FC236}">
                <a16:creationId xmlns:a16="http://schemas.microsoft.com/office/drawing/2014/main" id="{FA5F23BD-AA7D-FA5C-E352-40D37B9439BF}"/>
              </a:ext>
            </a:extLst>
          </p:cNvPr>
          <p:cNvSpPr txBox="1"/>
          <p:nvPr/>
        </p:nvSpPr>
        <p:spPr>
          <a:xfrm>
            <a:off x="3245140" y="4549676"/>
            <a:ext cx="658195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Voûtes détruites d'une des deux cuisines.</a:t>
            </a:r>
          </a:p>
        </p:txBody>
      </p:sp>
    </p:spTree>
    <p:extLst>
      <p:ext uri="{BB962C8B-B14F-4D97-AF65-F5344CB8AC3E}">
        <p14:creationId xmlns:p14="http://schemas.microsoft.com/office/powerpoint/2010/main" val="4241345361"/>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E29817C-88A5-A560-FE5F-64A1CAE1F065}"/>
            </a:ext>
          </a:extLst>
        </p:cNvPr>
        <p:cNvGrpSpPr/>
        <p:nvPr/>
      </p:nvGrpSpPr>
      <p:grpSpPr>
        <a:xfrm>
          <a:off x="0" y="0"/>
          <a:ext cx="0" cy="0"/>
          <a:chOff x="0" y="0"/>
          <a:chExt cx="0" cy="0"/>
        </a:xfrm>
      </p:grpSpPr>
      <p:pic>
        <p:nvPicPr>
          <p:cNvPr id="3" name="Image 2" descr="Une image contenant plein air, bâtiment, château, ciel&#10;&#10;Description générée automatiquement">
            <a:extLst>
              <a:ext uri="{FF2B5EF4-FFF2-40B4-BE49-F238E27FC236}">
                <a16:creationId xmlns:a16="http://schemas.microsoft.com/office/drawing/2014/main" id="{29E18135-1A7C-1268-3B03-A2C22BC5EC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7079" y="345057"/>
            <a:ext cx="8400000" cy="6300000"/>
          </a:xfrm>
          <a:prstGeom prst="rect">
            <a:avLst/>
          </a:prstGeom>
          <a:effectLst>
            <a:softEdge rad="317500"/>
          </a:effectLst>
        </p:spPr>
      </p:pic>
      <p:sp>
        <p:nvSpPr>
          <p:cNvPr id="4" name="ZoneTexte 3">
            <a:extLst>
              <a:ext uri="{FF2B5EF4-FFF2-40B4-BE49-F238E27FC236}">
                <a16:creationId xmlns:a16="http://schemas.microsoft.com/office/drawing/2014/main" id="{D311D5AD-56CF-F308-CE3B-89AEAD24FF94}"/>
              </a:ext>
            </a:extLst>
          </p:cNvPr>
          <p:cNvSpPr txBox="1"/>
          <p:nvPr/>
        </p:nvSpPr>
        <p:spPr>
          <a:xfrm>
            <a:off x="2700068" y="6381800"/>
            <a:ext cx="8807569" cy="461665"/>
          </a:xfrm>
          <a:prstGeom prst="rect">
            <a:avLst/>
          </a:prstGeom>
          <a:noFill/>
        </p:spPr>
        <p:txBody>
          <a:bodyPr wrap="square" rtlCol="0">
            <a:spAutoFit/>
          </a:bodyPr>
          <a:lstStyle/>
          <a:p>
            <a:r>
              <a:rPr lang="fr-FR" sz="2400" b="1">
                <a:solidFill>
                  <a:srgbClr val="FFFF00"/>
                </a:solidFill>
              </a:rPr>
              <a:t>La tour de la Couronne d'Or entre les deux logis.</a:t>
            </a:r>
            <a:endParaRPr lang="fr-FR" sz="2400" b="1" dirty="0">
              <a:solidFill>
                <a:srgbClr val="FFFF00"/>
              </a:solidFill>
            </a:endParaRPr>
          </a:p>
        </p:txBody>
      </p:sp>
    </p:spTree>
    <p:extLst>
      <p:ext uri="{BB962C8B-B14F-4D97-AF65-F5344CB8AC3E}">
        <p14:creationId xmlns:p14="http://schemas.microsoft.com/office/powerpoint/2010/main" val="3816387739"/>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C45AD174-DF81-CEEE-B13B-68A335DD399B}"/>
            </a:ext>
          </a:extLst>
        </p:cNvPr>
        <p:cNvGrpSpPr/>
        <p:nvPr/>
      </p:nvGrpSpPr>
      <p:grpSpPr>
        <a:xfrm>
          <a:off x="0" y="0"/>
          <a:ext cx="0" cy="0"/>
          <a:chOff x="0" y="0"/>
          <a:chExt cx="0" cy="0"/>
        </a:xfrm>
      </p:grpSpPr>
      <p:pic>
        <p:nvPicPr>
          <p:cNvPr id="3" name="Image 2" descr="Une image contenant bâtiment, fenêtre, façade, architecture&#10;&#10;Description générée automatiquement">
            <a:extLst>
              <a:ext uri="{FF2B5EF4-FFF2-40B4-BE49-F238E27FC236}">
                <a16:creationId xmlns:a16="http://schemas.microsoft.com/office/drawing/2014/main" id="{A65C9344-2C52-99D4-BE26-7992C50ABA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4523" y="189000"/>
            <a:ext cx="4860000" cy="648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1E9D98D-771D-924D-B3A8-F51B042BB9B6}"/>
              </a:ext>
            </a:extLst>
          </p:cNvPr>
          <p:cNvSpPr txBox="1"/>
          <p:nvPr/>
        </p:nvSpPr>
        <p:spPr>
          <a:xfrm>
            <a:off x="8577532" y="1768417"/>
            <a:ext cx="3614468" cy="2215991"/>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solidFill>
                  <a:srgbClr val="FFFF00"/>
                </a:solidFill>
              </a:rPr>
              <a:t>Les deux loggias des niveaux supérieurs.</a:t>
            </a:r>
          </a:p>
        </p:txBody>
      </p:sp>
    </p:spTree>
    <p:extLst>
      <p:ext uri="{BB962C8B-B14F-4D97-AF65-F5344CB8AC3E}">
        <p14:creationId xmlns:p14="http://schemas.microsoft.com/office/powerpoint/2010/main" val="355925206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93DE8A61-AB9C-B886-6FCC-D02157D53C1F}"/>
            </a:ext>
          </a:extLst>
        </p:cNvPr>
        <p:cNvGrpSpPr/>
        <p:nvPr/>
      </p:nvGrpSpPr>
      <p:grpSpPr>
        <a:xfrm>
          <a:off x="0" y="0"/>
          <a:ext cx="0" cy="0"/>
          <a:chOff x="0" y="0"/>
          <a:chExt cx="0" cy="0"/>
        </a:xfrm>
      </p:grpSpPr>
      <p:pic>
        <p:nvPicPr>
          <p:cNvPr id="3" name="Image 2" descr="Une image contenant bâtiment, escaliers, aménagement, intérieur&#10;&#10;Description générée automatiquement">
            <a:extLst>
              <a:ext uri="{FF2B5EF4-FFF2-40B4-BE49-F238E27FC236}">
                <a16:creationId xmlns:a16="http://schemas.microsoft.com/office/drawing/2014/main" id="{D6DB63F5-433A-7896-72AC-4E6BFA89B4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0" y="279000"/>
            <a:ext cx="8330580" cy="6300000"/>
          </a:xfrm>
          <a:prstGeom prst="rect">
            <a:avLst/>
          </a:prstGeom>
          <a:effectLst>
            <a:softEdge rad="635000"/>
          </a:effectLst>
        </p:spPr>
      </p:pic>
      <p:sp>
        <p:nvSpPr>
          <p:cNvPr id="4" name="ZoneTexte 3">
            <a:extLst>
              <a:ext uri="{FF2B5EF4-FFF2-40B4-BE49-F238E27FC236}">
                <a16:creationId xmlns:a16="http://schemas.microsoft.com/office/drawing/2014/main" id="{36208F2A-4862-F066-7AB1-66E6009FAA98}"/>
              </a:ext>
            </a:extLst>
          </p:cNvPr>
          <p:cNvSpPr txBox="1"/>
          <p:nvPr/>
        </p:nvSpPr>
        <p:spPr>
          <a:xfrm>
            <a:off x="4649637" y="4403980"/>
            <a:ext cx="6961517"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grand escalier.</a:t>
            </a:r>
          </a:p>
        </p:txBody>
      </p:sp>
    </p:spTree>
    <p:extLst>
      <p:ext uri="{BB962C8B-B14F-4D97-AF65-F5344CB8AC3E}">
        <p14:creationId xmlns:p14="http://schemas.microsoft.com/office/powerpoint/2010/main" val="2179316511"/>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A361DDA5-BA2E-410D-FDEA-D0996C30AB6D}"/>
            </a:ext>
          </a:extLst>
        </p:cNvPr>
        <p:cNvGrpSpPr/>
        <p:nvPr/>
      </p:nvGrpSpPr>
      <p:grpSpPr>
        <a:xfrm>
          <a:off x="0" y="0"/>
          <a:ext cx="0" cy="0"/>
          <a:chOff x="0" y="0"/>
          <a:chExt cx="0" cy="0"/>
        </a:xfrm>
      </p:grpSpPr>
      <p:pic>
        <p:nvPicPr>
          <p:cNvPr id="3" name="Image 2" descr="Une image contenant bâtiment, Symétrie, église, Moulures&#10;&#10;Description générée automatiquement">
            <a:extLst>
              <a:ext uri="{FF2B5EF4-FFF2-40B4-BE49-F238E27FC236}">
                <a16:creationId xmlns:a16="http://schemas.microsoft.com/office/drawing/2014/main" id="{AE330604-59EB-350A-7539-23D32D2A6F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3946"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4A46373-7D5E-85AC-4796-8DB7FCDFF580}"/>
              </a:ext>
            </a:extLst>
          </p:cNvPr>
          <p:cNvSpPr txBox="1"/>
          <p:nvPr/>
        </p:nvSpPr>
        <p:spPr>
          <a:xfrm>
            <a:off x="4318957" y="4468482"/>
            <a:ext cx="901748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voûte du grand escalier.</a:t>
            </a:r>
          </a:p>
        </p:txBody>
      </p:sp>
    </p:spTree>
    <p:extLst>
      <p:ext uri="{BB962C8B-B14F-4D97-AF65-F5344CB8AC3E}">
        <p14:creationId xmlns:p14="http://schemas.microsoft.com/office/powerpoint/2010/main" val="3958194482"/>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B7A47-1868-1AD5-29EE-36E60BD44A4C}"/>
            </a:ext>
          </a:extLst>
        </p:cNvPr>
        <p:cNvGrpSpPr/>
        <p:nvPr/>
      </p:nvGrpSpPr>
      <p:grpSpPr>
        <a:xfrm>
          <a:off x="0" y="0"/>
          <a:ext cx="0" cy="0"/>
          <a:chOff x="0" y="0"/>
          <a:chExt cx="0" cy="0"/>
        </a:xfrm>
      </p:grpSpPr>
      <p:pic>
        <p:nvPicPr>
          <p:cNvPr id="3" name="Image 2" descr="Une image contenant bâtiment, plein air, ciel, tourelle&#10;&#10;Description générée automatiquement">
            <a:extLst>
              <a:ext uri="{FF2B5EF4-FFF2-40B4-BE49-F238E27FC236}">
                <a16:creationId xmlns:a16="http://schemas.microsoft.com/office/drawing/2014/main" id="{0A5D7366-1BB2-14DF-617B-95B41704FA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3354227-87F4-B5CD-3FC1-6755C5CE282E}"/>
              </a:ext>
            </a:extLst>
          </p:cNvPr>
          <p:cNvSpPr txBox="1"/>
          <p:nvPr/>
        </p:nvSpPr>
        <p:spPr>
          <a:xfrm>
            <a:off x="983411" y="1699403"/>
            <a:ext cx="3295291"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deux flèches.</a:t>
            </a:r>
          </a:p>
        </p:txBody>
      </p:sp>
    </p:spTree>
    <p:extLst>
      <p:ext uri="{BB962C8B-B14F-4D97-AF65-F5344CB8AC3E}">
        <p14:creationId xmlns:p14="http://schemas.microsoft.com/office/powerpoint/2010/main" val="771899149"/>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6D9AF49A-EC95-E4C4-DE53-BE9EA5B16C63}"/>
            </a:ext>
          </a:extLst>
        </p:cNvPr>
        <p:cNvGrpSpPr/>
        <p:nvPr/>
      </p:nvGrpSpPr>
      <p:grpSpPr>
        <a:xfrm>
          <a:off x="0" y="0"/>
          <a:ext cx="0" cy="0"/>
          <a:chOff x="0" y="0"/>
          <a:chExt cx="0" cy="0"/>
        </a:xfrm>
      </p:grpSpPr>
      <p:pic>
        <p:nvPicPr>
          <p:cNvPr id="3" name="Image 2" descr="Une image contenant Moulures, Sculpture, soulagement, Sculpture sur pierre&#10;&#10;Description générée automatiquement">
            <a:extLst>
              <a:ext uri="{FF2B5EF4-FFF2-40B4-BE49-F238E27FC236}">
                <a16:creationId xmlns:a16="http://schemas.microsoft.com/office/drawing/2014/main" id="{05AD189F-C6D5-8511-20AC-03E4FBBB06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1566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40CFE91-9658-98FE-9E10-AEEDAE40E168}"/>
              </a:ext>
            </a:extLst>
          </p:cNvPr>
          <p:cNvSpPr txBox="1"/>
          <p:nvPr/>
        </p:nvSpPr>
        <p:spPr>
          <a:xfrm>
            <a:off x="3688166" y="4442603"/>
            <a:ext cx="660783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Monogramme d'Anne sur une loggia.</a:t>
            </a:r>
          </a:p>
        </p:txBody>
      </p:sp>
    </p:spTree>
    <p:extLst>
      <p:ext uri="{BB962C8B-B14F-4D97-AF65-F5344CB8AC3E}">
        <p14:creationId xmlns:p14="http://schemas.microsoft.com/office/powerpoint/2010/main" val="1094589313"/>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409BE37-7ABD-89DB-1748-DC16D42CE8B8}"/>
            </a:ext>
          </a:extLst>
        </p:cNvPr>
        <p:cNvGrpSpPr/>
        <p:nvPr/>
      </p:nvGrpSpPr>
      <p:grpSpPr>
        <a:xfrm>
          <a:off x="0" y="0"/>
          <a:ext cx="0" cy="0"/>
          <a:chOff x="0" y="0"/>
          <a:chExt cx="0" cy="0"/>
        </a:xfrm>
      </p:grpSpPr>
      <p:pic>
        <p:nvPicPr>
          <p:cNvPr id="3" name="Image 2" descr="Une image contenant mur, porte, marbre, ciment&#10;&#10;Description générée automatiquement">
            <a:extLst>
              <a:ext uri="{FF2B5EF4-FFF2-40B4-BE49-F238E27FC236}">
                <a16:creationId xmlns:a16="http://schemas.microsoft.com/office/drawing/2014/main" id="{8075A185-4A0C-8B1E-EDC5-EDA5A75FE0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0" y="279000"/>
            <a:ext cx="8330579" cy="6300000"/>
          </a:xfrm>
          <a:prstGeom prst="rect">
            <a:avLst/>
          </a:prstGeom>
          <a:effectLst>
            <a:softEdge rad="317500"/>
          </a:effectLst>
        </p:spPr>
      </p:pic>
      <p:sp>
        <p:nvSpPr>
          <p:cNvPr id="4" name="ZoneTexte 3">
            <a:extLst>
              <a:ext uri="{FF2B5EF4-FFF2-40B4-BE49-F238E27FC236}">
                <a16:creationId xmlns:a16="http://schemas.microsoft.com/office/drawing/2014/main" id="{A1698514-309A-8F1A-CD83-9CFC3157F5F2}"/>
              </a:ext>
            </a:extLst>
          </p:cNvPr>
          <p:cNvSpPr txBox="1"/>
          <p:nvPr/>
        </p:nvSpPr>
        <p:spPr>
          <a:xfrm>
            <a:off x="4052809" y="4421884"/>
            <a:ext cx="6833728"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sur la loggia inférieure.</a:t>
            </a:r>
          </a:p>
        </p:txBody>
      </p:sp>
    </p:spTree>
    <p:extLst>
      <p:ext uri="{BB962C8B-B14F-4D97-AF65-F5344CB8AC3E}">
        <p14:creationId xmlns:p14="http://schemas.microsoft.com/office/powerpoint/2010/main" val="3705373000"/>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469539E2-427E-CB2F-CCB5-F148F96004DA}"/>
            </a:ext>
          </a:extLst>
        </p:cNvPr>
        <p:cNvGrpSpPr/>
        <p:nvPr/>
      </p:nvGrpSpPr>
      <p:grpSpPr>
        <a:xfrm>
          <a:off x="0" y="0"/>
          <a:ext cx="0" cy="0"/>
          <a:chOff x="0" y="0"/>
          <a:chExt cx="0" cy="0"/>
        </a:xfrm>
      </p:grpSpPr>
      <p:pic>
        <p:nvPicPr>
          <p:cNvPr id="3" name="Image 2" descr="Une image contenant plein air, bâtiment, façade, ciel&#10;&#10;Description générée automatiquement">
            <a:extLst>
              <a:ext uri="{FF2B5EF4-FFF2-40B4-BE49-F238E27FC236}">
                <a16:creationId xmlns:a16="http://schemas.microsoft.com/office/drawing/2014/main" id="{4100AC11-90DC-F6D6-089F-3D616068DF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1C25F07D-B17E-7944-1815-098FB7F58029}"/>
              </a:ext>
            </a:extLst>
          </p:cNvPr>
          <p:cNvSpPr txBox="1"/>
          <p:nvPr/>
        </p:nvSpPr>
        <p:spPr>
          <a:xfrm>
            <a:off x="4233758" y="6348167"/>
            <a:ext cx="7958242" cy="461665"/>
          </a:xfrm>
          <a:prstGeom prst="rect">
            <a:avLst/>
          </a:prstGeom>
          <a:noFill/>
        </p:spPr>
        <p:txBody>
          <a:bodyPr wrap="square" rtlCol="0">
            <a:spAutoFit/>
          </a:bodyPr>
          <a:lstStyle/>
          <a:p>
            <a:r>
              <a:rPr lang="fr-FR" sz="2400" b="1">
                <a:solidFill>
                  <a:srgbClr val="FFFF00"/>
                </a:solidFill>
              </a:rPr>
              <a:t>Fenêtres de la chambre haute.</a:t>
            </a:r>
            <a:endParaRPr lang="fr-FR" sz="2400" b="1" dirty="0">
              <a:solidFill>
                <a:srgbClr val="FFFF00"/>
              </a:solidFill>
            </a:endParaRPr>
          </a:p>
        </p:txBody>
      </p:sp>
    </p:spTree>
    <p:extLst>
      <p:ext uri="{BB962C8B-B14F-4D97-AF65-F5344CB8AC3E}">
        <p14:creationId xmlns:p14="http://schemas.microsoft.com/office/powerpoint/2010/main" val="127972972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13F56709-CBAD-99AE-C8B1-F4AB58E27CF5}"/>
            </a:ext>
          </a:extLst>
        </p:cNvPr>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1057A169-E710-FCEA-914B-A9DD2F2499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Tree>
    <p:extLst>
      <p:ext uri="{BB962C8B-B14F-4D97-AF65-F5344CB8AC3E}">
        <p14:creationId xmlns:p14="http://schemas.microsoft.com/office/powerpoint/2010/main" val="262306853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33FE8-5833-8C71-C3B4-B13F41A3460E}"/>
            </a:ext>
          </a:extLst>
        </p:cNvPr>
        <p:cNvGrpSpPr/>
        <p:nvPr/>
      </p:nvGrpSpPr>
      <p:grpSpPr>
        <a:xfrm>
          <a:off x="0" y="0"/>
          <a:ext cx="0" cy="0"/>
          <a:chOff x="0" y="0"/>
          <a:chExt cx="0" cy="0"/>
        </a:xfrm>
      </p:grpSpPr>
      <p:pic>
        <p:nvPicPr>
          <p:cNvPr id="3" name="Image 2" descr="Une image contenant Visage humain, peinture, art, portrait&#10;&#10;Description générée automatiquement">
            <a:extLst>
              <a:ext uri="{FF2B5EF4-FFF2-40B4-BE49-F238E27FC236}">
                <a16:creationId xmlns:a16="http://schemas.microsoft.com/office/drawing/2014/main" id="{43643FBF-03E8-7F89-A87D-414271FE86A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62188" y="952749"/>
            <a:ext cx="5184000" cy="491412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2" name="ZoneTexte 1">
            <a:extLst>
              <a:ext uri="{FF2B5EF4-FFF2-40B4-BE49-F238E27FC236}">
                <a16:creationId xmlns:a16="http://schemas.microsoft.com/office/drawing/2014/main" id="{3148528B-AEB9-38DB-3328-20BF7A49962C}"/>
              </a:ext>
            </a:extLst>
          </p:cNvPr>
          <p:cNvSpPr txBox="1"/>
          <p:nvPr/>
        </p:nvSpPr>
        <p:spPr>
          <a:xfrm>
            <a:off x="3148641" y="5866870"/>
            <a:ext cx="5089585" cy="461665"/>
          </a:xfrm>
          <a:prstGeom prst="rect">
            <a:avLst/>
          </a:prstGeom>
          <a:noFill/>
        </p:spPr>
        <p:txBody>
          <a:bodyPr wrap="square" rtlCol="0">
            <a:spAutoFit/>
          </a:bodyPr>
          <a:lstStyle/>
          <a:p>
            <a:r>
              <a:rPr lang="fr-FR" sz="2400" b="1" dirty="0">
                <a:solidFill>
                  <a:srgbClr val="FFFF00"/>
                </a:solidFill>
              </a:rPr>
              <a:t>Anne – DE – Bretagne</a:t>
            </a:r>
          </a:p>
        </p:txBody>
      </p:sp>
      <p:sp>
        <p:nvSpPr>
          <p:cNvPr id="4" name="ZoneTexte 3">
            <a:extLst>
              <a:ext uri="{FF2B5EF4-FFF2-40B4-BE49-F238E27FC236}">
                <a16:creationId xmlns:a16="http://schemas.microsoft.com/office/drawing/2014/main" id="{41FEF3E3-F53F-074C-CDBD-D9ED853D21D5}"/>
              </a:ext>
            </a:extLst>
          </p:cNvPr>
          <p:cNvSpPr txBox="1"/>
          <p:nvPr/>
        </p:nvSpPr>
        <p:spPr>
          <a:xfrm>
            <a:off x="181154" y="379562"/>
            <a:ext cx="8790317" cy="523220"/>
          </a:xfrm>
          <a:prstGeom prst="rect">
            <a:avLst/>
          </a:prstGeom>
          <a:noFill/>
        </p:spPr>
        <p:txBody>
          <a:bodyPr wrap="square" rtlCol="0">
            <a:spAutoFit/>
          </a:bodyPr>
          <a:lstStyle/>
          <a:p>
            <a:r>
              <a:rPr lang="fr-FR" sz="2800" b="1" dirty="0">
                <a:solidFill>
                  <a:srgbClr val="FFFF00"/>
                </a:solidFill>
              </a:rPr>
              <a:t>Le Château - Des – Duc – De – Bretagne – Nantes –N°1</a:t>
            </a:r>
          </a:p>
        </p:txBody>
      </p:sp>
      <p:sp>
        <p:nvSpPr>
          <p:cNvPr id="5" name="ZoneTexte 4">
            <a:extLst>
              <a:ext uri="{FF2B5EF4-FFF2-40B4-BE49-F238E27FC236}">
                <a16:creationId xmlns:a16="http://schemas.microsoft.com/office/drawing/2014/main" id="{CC835CBF-29D1-0596-D405-B0409400BAC0}"/>
              </a:ext>
            </a:extLst>
          </p:cNvPr>
          <p:cNvSpPr txBox="1"/>
          <p:nvPr/>
        </p:nvSpPr>
        <p:spPr>
          <a:xfrm>
            <a:off x="7246188" y="2624980"/>
            <a:ext cx="4856672" cy="523220"/>
          </a:xfrm>
          <a:prstGeom prst="rect">
            <a:avLst/>
          </a:prstGeom>
          <a:noFill/>
        </p:spPr>
        <p:txBody>
          <a:bodyPr wrap="square" rtlCol="0">
            <a:spAutoFit/>
          </a:bodyPr>
          <a:lstStyle/>
          <a:p>
            <a:r>
              <a:rPr lang="fr-FR" sz="2800" b="1" dirty="0">
                <a:solidFill>
                  <a:srgbClr val="FFFF00"/>
                </a:solidFill>
              </a:rPr>
              <a:t>Les Images Et Son Du Net</a:t>
            </a:r>
          </a:p>
        </p:txBody>
      </p:sp>
      <p:sp>
        <p:nvSpPr>
          <p:cNvPr id="6" name="ZoneTexte 5">
            <a:extLst>
              <a:ext uri="{FF2B5EF4-FFF2-40B4-BE49-F238E27FC236}">
                <a16:creationId xmlns:a16="http://schemas.microsoft.com/office/drawing/2014/main" id="{1F3A5390-6148-1D05-BFF6-4B9913E97218}"/>
              </a:ext>
            </a:extLst>
          </p:cNvPr>
          <p:cNvSpPr txBox="1"/>
          <p:nvPr/>
        </p:nvSpPr>
        <p:spPr>
          <a:xfrm>
            <a:off x="8764437" y="3536830"/>
            <a:ext cx="3968151"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831971037"/>
      </p:ext>
    </p:extLst>
  </p:cSld>
  <p:clrMapOvr>
    <a:masterClrMapping/>
  </p:clrMapOvr>
  <mc:AlternateContent xmlns:mc="http://schemas.openxmlformats.org/markup-compatibility/2006">
    <mc:Choice xmlns:p14="http://schemas.microsoft.com/office/powerpoint/2010/main" Requires="p14">
      <p:transition spd="slow" p14:dur="5000" advClick="0" advTm="8000">
        <p:split orient="vert"/>
      </p:transition>
    </mc:Choice>
    <mc:Fallback>
      <p:transition spd="slow" advClick="0" advTm="8000">
        <p:split orient="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110</TotalTime>
  <Words>492</Words>
  <Application>Microsoft Office PowerPoint</Application>
  <PresentationFormat>Grand écran</PresentationFormat>
  <Paragraphs>125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2024-10-29T10:17:58Z</dcterms:created>
  <dcterms:modified xsi:type="dcterms:W3CDTF">2024-10-30T08:23:07Z</dcterms:modified>
</cp:coreProperties>
</file>