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4" r:id="rId4"/>
    <p:sldId id="283" r:id="rId5"/>
    <p:sldId id="282" r:id="rId6"/>
    <p:sldId id="280" r:id="rId7"/>
    <p:sldId id="279" r:id="rId8"/>
    <p:sldId id="278" r:id="rId9"/>
    <p:sldId id="277" r:id="rId10"/>
    <p:sldId id="276" r:id="rId11"/>
    <p:sldId id="275" r:id="rId12"/>
    <p:sldId id="273" r:id="rId13"/>
    <p:sldId id="274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7" r:id="rId29"/>
    <p:sldId id="258" r:id="rId30"/>
    <p:sldId id="28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4F3544-49D3-1C86-97D0-D5B0EC602E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B138BC4-DAFF-2931-8A1B-360959D2DE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C51AB2-D9B8-B472-00F5-A2B5B0C94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430DA2-8C9A-D614-5F8D-4109F5855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97BC6F-C1D6-FF54-834B-BFFA1C50C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08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3EA2AF-E3AD-5358-131D-EEA745EB4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D5E611-2A27-6030-0203-5865000D2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DE41B0-3F3B-120D-CDFE-F42AC1A52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FF10E2-FC6B-2557-3F95-2CBFE5C38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EBB1C1-1897-8C1E-29A4-C1C332815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314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A3F631-CE41-BA6C-E9B6-221498BDD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F47171-327B-919A-1EF8-D6949024F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93B672-6A11-4678-700F-853B69750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F4F20E-971D-945D-70C2-A5BC69441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745921-E8A1-943D-4E82-C64631DCA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01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427345-237C-DCD7-7239-19F04E598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5F82F0-DC78-AF3D-56F7-6721535A5C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02BCD30-9491-2C10-ABDE-F5A3AF1415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6B96C11-EDE1-43E0-40C8-37F8DC039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918C19D-962C-2627-6DE7-8F7DA6863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169CF84-CC96-D928-45B8-5A0A9F6D1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44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C08E5-41BA-92F0-EE45-2F59998C2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111132-EA06-87DB-FE35-529BE2A29E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0AF0E3-4A92-FAC3-033F-B7E86A07A8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479F607-E400-2E14-E8D7-CF7A6B73DE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01A722E-94C1-585C-91F9-B3D4C0BACC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5F83817-06A0-F5BD-9A95-F3BCEDEE5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9B34384-EB1E-250E-FCA3-6C0D4BA5E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AFB9736-540A-1A3B-1B7D-8F990E473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01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D80EE-7A4F-2302-8222-1E53CA89F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3B58254-A19B-AB36-258A-B41E47B45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78CABDA-FC57-B5D2-1FFA-477D5C383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1CB54A5-7171-35F4-0C6C-54010DC17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0926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561F2B8-D951-66C8-2B66-FE8E50D83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794680A-30E3-A318-AA7E-FACF740A6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E7DEFA6-6BE9-A52E-ADE3-627CCE8DE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52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8BDD69-E12B-A184-97F8-8EFBD36AB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0F5DD1-AE33-89D6-C96F-FCC33FCAD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36886C-960C-FB73-9364-3EC2E18EBC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E02B48-2CD7-7617-E1A2-89F985950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55A9D3-64DC-46E8-270F-76BCA8CE9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92EDCF-F19F-D659-DEE9-A35CCA33D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682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E1C3C4-0FF1-4826-3C96-E12BE3999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DAD58FD-49A9-61E0-C32C-B529B6823D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C8ED2-E389-0960-F743-D7EFB0159C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0AFC73-FB34-8B9D-FFDB-C1990C0CC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3F7AF3E-81F7-1CAD-CFBD-4B76F2A40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BFC438-69FD-0410-D54F-79017EA4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27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20F43-300F-5444-BDD5-5567CACAF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27F4D8-689C-6FB2-3AC9-CF8583B87A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DB3CAD-196E-9353-99A1-C3B879946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5BB7C0-0726-B11F-4547-87D378F45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A0B926-6838-FAAD-C667-512A68A07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87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FF21D7-2219-E2A8-7E2F-3E6E63493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38CCE7-D847-83F2-1FC6-B8A3415265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516A9B-36F0-B205-49BA-34EF9C974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9E3F98-1833-D5B1-39BB-BE96E39CD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D44433-5C40-F63D-00F0-EB1043AE3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3473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CE04B72-2021-1EBD-46D3-8FFC3A394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DE9CA6-E380-62D2-4557-5E6200A1D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AB8375-297C-1BAD-554C-FBB3FF5284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96CF1-0F44-4D10-AF3F-DEA00CE24AFD}" type="datetimeFigureOut">
              <a:rPr lang="fr-FR" smtClean="0"/>
              <a:t>01/11/2024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E984A5-0A4F-3CBA-583F-40DE6946E2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46791B-A908-5E8F-4D9F-BA11244984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723EE5-5F6F-4B3D-B5D4-11ACFA190D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00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cheminée, meubles&#10;&#10;Description générée automatiquement">
            <a:extLst>
              <a:ext uri="{FF2B5EF4-FFF2-40B4-BE49-F238E27FC236}">
                <a16:creationId xmlns:a16="http://schemas.microsoft.com/office/drawing/2014/main" id="{4E4FBB59-0FD0-9FC9-7638-CA75632CED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372" y="279000"/>
            <a:ext cx="833058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131A5D-1051-0424-F938-B26FDEAC8465}"/>
              </a:ext>
            </a:extLst>
          </p:cNvPr>
          <p:cNvSpPr txBox="1"/>
          <p:nvPr/>
        </p:nvSpPr>
        <p:spPr>
          <a:xfrm>
            <a:off x="4195482" y="4406254"/>
            <a:ext cx="85738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Cheminée du rez-de-chaussée.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3100B21-4B87-BDF1-882D-6DF2B1D02440}"/>
              </a:ext>
            </a:extLst>
          </p:cNvPr>
          <p:cNvSpPr txBox="1"/>
          <p:nvPr/>
        </p:nvSpPr>
        <p:spPr>
          <a:xfrm>
            <a:off x="2751805" y="646374"/>
            <a:ext cx="7498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Des Duc De Bretagne – Nantes – N°3</a:t>
            </a:r>
          </a:p>
        </p:txBody>
      </p:sp>
    </p:spTree>
    <p:extLst>
      <p:ext uri="{BB962C8B-B14F-4D97-AF65-F5344CB8AC3E}">
        <p14:creationId xmlns:p14="http://schemas.microsoft.com/office/powerpoint/2010/main" val="101486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  <p:sndAc>
          <p:stSnd loop="1">
            <p:snd r:embed="rId2" name="Richard Clayderman, Romeo and Juliet, Theme (HD).wav"/>
          </p:stSnd>
        </p:sndAc>
      </p:transition>
    </mc:Choice>
    <mc:Fallback>
      <p:transition spd="slow" advClick="0" advTm="8000">
        <p:split orient="vert"/>
        <p:sndAc>
          <p:stSnd loop="1">
            <p:snd r:embed="rId2" name="Richard Clayderman, Romeo and Juliet, Theme (HD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06406B-FABE-4080-910B-94F773E47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Histoire, Artefact, Histoire antique&#10;&#10;Description générée automatiquement">
            <a:extLst>
              <a:ext uri="{FF2B5EF4-FFF2-40B4-BE49-F238E27FC236}">
                <a16:creationId xmlns:a16="http://schemas.microsoft.com/office/drawing/2014/main" id="{3750B38B-D475-35C0-7CE6-2CFEFF0F09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712" y="137175"/>
            <a:ext cx="833057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771E93-2867-60F7-22DA-4AE77CF5D081}"/>
              </a:ext>
            </a:extLst>
          </p:cNvPr>
          <p:cNvSpPr txBox="1"/>
          <p:nvPr/>
        </p:nvSpPr>
        <p:spPr>
          <a:xfrm>
            <a:off x="3977640" y="4412501"/>
            <a:ext cx="71506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Graffitis de prêtres réfractaires.</a:t>
            </a:r>
          </a:p>
        </p:txBody>
      </p:sp>
    </p:spTree>
    <p:extLst>
      <p:ext uri="{BB962C8B-B14F-4D97-AF65-F5344CB8AC3E}">
        <p14:creationId xmlns:p14="http://schemas.microsoft.com/office/powerpoint/2010/main" val="1835530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CF5C3-DB40-1F85-2886-8DF883A63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marbre, cheminée, intérieur&#10;&#10;Description générée automatiquement">
            <a:extLst>
              <a:ext uri="{FF2B5EF4-FFF2-40B4-BE49-F238E27FC236}">
                <a16:creationId xmlns:a16="http://schemas.microsoft.com/office/drawing/2014/main" id="{108B8093-9508-7355-8A3F-A45A29CA64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710" y="210322"/>
            <a:ext cx="833057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48160A-2F33-518D-8D77-E78650E6271F}"/>
              </a:ext>
            </a:extLst>
          </p:cNvPr>
          <p:cNvSpPr txBox="1"/>
          <p:nvPr/>
        </p:nvSpPr>
        <p:spPr>
          <a:xfrm>
            <a:off x="4069080" y="4339354"/>
            <a:ext cx="83305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Cheminée de l'étage inachevé.</a:t>
            </a:r>
          </a:p>
        </p:txBody>
      </p:sp>
    </p:spTree>
    <p:extLst>
      <p:ext uri="{BB962C8B-B14F-4D97-AF65-F5344CB8AC3E}">
        <p14:creationId xmlns:p14="http://schemas.microsoft.com/office/powerpoint/2010/main" val="2772749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69C3A3-F6E3-0868-FB74-74A84CAEF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plafond, Sol carrelé&#10;&#10;Description générée automatiquement">
            <a:extLst>
              <a:ext uri="{FF2B5EF4-FFF2-40B4-BE49-F238E27FC236}">
                <a16:creationId xmlns:a16="http://schemas.microsoft.com/office/drawing/2014/main" id="{B12678F8-CE65-EF7C-D3C8-A44B307B3A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710" y="164602"/>
            <a:ext cx="833057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5BAA03-81F3-F391-494D-618DD5DACD73}"/>
              </a:ext>
            </a:extLst>
          </p:cNvPr>
          <p:cNvSpPr txBox="1"/>
          <p:nvPr/>
        </p:nvSpPr>
        <p:spPr>
          <a:xfrm>
            <a:off x="4206240" y="4244352"/>
            <a:ext cx="7397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sur les étages inachevés.</a:t>
            </a:r>
          </a:p>
        </p:txBody>
      </p:sp>
    </p:spTree>
    <p:extLst>
      <p:ext uri="{BB962C8B-B14F-4D97-AF65-F5344CB8AC3E}">
        <p14:creationId xmlns:p14="http://schemas.microsoft.com/office/powerpoint/2010/main" val="2583689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0B6C6E-436F-BF8F-500B-836CCD940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ol&#10;&#10;Description générée automatiquement">
            <a:extLst>
              <a:ext uri="{FF2B5EF4-FFF2-40B4-BE49-F238E27FC236}">
                <a16:creationId xmlns:a16="http://schemas.microsoft.com/office/drawing/2014/main" id="{2DCF9688-D648-EE29-07FC-79FE88492A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9842" y="279000"/>
            <a:ext cx="833057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D407A5-1B50-6385-2120-86CDFA71FBF3}"/>
              </a:ext>
            </a:extLst>
          </p:cNvPr>
          <p:cNvSpPr txBox="1"/>
          <p:nvPr/>
        </p:nvSpPr>
        <p:spPr>
          <a:xfrm>
            <a:off x="4882896" y="4370832"/>
            <a:ext cx="75789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Toit en terrasse.</a:t>
            </a:r>
          </a:p>
        </p:txBody>
      </p:sp>
    </p:spTree>
    <p:extLst>
      <p:ext uri="{BB962C8B-B14F-4D97-AF65-F5344CB8AC3E}">
        <p14:creationId xmlns:p14="http://schemas.microsoft.com/office/powerpoint/2010/main" val="53971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E740EA-7712-BEC0-D8E8-241832CD3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Matériau composite&#10;&#10;Description générée automatiquement">
            <a:extLst>
              <a:ext uri="{FF2B5EF4-FFF2-40B4-BE49-F238E27FC236}">
                <a16:creationId xmlns:a16="http://schemas.microsoft.com/office/drawing/2014/main" id="{54F1D49F-192E-F4E2-291E-B11B0DF722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8" y="182892"/>
            <a:ext cx="940956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1DF900-796C-6A8E-3906-9DAF19D9B337}"/>
              </a:ext>
            </a:extLst>
          </p:cNvPr>
          <p:cNvSpPr txBox="1"/>
          <p:nvPr/>
        </p:nvSpPr>
        <p:spPr>
          <a:xfrm>
            <a:off x="4608576" y="4366784"/>
            <a:ext cx="96560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terrasse de la tour.</a:t>
            </a:r>
          </a:p>
        </p:txBody>
      </p:sp>
    </p:spTree>
    <p:extLst>
      <p:ext uri="{BB962C8B-B14F-4D97-AF65-F5344CB8AC3E}">
        <p14:creationId xmlns:p14="http://schemas.microsoft.com/office/powerpoint/2010/main" val="2469761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13197-4889-74B8-1A63-93C7EAFE6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oit, église, Symétrie&#10;&#10;Description générée automatiquement">
            <a:extLst>
              <a:ext uri="{FF2B5EF4-FFF2-40B4-BE49-F238E27FC236}">
                <a16:creationId xmlns:a16="http://schemas.microsoft.com/office/drawing/2014/main" id="{B8BF454D-3830-59FA-86C2-C3DFA5C971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710" y="279000"/>
            <a:ext cx="833058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172748-09CA-EC22-6B72-0AB8AB175DA6}"/>
              </a:ext>
            </a:extLst>
          </p:cNvPr>
          <p:cNvSpPr txBox="1"/>
          <p:nvPr/>
        </p:nvSpPr>
        <p:spPr>
          <a:xfrm>
            <a:off x="5074920" y="4416552"/>
            <a:ext cx="8055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Voûte de la salle.</a:t>
            </a:r>
          </a:p>
        </p:txBody>
      </p:sp>
    </p:spTree>
    <p:extLst>
      <p:ext uri="{BB962C8B-B14F-4D97-AF65-F5344CB8AC3E}">
        <p14:creationId xmlns:p14="http://schemas.microsoft.com/office/powerpoint/2010/main" val="3247119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97D99A-83E1-BFB7-6A65-284C97366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bâtiment, mur, cheminée&#10;&#10;Description générée automatiquement">
            <a:extLst>
              <a:ext uri="{FF2B5EF4-FFF2-40B4-BE49-F238E27FC236}">
                <a16:creationId xmlns:a16="http://schemas.microsoft.com/office/drawing/2014/main" id="{C9EEFE87-62EF-73F4-92E3-093F77DE0C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710" y="150984"/>
            <a:ext cx="833057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BE05B0-C66F-F339-4116-D335C68EC198}"/>
              </a:ext>
            </a:extLst>
          </p:cNvPr>
          <p:cNvSpPr txBox="1"/>
          <p:nvPr/>
        </p:nvSpPr>
        <p:spPr>
          <a:xfrm>
            <a:off x="4480560" y="6220151"/>
            <a:ext cx="9153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Cheminée de la salle.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21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28EF29-520D-7683-15ED-D8083B974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eau, château&#10;&#10;Description générée automatiquement">
            <a:extLst>
              <a:ext uri="{FF2B5EF4-FFF2-40B4-BE49-F238E27FC236}">
                <a16:creationId xmlns:a16="http://schemas.microsoft.com/office/drawing/2014/main" id="{15FAD820-594E-83A4-4138-1CC1C4FB2E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420624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412251-1A3B-0141-6CE7-D09A94EDFE91}"/>
              </a:ext>
            </a:extLst>
          </p:cNvPr>
          <p:cNvSpPr txBox="1"/>
          <p:nvPr/>
        </p:nvSpPr>
        <p:spPr>
          <a:xfrm>
            <a:off x="4593336" y="4339148"/>
            <a:ext cx="7598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tour vue des douves.</a:t>
            </a:r>
          </a:p>
        </p:txBody>
      </p:sp>
    </p:spTree>
    <p:extLst>
      <p:ext uri="{BB962C8B-B14F-4D97-AF65-F5344CB8AC3E}">
        <p14:creationId xmlns:p14="http://schemas.microsoft.com/office/powerpoint/2010/main" val="121929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D82099-F87D-93F8-67D2-77DE7059F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F8CEB8E7-4008-D755-AA74-1681F6E356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7135" y="279000"/>
            <a:ext cx="785772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4A897CB-07E7-5B84-2A47-CC3B32ABB119}"/>
              </a:ext>
            </a:extLst>
          </p:cNvPr>
          <p:cNvSpPr txBox="1"/>
          <p:nvPr/>
        </p:nvSpPr>
        <p:spPr>
          <a:xfrm>
            <a:off x="4443984" y="4407408"/>
            <a:ext cx="6601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tour du Fer-à-Cheval.</a:t>
            </a:r>
          </a:p>
        </p:txBody>
      </p:sp>
    </p:spTree>
    <p:extLst>
      <p:ext uri="{BB962C8B-B14F-4D97-AF65-F5344CB8AC3E}">
        <p14:creationId xmlns:p14="http://schemas.microsoft.com/office/powerpoint/2010/main" val="2105076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334D4B-D82A-4495-FA90-1290FDCBDF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Description générée automatiquement">
            <a:extLst>
              <a:ext uri="{FF2B5EF4-FFF2-40B4-BE49-F238E27FC236}">
                <a16:creationId xmlns:a16="http://schemas.microsoft.com/office/drawing/2014/main" id="{0CA06A7D-4179-75A6-0B22-248D36EA44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070" y="279000"/>
            <a:ext cx="47235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5FE861-673F-7759-8B70-C02D55D66A11}"/>
              </a:ext>
            </a:extLst>
          </p:cNvPr>
          <p:cNvSpPr txBox="1"/>
          <p:nvPr/>
        </p:nvSpPr>
        <p:spPr>
          <a:xfrm>
            <a:off x="8431457" y="841248"/>
            <a:ext cx="3447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Façade sur cour de la tour.</a:t>
            </a:r>
          </a:p>
        </p:txBody>
      </p:sp>
    </p:spTree>
    <p:extLst>
      <p:ext uri="{BB962C8B-B14F-4D97-AF65-F5344CB8AC3E}">
        <p14:creationId xmlns:p14="http://schemas.microsoft.com/office/powerpoint/2010/main" val="1332590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7CC4CA-B36F-2C06-6E7C-37ADBBACC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façade&#10;&#10;Description générée automatiquement">
            <a:extLst>
              <a:ext uri="{FF2B5EF4-FFF2-40B4-BE49-F238E27FC236}">
                <a16:creationId xmlns:a16="http://schemas.microsoft.com/office/drawing/2014/main" id="{4D0D6767-1CB7-B673-F713-6925A9B7C7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3736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486453-3D88-3D4E-EC57-E54E1677D27A}"/>
              </a:ext>
            </a:extLst>
          </p:cNvPr>
          <p:cNvSpPr txBox="1"/>
          <p:nvPr/>
        </p:nvSpPr>
        <p:spPr>
          <a:xfrm>
            <a:off x="4665407" y="4549676"/>
            <a:ext cx="93876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Détail de la façade.</a:t>
            </a:r>
          </a:p>
        </p:txBody>
      </p:sp>
    </p:spTree>
    <p:extLst>
      <p:ext uri="{BB962C8B-B14F-4D97-AF65-F5344CB8AC3E}">
        <p14:creationId xmlns:p14="http://schemas.microsoft.com/office/powerpoint/2010/main" val="244449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D87A4A-24E9-D6E3-2528-2A677B092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fenêtre, bâtiment&#10;&#10;Description générée automatiquement">
            <a:extLst>
              <a:ext uri="{FF2B5EF4-FFF2-40B4-BE49-F238E27FC236}">
                <a16:creationId xmlns:a16="http://schemas.microsoft.com/office/drawing/2014/main" id="{68102702-0431-1DD1-99FA-5D7741985D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22F687-08B4-37B9-4CC3-856CC7169C17}"/>
              </a:ext>
            </a:extLst>
          </p:cNvPr>
          <p:cNvSpPr txBox="1"/>
          <p:nvPr/>
        </p:nvSpPr>
        <p:spPr>
          <a:xfrm>
            <a:off x="521208" y="1371600"/>
            <a:ext cx="33101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Lucarne côté douves.</a:t>
            </a:r>
          </a:p>
        </p:txBody>
      </p:sp>
    </p:spTree>
    <p:extLst>
      <p:ext uri="{BB962C8B-B14F-4D97-AF65-F5344CB8AC3E}">
        <p14:creationId xmlns:p14="http://schemas.microsoft.com/office/powerpoint/2010/main" val="412809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C04D61-74F8-EC07-74D4-33290BBE0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3C3A0020-3D7B-324E-B8FB-FFB4AEDF5F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1078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D7ADC17-C9DA-AC6A-9801-BF037F1DAF0E}"/>
              </a:ext>
            </a:extLst>
          </p:cNvPr>
          <p:cNvSpPr txBox="1"/>
          <p:nvPr/>
        </p:nvSpPr>
        <p:spPr>
          <a:xfrm>
            <a:off x="4389120" y="4338896"/>
            <a:ext cx="88422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Mâchicoulis de la tour.</a:t>
            </a:r>
          </a:p>
        </p:txBody>
      </p:sp>
    </p:spTree>
    <p:extLst>
      <p:ext uri="{BB962C8B-B14F-4D97-AF65-F5344CB8AC3E}">
        <p14:creationId xmlns:p14="http://schemas.microsoft.com/office/powerpoint/2010/main" val="155690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B5118E-98BE-FBDC-C5A5-1DF1B22D5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9B54D4E1-2029-B33E-4228-454D517153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341" y="189000"/>
            <a:ext cx="4858483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C583FE-BBE9-0955-460F-6EC1A4BD1DAA}"/>
              </a:ext>
            </a:extLst>
          </p:cNvPr>
          <p:cNvSpPr txBox="1"/>
          <p:nvPr/>
        </p:nvSpPr>
        <p:spPr>
          <a:xfrm>
            <a:off x="8401824" y="1170432"/>
            <a:ext cx="33375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Vieux Donjon et son plan polygonal.</a:t>
            </a:r>
          </a:p>
        </p:txBody>
      </p:sp>
    </p:spTree>
    <p:extLst>
      <p:ext uri="{BB962C8B-B14F-4D97-AF65-F5344CB8AC3E}">
        <p14:creationId xmlns:p14="http://schemas.microsoft.com/office/powerpoint/2010/main" val="394778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79519F-5549-A490-06ED-3E347FC89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6E43B484-8AFF-43D0-DF37-F68477B53C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9315" y="189000"/>
            <a:ext cx="4813370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317DD3-A59C-4B83-FF0F-9B928167C43D}"/>
              </a:ext>
            </a:extLst>
          </p:cNvPr>
          <p:cNvSpPr txBox="1"/>
          <p:nvPr/>
        </p:nvSpPr>
        <p:spPr>
          <a:xfrm>
            <a:off x="269459" y="1865376"/>
            <a:ext cx="34198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Vieux Donjon vu du chemin de ronde.</a:t>
            </a:r>
          </a:p>
        </p:txBody>
      </p:sp>
    </p:spTree>
    <p:extLst>
      <p:ext uri="{BB962C8B-B14F-4D97-AF65-F5344CB8AC3E}">
        <p14:creationId xmlns:p14="http://schemas.microsoft.com/office/powerpoint/2010/main" val="390255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2D1207-8AC4-26C1-CF2E-A8171CAF2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A8430C20-C45C-BE7B-1F0D-D3BE0A3E2E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9141" y="182887"/>
            <a:ext cx="940956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BF9C8C-071C-821F-D727-0EDB7B4BF5C4}"/>
              </a:ext>
            </a:extLst>
          </p:cNvPr>
          <p:cNvSpPr txBox="1"/>
          <p:nvPr/>
        </p:nvSpPr>
        <p:spPr>
          <a:xfrm>
            <a:off x="3886200" y="4366789"/>
            <a:ext cx="90159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Vieux Donjon vu des douves.</a:t>
            </a:r>
          </a:p>
        </p:txBody>
      </p:sp>
    </p:spTree>
    <p:extLst>
      <p:ext uri="{BB962C8B-B14F-4D97-AF65-F5344CB8AC3E}">
        <p14:creationId xmlns:p14="http://schemas.microsoft.com/office/powerpoint/2010/main" val="42830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3A606F-FD99-C787-A33F-15085F10E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orteresse&#10;&#10;Description générée automatiquement">
            <a:extLst>
              <a:ext uri="{FF2B5EF4-FFF2-40B4-BE49-F238E27FC236}">
                <a16:creationId xmlns:a16="http://schemas.microsoft.com/office/drawing/2014/main" id="{C1912A82-8A1E-4AA6-53AA-074E7360F8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2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D20256-80B6-EE12-3CB1-0C1D783D8751}"/>
              </a:ext>
            </a:extLst>
          </p:cNvPr>
          <p:cNvSpPr txBox="1"/>
          <p:nvPr/>
        </p:nvSpPr>
        <p:spPr>
          <a:xfrm>
            <a:off x="8622792" y="1261872"/>
            <a:ext cx="32278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façade côté douves.</a:t>
            </a:r>
          </a:p>
        </p:txBody>
      </p:sp>
    </p:spTree>
    <p:extLst>
      <p:ext uri="{BB962C8B-B14F-4D97-AF65-F5344CB8AC3E}">
        <p14:creationId xmlns:p14="http://schemas.microsoft.com/office/powerpoint/2010/main" val="360972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76ED1B-6AFD-4A07-63ED-57EE85ED05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iver&#10;&#10;Description générée automatiquement">
            <a:extLst>
              <a:ext uri="{FF2B5EF4-FFF2-40B4-BE49-F238E27FC236}">
                <a16:creationId xmlns:a16="http://schemas.microsoft.com/office/drawing/2014/main" id="{B658546F-E1CB-C56D-41CA-1F498018D2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0997" y="279000"/>
            <a:ext cx="790588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973DB6-ADDD-96BF-2DB6-DBF9A3FBB5E8}"/>
              </a:ext>
            </a:extLst>
          </p:cNvPr>
          <p:cNvSpPr txBox="1"/>
          <p:nvPr/>
        </p:nvSpPr>
        <p:spPr>
          <a:xfrm>
            <a:off x="4654296" y="4407408"/>
            <a:ext cx="8311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bastion Saint-Pierre.</a:t>
            </a:r>
          </a:p>
        </p:txBody>
      </p:sp>
    </p:spTree>
    <p:extLst>
      <p:ext uri="{BB962C8B-B14F-4D97-AF65-F5344CB8AC3E}">
        <p14:creationId xmlns:p14="http://schemas.microsoft.com/office/powerpoint/2010/main" val="393090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540695-4572-62B6-F37C-F8EB39BE4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bâtiment&#10;&#10;Description générée automatiquement">
            <a:extLst>
              <a:ext uri="{FF2B5EF4-FFF2-40B4-BE49-F238E27FC236}">
                <a16:creationId xmlns:a16="http://schemas.microsoft.com/office/drawing/2014/main" id="{38220114-9BCD-15F9-4C8C-99B8FFD72B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8" y="279000"/>
            <a:ext cx="940956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1B2A543-D586-E993-61D5-4CED60D94F00}"/>
              </a:ext>
            </a:extLst>
          </p:cNvPr>
          <p:cNvSpPr txBox="1"/>
          <p:nvPr/>
        </p:nvSpPr>
        <p:spPr>
          <a:xfrm>
            <a:off x="3886200" y="4453128"/>
            <a:ext cx="7552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Fondations de la tour.</a:t>
            </a:r>
          </a:p>
        </p:txBody>
      </p:sp>
    </p:spTree>
    <p:extLst>
      <p:ext uri="{BB962C8B-B14F-4D97-AF65-F5344CB8AC3E}">
        <p14:creationId xmlns:p14="http://schemas.microsoft.com/office/powerpoint/2010/main" val="813950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192D29-B081-BFA6-665B-1351FFCB62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lein air, statue, plante&#10;&#10;Description générée automatiquement">
            <a:extLst>
              <a:ext uri="{FF2B5EF4-FFF2-40B4-BE49-F238E27FC236}">
                <a16:creationId xmlns:a16="http://schemas.microsoft.com/office/drawing/2014/main" id="{4CCDD177-09A4-4F20-42AD-B550089105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86" y="189000"/>
            <a:ext cx="4860000" cy="648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2DBB6E-A296-629B-5ECA-71D01B355719}"/>
              </a:ext>
            </a:extLst>
          </p:cNvPr>
          <p:cNvSpPr txBox="1"/>
          <p:nvPr/>
        </p:nvSpPr>
        <p:spPr>
          <a:xfrm>
            <a:off x="481965" y="1453897"/>
            <a:ext cx="29169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Vue d'ensemble du puits.</a:t>
            </a:r>
          </a:p>
        </p:txBody>
      </p:sp>
    </p:spTree>
    <p:extLst>
      <p:ext uri="{BB962C8B-B14F-4D97-AF65-F5344CB8AC3E}">
        <p14:creationId xmlns:p14="http://schemas.microsoft.com/office/powerpoint/2010/main" val="1728703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DD2E3D-C456-7C42-AF56-8BEC6303F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Sculpture sur pierre, Sculpture&#10;&#10;Description générée automatiquement">
            <a:extLst>
              <a:ext uri="{FF2B5EF4-FFF2-40B4-BE49-F238E27FC236}">
                <a16:creationId xmlns:a16="http://schemas.microsoft.com/office/drawing/2014/main" id="{45C6C539-F519-09BC-92AA-C3304314EF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10312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F8A5FC-6957-9533-9A7D-C87033925E7E}"/>
              </a:ext>
            </a:extLst>
          </p:cNvPr>
          <p:cNvSpPr txBox="1"/>
          <p:nvPr/>
        </p:nvSpPr>
        <p:spPr>
          <a:xfrm>
            <a:off x="4480560" y="4339364"/>
            <a:ext cx="8924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L'une des gargouilles.</a:t>
            </a:r>
          </a:p>
        </p:txBody>
      </p:sp>
    </p:spTree>
    <p:extLst>
      <p:ext uri="{BB962C8B-B14F-4D97-AF65-F5344CB8AC3E}">
        <p14:creationId xmlns:p14="http://schemas.microsoft.com/office/powerpoint/2010/main" val="143883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65B17F-081A-1C07-D549-BFF779D1C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rindille, branche&#10;&#10;Description générée automatiquement">
            <a:extLst>
              <a:ext uri="{FF2B5EF4-FFF2-40B4-BE49-F238E27FC236}">
                <a16:creationId xmlns:a16="http://schemas.microsoft.com/office/drawing/2014/main" id="{EB0CEF90-7014-9B8F-453D-76071B8FE4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886E37-7807-0A6B-BA2A-30C7CB09D79B}"/>
              </a:ext>
            </a:extLst>
          </p:cNvPr>
          <p:cNvSpPr txBox="1"/>
          <p:nvPr/>
        </p:nvSpPr>
        <p:spPr>
          <a:xfrm>
            <a:off x="4443984" y="4408944"/>
            <a:ext cx="840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Détail de la ferronnerie.</a:t>
            </a:r>
          </a:p>
        </p:txBody>
      </p:sp>
    </p:spTree>
    <p:extLst>
      <p:ext uri="{BB962C8B-B14F-4D97-AF65-F5344CB8AC3E}">
        <p14:creationId xmlns:p14="http://schemas.microsoft.com/office/powerpoint/2010/main" val="303030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BBE759-E02D-F7A9-B6A4-E03C87CE21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hâteau&#10;&#10;Description générée automatiquement">
            <a:extLst>
              <a:ext uri="{FF2B5EF4-FFF2-40B4-BE49-F238E27FC236}">
                <a16:creationId xmlns:a16="http://schemas.microsoft.com/office/drawing/2014/main" id="{0652BC94-8D2E-4D8A-740F-3F9978C402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7D0437-5861-791B-2CE3-49C468EC83CC}"/>
              </a:ext>
            </a:extLst>
          </p:cNvPr>
          <p:cNvSpPr txBox="1"/>
          <p:nvPr/>
        </p:nvSpPr>
        <p:spPr>
          <a:xfrm>
            <a:off x="4050792" y="4434840"/>
            <a:ext cx="8631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r>
              <a:rPr lang="fr-FR" sz="2400" b="1" dirty="0"/>
              <a:t>Le Pont de Secours.</a:t>
            </a:r>
          </a:p>
        </p:txBody>
      </p:sp>
    </p:spTree>
    <p:extLst>
      <p:ext uri="{BB962C8B-B14F-4D97-AF65-F5344CB8AC3E}">
        <p14:creationId xmlns:p14="http://schemas.microsoft.com/office/powerpoint/2010/main" val="159650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5DD9B-1259-DB51-72F2-74A22288D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9BF77318-107D-5644-8CC8-6D3BB2DA96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2024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DE2C8D-AC4D-EF04-D724-8C3ED025CBA4}"/>
              </a:ext>
            </a:extLst>
          </p:cNvPr>
          <p:cNvSpPr txBox="1"/>
          <p:nvPr/>
        </p:nvSpPr>
        <p:spPr>
          <a:xfrm>
            <a:off x="4590288" y="4726984"/>
            <a:ext cx="8549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Harnachement.</a:t>
            </a:r>
          </a:p>
        </p:txBody>
      </p:sp>
    </p:spTree>
    <p:extLst>
      <p:ext uri="{BB962C8B-B14F-4D97-AF65-F5344CB8AC3E}">
        <p14:creationId xmlns:p14="http://schemas.microsoft.com/office/powerpoint/2010/main" val="202449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1E749D-4DC4-6CC0-8D52-5C505496C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ur, ciel, bâtiment&#10;&#10;Description générée automatiquement">
            <a:extLst>
              <a:ext uri="{FF2B5EF4-FFF2-40B4-BE49-F238E27FC236}">
                <a16:creationId xmlns:a16="http://schemas.microsoft.com/office/drawing/2014/main" id="{BD5A4FBA-F281-9909-F51C-07FD577503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538" y="210322"/>
            <a:ext cx="833057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4926D0-1441-781B-E203-F248085FA49D}"/>
              </a:ext>
            </a:extLst>
          </p:cNvPr>
          <p:cNvSpPr txBox="1"/>
          <p:nvPr/>
        </p:nvSpPr>
        <p:spPr>
          <a:xfrm>
            <a:off x="4730496" y="4339354"/>
            <a:ext cx="74615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L'arrière du bâtiment.</a:t>
            </a:r>
          </a:p>
        </p:txBody>
      </p:sp>
    </p:spTree>
    <p:extLst>
      <p:ext uri="{BB962C8B-B14F-4D97-AF65-F5344CB8AC3E}">
        <p14:creationId xmlns:p14="http://schemas.microsoft.com/office/powerpoint/2010/main" val="258395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77688F-4F49-FD51-E538-3E37E3DB2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aisceau, intérieur, bois&#10;&#10;Description générée automatiquement">
            <a:extLst>
              <a:ext uri="{FF2B5EF4-FFF2-40B4-BE49-F238E27FC236}">
                <a16:creationId xmlns:a16="http://schemas.microsoft.com/office/drawing/2014/main" id="{F82C33E4-96DE-CFAA-1A1C-9B8649203B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6100" y="279000"/>
            <a:ext cx="833057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5DC7A2-56B1-A241-E627-7310BC3AA759}"/>
              </a:ext>
            </a:extLst>
          </p:cNvPr>
          <p:cNvSpPr txBox="1"/>
          <p:nvPr/>
        </p:nvSpPr>
        <p:spPr>
          <a:xfrm>
            <a:off x="4183451" y="4379976"/>
            <a:ext cx="76675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Plafond du rez-de-chaussée.</a:t>
            </a:r>
          </a:p>
        </p:txBody>
      </p:sp>
    </p:spTree>
    <p:extLst>
      <p:ext uri="{BB962C8B-B14F-4D97-AF65-F5344CB8AC3E}">
        <p14:creationId xmlns:p14="http://schemas.microsoft.com/office/powerpoint/2010/main" val="3890587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0472D8-1FC1-93E1-BD16-CC369FD4B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bâtiment, pierre, rocher&#10;&#10;Description générée automatiquement">
            <a:extLst>
              <a:ext uri="{FF2B5EF4-FFF2-40B4-BE49-F238E27FC236}">
                <a16:creationId xmlns:a16="http://schemas.microsoft.com/office/drawing/2014/main" id="{A902085D-BDC0-9166-1F41-B54102C0D8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47F680-9577-522D-CAF5-B8EC7ADC75B5}"/>
              </a:ext>
            </a:extLst>
          </p:cNvPr>
          <p:cNvSpPr txBox="1"/>
          <p:nvPr/>
        </p:nvSpPr>
        <p:spPr>
          <a:xfrm>
            <a:off x="1777808" y="4270676"/>
            <a:ext cx="10405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Vestiges d'un mur romain visibles dans le sous-sol du musée.</a:t>
            </a:r>
          </a:p>
        </p:txBody>
      </p:sp>
    </p:spTree>
    <p:extLst>
      <p:ext uri="{BB962C8B-B14F-4D97-AF65-F5344CB8AC3E}">
        <p14:creationId xmlns:p14="http://schemas.microsoft.com/office/powerpoint/2010/main" val="187175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6AD691-5BB5-7A65-8155-A96F625ECD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usée, cadre photo&#10;&#10;Description générée automatiquement">
            <a:extLst>
              <a:ext uri="{FF2B5EF4-FFF2-40B4-BE49-F238E27FC236}">
                <a16:creationId xmlns:a16="http://schemas.microsoft.com/office/drawing/2014/main" id="{DFD2FD8A-B6DD-B965-9BEA-66125C99F0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000" y="620999"/>
            <a:ext cx="7488000" cy="5616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B042FF-F62E-531F-3B97-C72A2123134F}"/>
              </a:ext>
            </a:extLst>
          </p:cNvPr>
          <p:cNvSpPr txBox="1"/>
          <p:nvPr/>
        </p:nvSpPr>
        <p:spPr>
          <a:xfrm>
            <a:off x="2816352" y="4079016"/>
            <a:ext cx="7023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des salles consacrées à l'image de Nantes.</a:t>
            </a:r>
          </a:p>
        </p:txBody>
      </p:sp>
    </p:spTree>
    <p:extLst>
      <p:ext uri="{BB962C8B-B14F-4D97-AF65-F5344CB8AC3E}">
        <p14:creationId xmlns:p14="http://schemas.microsoft.com/office/powerpoint/2010/main" val="3011602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95070A-5E54-B54C-C929-27938DD4C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Photographie aérienne, arbre, maison&#10;&#10;Description générée automatiquement">
            <a:extLst>
              <a:ext uri="{FF2B5EF4-FFF2-40B4-BE49-F238E27FC236}">
                <a16:creationId xmlns:a16="http://schemas.microsoft.com/office/drawing/2014/main" id="{117FF394-AD9E-8039-A34B-313B2EA5DA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7247" y="749451"/>
            <a:ext cx="7344000" cy="481900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4DC9B3D-9279-2EE4-E56F-5F70A27A61CA}"/>
              </a:ext>
            </a:extLst>
          </p:cNvPr>
          <p:cNvSpPr txBox="1"/>
          <p:nvPr/>
        </p:nvSpPr>
        <p:spPr>
          <a:xfrm>
            <a:off x="624840" y="226231"/>
            <a:ext cx="11567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Château Des Ducs De Bretagne – Nantes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BF63FD8-76D3-6DED-3EFC-BE29A93D5306}"/>
              </a:ext>
            </a:extLst>
          </p:cNvPr>
          <p:cNvSpPr txBox="1"/>
          <p:nvPr/>
        </p:nvSpPr>
        <p:spPr>
          <a:xfrm>
            <a:off x="3737991" y="5585329"/>
            <a:ext cx="8194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047BD46-1E11-616C-A9BD-722A3F283F2A}"/>
              </a:ext>
            </a:extLst>
          </p:cNvPr>
          <p:cNvSpPr txBox="1"/>
          <p:nvPr/>
        </p:nvSpPr>
        <p:spPr>
          <a:xfrm>
            <a:off x="5568696" y="6125425"/>
            <a:ext cx="4882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1033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192</Words>
  <Application>Microsoft Office PowerPoint</Application>
  <PresentationFormat>Grand écran</PresentationFormat>
  <Paragraphs>173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2024-10-31T14:48:47Z</dcterms:created>
  <dcterms:modified xsi:type="dcterms:W3CDTF">2024-11-01T06:53:10Z</dcterms:modified>
</cp:coreProperties>
</file>