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5" r:id="rId3"/>
    <p:sldId id="282" r:id="rId4"/>
    <p:sldId id="281" r:id="rId5"/>
    <p:sldId id="280" r:id="rId6"/>
    <p:sldId id="279" r:id="rId7"/>
    <p:sldId id="278" r:id="rId8"/>
    <p:sldId id="277" r:id="rId9"/>
    <p:sldId id="276" r:id="rId10"/>
    <p:sldId id="275" r:id="rId11"/>
    <p:sldId id="273" r:id="rId12"/>
    <p:sldId id="272" r:id="rId13"/>
    <p:sldId id="271" r:id="rId14"/>
    <p:sldId id="270" r:id="rId15"/>
    <p:sldId id="269" r:id="rId16"/>
    <p:sldId id="268" r:id="rId17"/>
    <p:sldId id="267" r:id="rId18"/>
    <p:sldId id="266" r:id="rId19"/>
    <p:sldId id="265" r:id="rId20"/>
    <p:sldId id="264" r:id="rId21"/>
    <p:sldId id="263" r:id="rId22"/>
    <p:sldId id="261" r:id="rId23"/>
    <p:sldId id="262" r:id="rId24"/>
    <p:sldId id="260" r:id="rId25"/>
    <p:sldId id="259" r:id="rId26"/>
    <p:sldId id="258" r:id="rId27"/>
    <p:sldId id="257"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712DAD-C1A0-43A1-BDC6-C4639A3D4086}" type="datetimeFigureOut">
              <a:rPr lang="fr-FR" smtClean="0"/>
              <a:t>02/10/2024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DC306C-ECF0-47FC-AA1C-5C150EBED59A}" type="slidenum">
              <a:rPr lang="fr-FR" smtClean="0"/>
              <a:t>‹N°›</a:t>
            </a:fld>
            <a:endParaRPr lang="fr-FR"/>
          </a:p>
        </p:txBody>
      </p:sp>
    </p:spTree>
    <p:extLst>
      <p:ext uri="{BB962C8B-B14F-4D97-AF65-F5344CB8AC3E}">
        <p14:creationId xmlns:p14="http://schemas.microsoft.com/office/powerpoint/2010/main" val="16354346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CDC306C-ECF0-47FC-AA1C-5C150EBED59A}" type="slidenum">
              <a:rPr lang="fr-FR" smtClean="0"/>
              <a:t>19</a:t>
            </a:fld>
            <a:endParaRPr lang="fr-FR"/>
          </a:p>
        </p:txBody>
      </p:sp>
    </p:spTree>
    <p:extLst>
      <p:ext uri="{BB962C8B-B14F-4D97-AF65-F5344CB8AC3E}">
        <p14:creationId xmlns:p14="http://schemas.microsoft.com/office/powerpoint/2010/main" val="6898374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CDC306C-ECF0-47FC-AA1C-5C150EBED59A}" type="slidenum">
              <a:rPr lang="fr-FR" smtClean="0"/>
              <a:t>30</a:t>
            </a:fld>
            <a:endParaRPr lang="fr-FR"/>
          </a:p>
        </p:txBody>
      </p:sp>
    </p:spTree>
    <p:extLst>
      <p:ext uri="{BB962C8B-B14F-4D97-AF65-F5344CB8AC3E}">
        <p14:creationId xmlns:p14="http://schemas.microsoft.com/office/powerpoint/2010/main" val="4172933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7C0563-4130-2135-0F04-3745D5B0C75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5519C06-8E33-6326-08AB-6DABEC21B8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630FCED-6D0A-6D8B-329D-15F1E87B2831}"/>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5" name="Espace réservé du pied de page 4">
            <a:extLst>
              <a:ext uri="{FF2B5EF4-FFF2-40B4-BE49-F238E27FC236}">
                <a16:creationId xmlns:a16="http://schemas.microsoft.com/office/drawing/2014/main" id="{6445A363-FC47-D386-9EFA-F027752DF8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99FD48C-56E0-F8EB-5616-F2C92A3293F1}"/>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55830917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95DF58-C09C-D8E7-FB8A-4E7A90451DF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AE099EA-C278-EFD6-FF4B-147E6E36EAD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65444E-D9B0-BC95-D271-F6B39ABC95C7}"/>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5" name="Espace réservé du pied de page 4">
            <a:extLst>
              <a:ext uri="{FF2B5EF4-FFF2-40B4-BE49-F238E27FC236}">
                <a16:creationId xmlns:a16="http://schemas.microsoft.com/office/drawing/2014/main" id="{517638FD-249D-BE62-62D7-6D5D8C4AD80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8335B6-CBEE-8A97-83AB-1ABDC5BCE448}"/>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78232638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6D1CF3-AC49-2697-7465-11ED0BBE081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17A36D1-E245-6817-5F5C-FFC2F8DA7CA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8CCADEF-58DF-FD27-2C13-CC62EB412DA7}"/>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5" name="Espace réservé du pied de page 4">
            <a:extLst>
              <a:ext uri="{FF2B5EF4-FFF2-40B4-BE49-F238E27FC236}">
                <a16:creationId xmlns:a16="http://schemas.microsoft.com/office/drawing/2014/main" id="{63774CE6-1B4D-0A5C-6E15-BF125EB63E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91E255C-1F12-7EFE-8EAA-8B6EC38DC3B9}"/>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274511827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D559F5-E209-A004-1FC1-2034E9E2C49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662FB8-5F9D-6A89-C4C0-7E3FF410C26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265DAE-EA79-174D-F415-66EA3BCABBB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87524DA-2867-17B4-4596-BCCAE7831001}"/>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6" name="Espace réservé du pied de page 5">
            <a:extLst>
              <a:ext uri="{FF2B5EF4-FFF2-40B4-BE49-F238E27FC236}">
                <a16:creationId xmlns:a16="http://schemas.microsoft.com/office/drawing/2014/main" id="{E4F50BB3-E26B-2AFD-C8FA-FC58E90B3F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1049568-BF09-588E-896D-42D963AA072F}"/>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24715126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9255C7-0C9D-8265-A02E-393B8991BB4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9678976-0566-7124-F86B-8B862CF2BC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BFBF8BC-2563-ECB8-6C99-0E9812F36D4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9D5A01A-E17F-29A2-CC19-AD2077FE95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1EA17E3-7509-CA7E-35F8-04F9D0AAA5B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3EA45B8-D597-7D7E-F51E-BE4B83F3AC2E}"/>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8" name="Espace réservé du pied de page 7">
            <a:extLst>
              <a:ext uri="{FF2B5EF4-FFF2-40B4-BE49-F238E27FC236}">
                <a16:creationId xmlns:a16="http://schemas.microsoft.com/office/drawing/2014/main" id="{8636A95B-4445-2D0F-9D9C-F07C36D93C1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420CEEC-E2C9-3309-2058-681321F7E6E7}"/>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47575474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EC6909-6D56-DD55-CC28-95C63B7CE59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88C7D58-87A5-F85C-E969-540ED338F3D7}"/>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4" name="Espace réservé du pied de page 3">
            <a:extLst>
              <a:ext uri="{FF2B5EF4-FFF2-40B4-BE49-F238E27FC236}">
                <a16:creationId xmlns:a16="http://schemas.microsoft.com/office/drawing/2014/main" id="{0F90C95F-3A73-85D3-4D1A-46D55D21E0A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6F1E0BA-D4F9-9630-DC52-73A9516F2A1A}"/>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111540218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28B8062-4D7D-5D3D-265B-E876E0BF020E}"/>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3" name="Espace réservé du pied de page 2">
            <a:extLst>
              <a:ext uri="{FF2B5EF4-FFF2-40B4-BE49-F238E27FC236}">
                <a16:creationId xmlns:a16="http://schemas.microsoft.com/office/drawing/2014/main" id="{13E80159-40F2-FB2F-1502-2D044F4AD15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5A32FC9-7FCF-8140-96D7-AB10A6536B70}"/>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130742112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DE2300-068A-DB3F-F185-B70F32CF199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8845ECA-D4F3-E054-6DF1-B2F279EF63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889D224-F0BA-172C-7E47-A4389780B9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E3E99F4-1491-E79B-5CE8-848C418F2ACF}"/>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6" name="Espace réservé du pied de page 5">
            <a:extLst>
              <a:ext uri="{FF2B5EF4-FFF2-40B4-BE49-F238E27FC236}">
                <a16:creationId xmlns:a16="http://schemas.microsoft.com/office/drawing/2014/main" id="{041D7366-69F6-8E50-403F-8D21A7962BB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FCCA87-DDED-9272-A3C5-BCDA0F4F887B}"/>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97421829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167A53-53D9-6B9D-641A-0336E58A677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F4D2D9F-AF13-DBF0-F7C3-4A96B890EC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648BCBA-62AE-A99D-3AC0-9D63D5C094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809091-6EC5-3C1D-1CCF-1115CC4ACB71}"/>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6" name="Espace réservé du pied de page 5">
            <a:extLst>
              <a:ext uri="{FF2B5EF4-FFF2-40B4-BE49-F238E27FC236}">
                <a16:creationId xmlns:a16="http://schemas.microsoft.com/office/drawing/2014/main" id="{A8B5C415-8F8B-752F-CD89-FF6A2A4BA67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BC809D-0374-1560-2DE3-F5A636523508}"/>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105171737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00BF72-2CE7-233C-0BDE-D925DC80E4F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149747C-7E8E-3630-7DE6-E433AD66702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0F20EA-4B98-C96A-4B59-344E38FA73DD}"/>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5" name="Espace réservé du pied de page 4">
            <a:extLst>
              <a:ext uri="{FF2B5EF4-FFF2-40B4-BE49-F238E27FC236}">
                <a16:creationId xmlns:a16="http://schemas.microsoft.com/office/drawing/2014/main" id="{DAF021B5-E81D-2844-E962-07A119BE73E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BAD315B-1721-C404-CD80-F8A35C6E47C6}"/>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53108221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AE6A336-9BC3-EAAE-D8E1-E512C029F7B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827C9F9-FFA3-4892-0D5A-73D6D07B885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8D994F-97B2-74E6-3306-3DC44B211FE0}"/>
              </a:ext>
            </a:extLst>
          </p:cNvPr>
          <p:cNvSpPr>
            <a:spLocks noGrp="1"/>
          </p:cNvSpPr>
          <p:nvPr>
            <p:ph type="dt" sz="half" idx="10"/>
          </p:nvPr>
        </p:nvSpPr>
        <p:spPr/>
        <p:txBody>
          <a:bodyPr/>
          <a:lstStyle/>
          <a:p>
            <a:fld id="{10A39E40-933D-4AA9-87F2-8E7646A442FD}" type="datetimeFigureOut">
              <a:rPr lang="fr-FR" smtClean="0"/>
              <a:t>02/10/2024</a:t>
            </a:fld>
            <a:endParaRPr lang="fr-FR"/>
          </a:p>
        </p:txBody>
      </p:sp>
      <p:sp>
        <p:nvSpPr>
          <p:cNvPr id="5" name="Espace réservé du pied de page 4">
            <a:extLst>
              <a:ext uri="{FF2B5EF4-FFF2-40B4-BE49-F238E27FC236}">
                <a16:creationId xmlns:a16="http://schemas.microsoft.com/office/drawing/2014/main" id="{995B29F3-CDCA-D08D-F991-F4D30A60D4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DCCBFCF-1CD9-88A5-A8EC-8BC7957CB99D}"/>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10882972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38337B7-2E21-78E7-826C-4FFAA63377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98F6D4-38D6-56F8-D402-8D154021F5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F3C2B56-17FF-461E-DEF4-FC2F32CA0B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A39E40-933D-4AA9-87F2-8E7646A442FD}" type="datetimeFigureOut">
              <a:rPr lang="fr-FR" smtClean="0"/>
              <a:t>02/10/2024</a:t>
            </a:fld>
            <a:endParaRPr lang="fr-FR"/>
          </a:p>
        </p:txBody>
      </p:sp>
      <p:sp>
        <p:nvSpPr>
          <p:cNvPr id="5" name="Espace réservé du pied de page 4">
            <a:extLst>
              <a:ext uri="{FF2B5EF4-FFF2-40B4-BE49-F238E27FC236}">
                <a16:creationId xmlns:a16="http://schemas.microsoft.com/office/drawing/2014/main" id="{B650089F-3011-B67D-5F90-59B6DA79CA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EBCD99-9F0B-CDBD-16F9-2BDB4C9888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6E707A9-0ED0-4C6B-B68B-D103EAE45AFE}" type="slidenum">
              <a:rPr lang="fr-FR" smtClean="0"/>
              <a:t>‹N°›</a:t>
            </a:fld>
            <a:endParaRPr lang="fr-FR"/>
          </a:p>
        </p:txBody>
      </p:sp>
    </p:spTree>
    <p:extLst>
      <p:ext uri="{BB962C8B-B14F-4D97-AF65-F5344CB8AC3E}">
        <p14:creationId xmlns:p14="http://schemas.microsoft.com/office/powerpoint/2010/main" val="16480673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nuage, paysage&#10;&#10;Description générée automatiquement">
            <a:extLst>
              <a:ext uri="{FF2B5EF4-FFF2-40B4-BE49-F238E27FC236}">
                <a16:creationId xmlns:a16="http://schemas.microsoft.com/office/drawing/2014/main" id="{97F16886-F9F5-89F2-DE06-C281307BAC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5640" y="369000"/>
            <a:ext cx="9140719" cy="6120000"/>
          </a:xfrm>
          <a:prstGeom prst="rect">
            <a:avLst/>
          </a:prstGeom>
          <a:effectLst>
            <a:softEdge rad="635000"/>
          </a:effectLst>
        </p:spPr>
      </p:pic>
      <p:sp>
        <p:nvSpPr>
          <p:cNvPr id="4" name="ZoneTexte 3">
            <a:extLst>
              <a:ext uri="{FF2B5EF4-FFF2-40B4-BE49-F238E27FC236}">
                <a16:creationId xmlns:a16="http://schemas.microsoft.com/office/drawing/2014/main" id="{D8981E6D-84B9-4A4A-0FF2-6E1ED4881B3B}"/>
              </a:ext>
            </a:extLst>
          </p:cNvPr>
          <p:cNvSpPr txBox="1"/>
          <p:nvPr/>
        </p:nvSpPr>
        <p:spPr>
          <a:xfrm>
            <a:off x="4840941" y="215152"/>
            <a:ext cx="6960198" cy="461665"/>
          </a:xfrm>
          <a:prstGeom prst="rect">
            <a:avLst/>
          </a:prstGeom>
          <a:noFill/>
        </p:spPr>
        <p:txBody>
          <a:bodyPr wrap="square" rtlCol="0">
            <a:spAutoFit/>
          </a:bodyPr>
          <a:lstStyle/>
          <a:p>
            <a:r>
              <a:rPr lang="fr-FR" sz="2400" b="1">
                <a:solidFill>
                  <a:srgbClr val="FFFF00"/>
                </a:solidFill>
              </a:rPr>
              <a:t>Hautes-Pyrénées</a:t>
            </a:r>
            <a:endParaRPr lang="fr-FR" sz="2400" b="1" dirty="0">
              <a:solidFill>
                <a:srgbClr val="FFFF00"/>
              </a:solidFill>
            </a:endParaRPr>
          </a:p>
        </p:txBody>
      </p:sp>
      <p:cxnSp>
        <p:nvCxnSpPr>
          <p:cNvPr id="6" name="Connecteur droit 5">
            <a:extLst>
              <a:ext uri="{FF2B5EF4-FFF2-40B4-BE49-F238E27FC236}">
                <a16:creationId xmlns:a16="http://schemas.microsoft.com/office/drawing/2014/main" id="{FDC52A8B-8D96-BC94-DA1C-138277517B6A}"/>
              </a:ext>
            </a:extLst>
          </p:cNvPr>
          <p:cNvCxnSpPr/>
          <p:nvPr/>
        </p:nvCxnSpPr>
        <p:spPr>
          <a:xfrm flipV="1">
            <a:off x="4249271" y="6314739"/>
            <a:ext cx="5056094" cy="174261"/>
          </a:xfrm>
          <a:prstGeom prst="line">
            <a:avLst/>
          </a:prstGeom>
        </p:spPr>
        <p:style>
          <a:lnRef idx="2">
            <a:schemeClr val="accent1"/>
          </a:lnRef>
          <a:fillRef idx="0">
            <a:schemeClr val="accent1"/>
          </a:fillRef>
          <a:effectRef idx="1">
            <a:schemeClr val="accent1"/>
          </a:effectRef>
          <a:fontRef idx="minor">
            <a:schemeClr val="tx1"/>
          </a:fontRef>
        </p:style>
      </p:cxnSp>
      <p:sp>
        <p:nvSpPr>
          <p:cNvPr id="7" name="ZoneTexte 6">
            <a:extLst>
              <a:ext uri="{FF2B5EF4-FFF2-40B4-BE49-F238E27FC236}">
                <a16:creationId xmlns:a16="http://schemas.microsoft.com/office/drawing/2014/main" id="{48B9C0F1-2BE7-02AF-DB41-792575EBDDFF}"/>
              </a:ext>
            </a:extLst>
          </p:cNvPr>
          <p:cNvSpPr txBox="1"/>
          <p:nvPr/>
        </p:nvSpPr>
        <p:spPr>
          <a:xfrm>
            <a:off x="258184" y="6027003"/>
            <a:ext cx="11933816" cy="830997"/>
          </a:xfrm>
          <a:prstGeom prst="rect">
            <a:avLst/>
          </a:prstGeom>
          <a:noFill/>
        </p:spPr>
        <p:txBody>
          <a:bodyPr wrap="square" rtlCol="0">
            <a:spAutoFit/>
          </a:bodyPr>
          <a:lstStyle/>
          <a:p>
            <a:r>
              <a:rPr lang="fr-FR" sz="2400" b="1">
                <a:solidFill>
                  <a:srgbClr val="FFFF00"/>
                </a:solidFill>
              </a:rPr>
              <a:t>Le Vignemale, le Pique Longue situé à la frontière franco-espagnole dans le massif du Vignemale. Altitude 3298 m</a:t>
            </a:r>
            <a:endParaRPr lang="fr-FR" sz="2400" b="1" dirty="0">
              <a:solidFill>
                <a:srgbClr val="FFFF00"/>
              </a:solidFill>
            </a:endParaRPr>
          </a:p>
        </p:txBody>
      </p:sp>
    </p:spTree>
    <p:extLst>
      <p:ext uri="{BB962C8B-B14F-4D97-AF65-F5344CB8AC3E}">
        <p14:creationId xmlns:p14="http://schemas.microsoft.com/office/powerpoint/2010/main" val="3180953134"/>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sndAc>
          <p:stSnd loop="1">
            <p:snd r:embed="rId2" name="Le refuge Edmond Duplan,chant Pyrénéen.wav"/>
          </p:stSnd>
        </p:sndAc>
      </p:transition>
    </mc:Choice>
    <mc:Fallback>
      <p:transition spd="slow" advClick="0" advTm="8000">
        <p:fade/>
        <p:sndAc>
          <p:stSnd loop="1">
            <p:snd r:embed="rId2" name="Le refuge Edmond Duplan,chant Pyrénée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B123584-9E2E-0254-3B5F-BD45BE7E61D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Le département des Hautes-Pyrénées fait partie de la région Occitanie. Il est limitrophe des départements des Pyrénées-Atlantiques (Nouvelle-Aquitaine), du Gers, de la Haute-Garonne, et de la province de Huesca de la communauté autonome d'Aragon (Espagne).</a:t>
            </a:r>
          </a:p>
          <a:p>
            <a:pPr algn="ctr"/>
            <a:endParaRPr lang="fr-FR" sz="2800" b="1" dirty="0">
              <a:solidFill>
                <a:srgbClr val="FFFF00"/>
              </a:solidFill>
            </a:endParaRPr>
          </a:p>
          <a:p>
            <a:pPr algn="ctr"/>
            <a:r>
              <a:rPr lang="fr-FR" sz="2800" b="1" dirty="0">
                <a:solidFill>
                  <a:srgbClr val="FFFF00"/>
                </a:solidFill>
              </a:rPr>
              <a:t>Trois régions naturelles bien distinctes composent le paysage haut-pyrénéen : la montagne et ses vallées, les coteaux et les plaines.</a:t>
            </a:r>
          </a:p>
          <a:p>
            <a:pPr algn="ctr"/>
            <a:endParaRPr lang="fr-FR" sz="2800" b="1" dirty="0">
              <a:solidFill>
                <a:srgbClr val="FFFF00"/>
              </a:solidFill>
            </a:endParaRPr>
          </a:p>
          <a:p>
            <a:pPr algn="ctr"/>
            <a:r>
              <a:rPr lang="fr-FR" sz="2800" b="1" dirty="0">
                <a:solidFill>
                  <a:srgbClr val="FFFF00"/>
                </a:solidFill>
              </a:rPr>
              <a:t>La montagne, c’est-à-dire les Pyrénées, recouvre, au sud, la moitié du territoire du département. Elle forme une barrière naturelle entre la France et l’Espagne, ne permettant qu’un seul accès routier vers l’Aragon par le tunnel Aragnouet-</a:t>
            </a:r>
            <a:r>
              <a:rPr lang="fr-FR" sz="2800" b="1" dirty="0" err="1">
                <a:solidFill>
                  <a:srgbClr val="FFFF00"/>
                </a:solidFill>
              </a:rPr>
              <a:t>Bielsa</a:t>
            </a:r>
            <a:r>
              <a:rPr lang="fr-FR" sz="2800" b="1" dirty="0">
                <a:solidFill>
                  <a:srgbClr val="FFFF00"/>
                </a:solidFill>
              </a:rPr>
              <a:t>. 35 de ses pics dépassent 3 000 m et le pic du Vignemale, à 3 298 m, en est le point culminant.</a:t>
            </a:r>
          </a:p>
        </p:txBody>
      </p:sp>
    </p:spTree>
    <p:extLst>
      <p:ext uri="{BB962C8B-B14F-4D97-AF65-F5344CB8AC3E}">
        <p14:creationId xmlns:p14="http://schemas.microsoft.com/office/powerpoint/2010/main" val="160049397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4" end="4"/>
                                            </p:txEl>
                                          </p:spTgt>
                                        </p:tgtEl>
                                        <p:attrNameLst>
                                          <p:attrName>style.visibility</p:attrName>
                                        </p:attrNameLst>
                                      </p:cBhvr>
                                      <p:to>
                                        <p:strVal val="visible"/>
                                      </p:to>
                                    </p:set>
                                    <p:set>
                                      <p:cBhvr>
                                        <p:cTn id="25" dur="455" fill="hold">
                                          <p:stCondLst>
                                            <p:cond delay="0"/>
                                          </p:stCondLst>
                                        </p:cTn>
                                        <p:tgtEl>
                                          <p:spTgt spid="4">
                                            <p:txEl>
                                              <p:pRg st="4" end="4"/>
                                            </p:txEl>
                                          </p:spTgt>
                                        </p:tgtEl>
                                        <p:attrNameLst>
                                          <p:attrName>style.rotation</p:attrName>
                                        </p:attrNameLst>
                                      </p:cBhvr>
                                      <p:to>
                                        <p:strVal val="-45.0"/>
                                      </p:to>
                                    </p:set>
                                    <p:anim calcmode="lin" valueType="num">
                                      <p:cBhvr>
                                        <p:cTn id="26"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nuage, ciel&#10;&#10;Description générée automatiquement">
            <a:extLst>
              <a:ext uri="{FF2B5EF4-FFF2-40B4-BE49-F238E27FC236}">
                <a16:creationId xmlns:a16="http://schemas.microsoft.com/office/drawing/2014/main" id="{20186D0A-16C8-4616-8D1C-0CB5D3F874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2175" y="279000"/>
            <a:ext cx="9387650" cy="6300000"/>
          </a:xfrm>
          <a:prstGeom prst="rect">
            <a:avLst/>
          </a:prstGeom>
          <a:effectLst>
            <a:softEdge rad="635000"/>
          </a:effectLst>
        </p:spPr>
      </p:pic>
      <p:sp>
        <p:nvSpPr>
          <p:cNvPr id="4" name="ZoneTexte 3">
            <a:extLst>
              <a:ext uri="{FF2B5EF4-FFF2-40B4-BE49-F238E27FC236}">
                <a16:creationId xmlns:a16="http://schemas.microsoft.com/office/drawing/2014/main" id="{8EF3D6E4-2612-7909-89D7-B53FC68A8A2B}"/>
              </a:ext>
            </a:extLst>
          </p:cNvPr>
          <p:cNvSpPr txBox="1"/>
          <p:nvPr/>
        </p:nvSpPr>
        <p:spPr>
          <a:xfrm>
            <a:off x="1518621" y="6117335"/>
            <a:ext cx="10185699" cy="461665"/>
          </a:xfrm>
          <a:prstGeom prst="rect">
            <a:avLst/>
          </a:prstGeom>
          <a:noFill/>
        </p:spPr>
        <p:txBody>
          <a:bodyPr wrap="square" rtlCol="0">
            <a:spAutoFit/>
          </a:bodyPr>
          <a:lstStyle/>
          <a:p>
            <a:r>
              <a:rPr lang="fr-FR" sz="2400" b="1">
                <a:solidFill>
                  <a:srgbClr val="FFFF00"/>
                </a:solidFill>
              </a:rPr>
              <a:t>Granges foraines, au-dessous de Gez-ez-Angles, au centre-ouest.</a:t>
            </a:r>
            <a:endParaRPr lang="fr-FR" sz="2400" b="1" dirty="0">
              <a:solidFill>
                <a:srgbClr val="FFFF00"/>
              </a:solidFill>
            </a:endParaRPr>
          </a:p>
        </p:txBody>
      </p:sp>
    </p:spTree>
    <p:extLst>
      <p:ext uri="{BB962C8B-B14F-4D97-AF65-F5344CB8AC3E}">
        <p14:creationId xmlns:p14="http://schemas.microsoft.com/office/powerpoint/2010/main" val="253402153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haîne de montagnes, paysage&#10;&#10;Description générée automatiquement">
            <a:extLst>
              <a:ext uri="{FF2B5EF4-FFF2-40B4-BE49-F238E27FC236}">
                <a16:creationId xmlns:a16="http://schemas.microsoft.com/office/drawing/2014/main" id="{5CEFABFE-E0ED-5636-1F8F-10A08B4F3A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567000"/>
            <a:ext cx="11448000" cy="5724000"/>
          </a:xfrm>
          <a:prstGeom prst="rect">
            <a:avLst/>
          </a:prstGeom>
          <a:effectLst>
            <a:softEdge rad="635000"/>
          </a:effectLst>
        </p:spPr>
      </p:pic>
      <p:sp>
        <p:nvSpPr>
          <p:cNvPr id="4" name="ZoneTexte 3">
            <a:extLst>
              <a:ext uri="{FF2B5EF4-FFF2-40B4-BE49-F238E27FC236}">
                <a16:creationId xmlns:a16="http://schemas.microsoft.com/office/drawing/2014/main" id="{BECDCBF2-9FCA-C1F6-CC0F-59D7D1B0A9F3}"/>
              </a:ext>
            </a:extLst>
          </p:cNvPr>
          <p:cNvSpPr txBox="1"/>
          <p:nvPr/>
        </p:nvSpPr>
        <p:spPr>
          <a:xfrm>
            <a:off x="2852569" y="5916706"/>
            <a:ext cx="7949902" cy="461665"/>
          </a:xfrm>
          <a:prstGeom prst="rect">
            <a:avLst/>
          </a:prstGeom>
          <a:noFill/>
        </p:spPr>
        <p:txBody>
          <a:bodyPr wrap="square" rtlCol="0">
            <a:spAutoFit/>
          </a:bodyPr>
          <a:lstStyle/>
          <a:p>
            <a:r>
              <a:rPr lang="fr-FR" sz="2400" b="1">
                <a:solidFill>
                  <a:srgbClr val="FFFF00"/>
                </a:solidFill>
              </a:rPr>
              <a:t>Commune et cirque de Gavarnie, dans le sud.</a:t>
            </a:r>
            <a:endParaRPr lang="fr-FR" sz="2400" b="1" dirty="0">
              <a:solidFill>
                <a:srgbClr val="FFFF00"/>
              </a:solidFill>
            </a:endParaRPr>
          </a:p>
        </p:txBody>
      </p:sp>
    </p:spTree>
    <p:extLst>
      <p:ext uri="{BB962C8B-B14F-4D97-AF65-F5344CB8AC3E}">
        <p14:creationId xmlns:p14="http://schemas.microsoft.com/office/powerpoint/2010/main" val="2845049671"/>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ciel, nuage&#10;&#10;Description générée automatiquement">
            <a:extLst>
              <a:ext uri="{FF2B5EF4-FFF2-40B4-BE49-F238E27FC236}">
                <a16:creationId xmlns:a16="http://schemas.microsoft.com/office/drawing/2014/main" id="{47EF1FAE-6AAC-4CC8-0701-17EAF957E6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896266"/>
            <a:ext cx="11592000" cy="5065467"/>
          </a:xfrm>
          <a:prstGeom prst="rect">
            <a:avLst/>
          </a:prstGeom>
          <a:effectLst>
            <a:softEdge rad="635000"/>
          </a:effectLst>
        </p:spPr>
      </p:pic>
      <p:sp>
        <p:nvSpPr>
          <p:cNvPr id="4" name="ZoneTexte 3">
            <a:extLst>
              <a:ext uri="{FF2B5EF4-FFF2-40B4-BE49-F238E27FC236}">
                <a16:creationId xmlns:a16="http://schemas.microsoft.com/office/drawing/2014/main" id="{66A2892C-DAD8-75B7-34AF-C109C48C380B}"/>
              </a:ext>
            </a:extLst>
          </p:cNvPr>
          <p:cNvSpPr txBox="1"/>
          <p:nvPr/>
        </p:nvSpPr>
        <p:spPr>
          <a:xfrm>
            <a:off x="3069515" y="5680037"/>
            <a:ext cx="7046259" cy="830997"/>
          </a:xfrm>
          <a:prstGeom prst="rect">
            <a:avLst/>
          </a:prstGeom>
          <a:noFill/>
        </p:spPr>
        <p:txBody>
          <a:bodyPr wrap="square" rtlCol="0">
            <a:spAutoFit/>
          </a:bodyPr>
          <a:lstStyle/>
          <a:p>
            <a:r>
              <a:rPr lang="fr-FR" sz="2400" b="1">
                <a:solidFill>
                  <a:srgbClr val="FFFF00"/>
                </a:solidFill>
              </a:rPr>
              <a:t>Refuge des Espuguettes sur le fond de Cirque de Gavarnie et la brèche de Roland, dans le sud.</a:t>
            </a:r>
            <a:endParaRPr lang="fr-FR" sz="2400" b="1" dirty="0">
              <a:solidFill>
                <a:srgbClr val="FFFF00"/>
              </a:solidFill>
            </a:endParaRPr>
          </a:p>
        </p:txBody>
      </p:sp>
    </p:spTree>
    <p:extLst>
      <p:ext uri="{BB962C8B-B14F-4D97-AF65-F5344CB8AC3E}">
        <p14:creationId xmlns:p14="http://schemas.microsoft.com/office/powerpoint/2010/main" val="343973336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montagne&#10;&#10;Description générée automatiquement">
            <a:extLst>
              <a:ext uri="{FF2B5EF4-FFF2-40B4-BE49-F238E27FC236}">
                <a16:creationId xmlns:a16="http://schemas.microsoft.com/office/drawing/2014/main" id="{BF3018DB-BA32-E3EE-9609-2B3C4983C5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6579"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CDD8836-5B50-1DAA-01D5-41240FFBC7DC}"/>
              </a:ext>
            </a:extLst>
          </p:cNvPr>
          <p:cNvSpPr txBox="1"/>
          <p:nvPr/>
        </p:nvSpPr>
        <p:spPr>
          <a:xfrm>
            <a:off x="4797911" y="3980330"/>
            <a:ext cx="633625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Pic du Midi de Bigorre.</a:t>
            </a:r>
          </a:p>
        </p:txBody>
      </p:sp>
    </p:spTree>
    <p:extLst>
      <p:ext uri="{BB962C8B-B14F-4D97-AF65-F5344CB8AC3E}">
        <p14:creationId xmlns:p14="http://schemas.microsoft.com/office/powerpoint/2010/main" val="144480696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ciel, nuage&#10;&#10;Description générée automatiquement">
            <a:extLst>
              <a:ext uri="{FF2B5EF4-FFF2-40B4-BE49-F238E27FC236}">
                <a16:creationId xmlns:a16="http://schemas.microsoft.com/office/drawing/2014/main" id="{CCFAAF7F-CB63-FC5A-B133-CEDC89A8B2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15E0BAA-51D0-373C-AA4C-EDE9019E9880}"/>
              </a:ext>
            </a:extLst>
          </p:cNvPr>
          <p:cNvSpPr txBox="1"/>
          <p:nvPr/>
        </p:nvSpPr>
        <p:spPr>
          <a:xfrm>
            <a:off x="3119718" y="4571999"/>
            <a:ext cx="7885356"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TARMAC et les champs avoisinant à Ossun.</a:t>
            </a:r>
          </a:p>
        </p:txBody>
      </p:sp>
    </p:spTree>
    <p:extLst>
      <p:ext uri="{BB962C8B-B14F-4D97-AF65-F5344CB8AC3E}">
        <p14:creationId xmlns:p14="http://schemas.microsoft.com/office/powerpoint/2010/main" val="199227796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F47E6484-87EB-0285-27FA-202FB95899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0" y="189000"/>
            <a:ext cx="4858480" cy="6480000"/>
          </a:xfrm>
          <a:prstGeom prst="rect">
            <a:avLst/>
          </a:prstGeom>
          <a:effectLst>
            <a:softEdge rad="127000"/>
          </a:effectLst>
        </p:spPr>
      </p:pic>
      <p:sp>
        <p:nvSpPr>
          <p:cNvPr id="4" name="ZoneTexte 3">
            <a:extLst>
              <a:ext uri="{FF2B5EF4-FFF2-40B4-BE49-F238E27FC236}">
                <a16:creationId xmlns:a16="http://schemas.microsoft.com/office/drawing/2014/main" id="{90FABFED-3F17-355A-0B02-B54A1652D650}"/>
              </a:ext>
            </a:extLst>
          </p:cNvPr>
          <p:cNvSpPr txBox="1"/>
          <p:nvPr/>
        </p:nvSpPr>
        <p:spPr>
          <a:xfrm>
            <a:off x="8374633" y="903642"/>
            <a:ext cx="356635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Sanctuaires de Lourdes.</a:t>
            </a:r>
          </a:p>
        </p:txBody>
      </p:sp>
    </p:spTree>
    <p:extLst>
      <p:ext uri="{BB962C8B-B14F-4D97-AF65-F5344CB8AC3E}">
        <p14:creationId xmlns:p14="http://schemas.microsoft.com/office/powerpoint/2010/main" val="326176094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uage, ciel&#10;&#10;Description générée automatiquement">
            <a:extLst>
              <a:ext uri="{FF2B5EF4-FFF2-40B4-BE49-F238E27FC236}">
                <a16:creationId xmlns:a16="http://schemas.microsoft.com/office/drawing/2014/main" id="{F8E107B0-4A03-3906-1506-45FFDFBE55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9846" y="279000"/>
            <a:ext cx="9692308" cy="6300000"/>
          </a:xfrm>
          <a:prstGeom prst="rect">
            <a:avLst/>
          </a:prstGeom>
          <a:effectLst>
            <a:softEdge rad="635000"/>
          </a:effectLst>
        </p:spPr>
      </p:pic>
      <p:sp>
        <p:nvSpPr>
          <p:cNvPr id="4" name="ZoneTexte 3">
            <a:extLst>
              <a:ext uri="{FF2B5EF4-FFF2-40B4-BE49-F238E27FC236}">
                <a16:creationId xmlns:a16="http://schemas.microsoft.com/office/drawing/2014/main" id="{227B59F5-C0DE-0FA1-97BF-25B8A03F3CBA}"/>
              </a:ext>
            </a:extLst>
          </p:cNvPr>
          <p:cNvSpPr txBox="1"/>
          <p:nvPr/>
        </p:nvSpPr>
        <p:spPr>
          <a:xfrm>
            <a:off x="3119718" y="4023360"/>
            <a:ext cx="807899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Parc national des Pyrénées, cirque de Gavarnie.</a:t>
            </a:r>
          </a:p>
        </p:txBody>
      </p:sp>
    </p:spTree>
    <p:extLst>
      <p:ext uri="{BB962C8B-B14F-4D97-AF65-F5344CB8AC3E}">
        <p14:creationId xmlns:p14="http://schemas.microsoft.com/office/powerpoint/2010/main" val="214621534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hute d’eau, arbre, nature&#10;&#10;Description générée automatiquement">
            <a:extLst>
              <a:ext uri="{FF2B5EF4-FFF2-40B4-BE49-F238E27FC236}">
                <a16:creationId xmlns:a16="http://schemas.microsoft.com/office/drawing/2014/main" id="{BE4378EA-37F1-DAF9-8097-BE57876DE5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3388" y="279699"/>
            <a:ext cx="5652000" cy="4239000"/>
          </a:xfrm>
          <a:prstGeom prst="rect">
            <a:avLst/>
          </a:prstGeom>
          <a:effectLst>
            <a:softEdge rad="317500"/>
          </a:effectLst>
        </p:spPr>
      </p:pic>
      <p:pic>
        <p:nvPicPr>
          <p:cNvPr id="5" name="Image 4" descr="Une image contenant plein air, plante, arbre, Cours d’eau&#10;&#10;Description générée automatiquement">
            <a:extLst>
              <a:ext uri="{FF2B5EF4-FFF2-40B4-BE49-F238E27FC236}">
                <a16:creationId xmlns:a16="http://schemas.microsoft.com/office/drawing/2014/main" id="{2F4A5F43-0DB2-5928-5A24-0C21BBF6EA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8612" y="1301676"/>
            <a:ext cx="3960000" cy="5280000"/>
          </a:xfrm>
          <a:prstGeom prst="rect">
            <a:avLst/>
          </a:prstGeom>
          <a:effectLst>
            <a:softEdge rad="317500"/>
          </a:effectLst>
        </p:spPr>
      </p:pic>
    </p:spTree>
    <p:extLst>
      <p:ext uri="{BB962C8B-B14F-4D97-AF65-F5344CB8AC3E}">
        <p14:creationId xmlns:p14="http://schemas.microsoft.com/office/powerpoint/2010/main" val="1322323394"/>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aison, plante&#10;&#10;Description générée automatiquement">
            <a:extLst>
              <a:ext uri="{FF2B5EF4-FFF2-40B4-BE49-F238E27FC236}">
                <a16:creationId xmlns:a16="http://schemas.microsoft.com/office/drawing/2014/main" id="{BCC88AB2-A504-1BB5-0D64-909980A0D3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5770" y="3130263"/>
            <a:ext cx="7056000" cy="3528000"/>
          </a:xfrm>
          <a:prstGeom prst="rect">
            <a:avLst/>
          </a:prstGeom>
          <a:effectLst>
            <a:softEdge rad="127000"/>
          </a:effectLst>
        </p:spPr>
      </p:pic>
      <p:pic>
        <p:nvPicPr>
          <p:cNvPr id="5" name="Image 4" descr="Une image contenant plein air, herbe, mammifère, bétail&#10;&#10;Description générée automatiquement">
            <a:extLst>
              <a:ext uri="{FF2B5EF4-FFF2-40B4-BE49-F238E27FC236}">
                <a16:creationId xmlns:a16="http://schemas.microsoft.com/office/drawing/2014/main" id="{FA043DFA-8AEA-1645-5C5E-C2E44017FE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60625" y="161364"/>
            <a:ext cx="2880000" cy="5119200"/>
          </a:xfrm>
          <a:prstGeom prst="rect">
            <a:avLst/>
          </a:prstGeom>
          <a:effectLst>
            <a:softEdge rad="127000"/>
          </a:effectLst>
        </p:spPr>
      </p:pic>
    </p:spTree>
    <p:extLst>
      <p:ext uri="{BB962C8B-B14F-4D97-AF65-F5344CB8AC3E}">
        <p14:creationId xmlns:p14="http://schemas.microsoft.com/office/powerpoint/2010/main" val="198868587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nuage, plein air, ciel, plante&#10;&#10;Description générée automatiquement">
            <a:extLst>
              <a:ext uri="{FF2B5EF4-FFF2-40B4-BE49-F238E27FC236}">
                <a16:creationId xmlns:a16="http://schemas.microsoft.com/office/drawing/2014/main" id="{E0147A27-4C9B-4C09-59FA-DC1B57BE98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044" y="855000"/>
            <a:ext cx="4118400" cy="5148000"/>
          </a:xfrm>
          <a:prstGeom prst="rect">
            <a:avLst/>
          </a:prstGeom>
          <a:effectLst>
            <a:softEdge rad="127000"/>
          </a:effectLst>
        </p:spPr>
      </p:pic>
      <p:sp>
        <p:nvSpPr>
          <p:cNvPr id="6" name="ZoneTexte 5">
            <a:extLst>
              <a:ext uri="{FF2B5EF4-FFF2-40B4-BE49-F238E27FC236}">
                <a16:creationId xmlns:a16="http://schemas.microsoft.com/office/drawing/2014/main" id="{655FAE85-E6D7-7DED-99A2-A00970EFE572}"/>
              </a:ext>
            </a:extLst>
          </p:cNvPr>
          <p:cNvSpPr txBox="1"/>
          <p:nvPr/>
        </p:nvSpPr>
        <p:spPr>
          <a:xfrm>
            <a:off x="4535294" y="377675"/>
            <a:ext cx="3708000" cy="461665"/>
          </a:xfrm>
          <a:prstGeom prst="rect">
            <a:avLst/>
          </a:prstGeom>
          <a:noFill/>
        </p:spPr>
        <p:txBody>
          <a:bodyPr wrap="square" rtlCol="0">
            <a:spAutoFit/>
          </a:bodyPr>
          <a:lstStyle/>
          <a:p>
            <a:r>
              <a:rPr lang="fr-FR" sz="2400" b="1" dirty="0">
                <a:solidFill>
                  <a:srgbClr val="FFFF00"/>
                </a:solidFill>
              </a:rPr>
              <a:t>Arles-sur-Tech</a:t>
            </a:r>
          </a:p>
        </p:txBody>
      </p:sp>
      <p:pic>
        <p:nvPicPr>
          <p:cNvPr id="8" name="Image 7" descr="Une image contenant plein air, porche, plante, bâtiment&#10;&#10;Description générée automatiquement">
            <a:extLst>
              <a:ext uri="{FF2B5EF4-FFF2-40B4-BE49-F238E27FC236}">
                <a16:creationId xmlns:a16="http://schemas.microsoft.com/office/drawing/2014/main" id="{5DE03AA4-48E4-27CF-040A-CA6FCD23C7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02221" y="1468119"/>
            <a:ext cx="6120000" cy="4081953"/>
          </a:xfrm>
          <a:prstGeom prst="rect">
            <a:avLst/>
          </a:prstGeom>
          <a:effectLst>
            <a:softEdge rad="127000"/>
          </a:effectLst>
        </p:spPr>
      </p:pic>
    </p:spTree>
    <p:extLst>
      <p:ext uri="{BB962C8B-B14F-4D97-AF65-F5344CB8AC3E}">
        <p14:creationId xmlns:p14="http://schemas.microsoft.com/office/powerpoint/2010/main" val="234625884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eau&#10;&#10;Description générée automatiquement">
            <a:extLst>
              <a:ext uri="{FF2B5EF4-FFF2-40B4-BE49-F238E27FC236}">
                <a16:creationId xmlns:a16="http://schemas.microsoft.com/office/drawing/2014/main" id="{ADA4D15A-2AFD-9884-DC37-9A5AA95850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3539" y="774000"/>
            <a:ext cx="4248000" cy="5310000"/>
          </a:xfrm>
          <a:prstGeom prst="rect">
            <a:avLst/>
          </a:prstGeom>
          <a:effectLst>
            <a:softEdge rad="127000"/>
          </a:effectLst>
        </p:spPr>
      </p:pic>
      <p:sp>
        <p:nvSpPr>
          <p:cNvPr id="4" name="ZoneTexte 3">
            <a:extLst>
              <a:ext uri="{FF2B5EF4-FFF2-40B4-BE49-F238E27FC236}">
                <a16:creationId xmlns:a16="http://schemas.microsoft.com/office/drawing/2014/main" id="{A3E1FD4C-C148-1DA1-9F9E-42E19BE7BAD8}"/>
              </a:ext>
            </a:extLst>
          </p:cNvPr>
          <p:cNvSpPr txBox="1"/>
          <p:nvPr/>
        </p:nvSpPr>
        <p:spPr>
          <a:xfrm>
            <a:off x="914399" y="498167"/>
            <a:ext cx="4851699" cy="461665"/>
          </a:xfrm>
          <a:prstGeom prst="rect">
            <a:avLst/>
          </a:prstGeom>
          <a:noFill/>
        </p:spPr>
        <p:txBody>
          <a:bodyPr wrap="square" rtlCol="0">
            <a:spAutoFit/>
          </a:bodyPr>
          <a:lstStyle/>
          <a:p>
            <a:r>
              <a:rPr lang="fr-FR" sz="2400" b="1">
                <a:solidFill>
                  <a:srgbClr val="FFFF00"/>
                </a:solidFill>
              </a:rPr>
              <a:t>Saint-Jean-Pied-de-Port</a:t>
            </a:r>
            <a:endParaRPr lang="fr-FR" sz="2400" b="1" dirty="0">
              <a:solidFill>
                <a:srgbClr val="FFFF00"/>
              </a:solidFill>
            </a:endParaRPr>
          </a:p>
        </p:txBody>
      </p:sp>
      <p:pic>
        <p:nvPicPr>
          <p:cNvPr id="6" name="Image 5" descr="Une image contenant bâtiment, plein air, ciel, arbre&#10;&#10;Description générée automatiquement">
            <a:extLst>
              <a:ext uri="{FF2B5EF4-FFF2-40B4-BE49-F238E27FC236}">
                <a16:creationId xmlns:a16="http://schemas.microsoft.com/office/drawing/2014/main" id="{5AC93E83-116E-00E6-926B-653B891203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6311" y="729000"/>
            <a:ext cx="4320000" cy="5400000"/>
          </a:xfrm>
          <a:prstGeom prst="rect">
            <a:avLst/>
          </a:prstGeom>
          <a:effectLst>
            <a:softEdge rad="127000"/>
          </a:effectLst>
        </p:spPr>
      </p:pic>
      <p:sp>
        <p:nvSpPr>
          <p:cNvPr id="7" name="ZoneTexte 6">
            <a:extLst>
              <a:ext uri="{FF2B5EF4-FFF2-40B4-BE49-F238E27FC236}">
                <a16:creationId xmlns:a16="http://schemas.microsoft.com/office/drawing/2014/main" id="{562BEA21-81BD-BC64-0FB4-C51FD9F449AD}"/>
              </a:ext>
            </a:extLst>
          </p:cNvPr>
          <p:cNvSpPr txBox="1"/>
          <p:nvPr/>
        </p:nvSpPr>
        <p:spPr>
          <a:xfrm>
            <a:off x="7281940" y="5994730"/>
            <a:ext cx="5421854" cy="461665"/>
          </a:xfrm>
          <a:prstGeom prst="rect">
            <a:avLst/>
          </a:prstGeom>
          <a:noFill/>
        </p:spPr>
        <p:txBody>
          <a:bodyPr wrap="square" rtlCol="0">
            <a:spAutoFit/>
          </a:bodyPr>
          <a:lstStyle/>
          <a:p>
            <a:r>
              <a:rPr lang="fr-FR" sz="2400" b="1">
                <a:solidFill>
                  <a:srgbClr val="FFFF00"/>
                </a:solidFill>
              </a:rPr>
              <a:t>Saint-Bertrand-de-Comminges</a:t>
            </a:r>
            <a:endParaRPr lang="fr-FR" sz="2400" b="1" dirty="0">
              <a:solidFill>
                <a:srgbClr val="FFFF00"/>
              </a:solidFill>
            </a:endParaRPr>
          </a:p>
        </p:txBody>
      </p:sp>
    </p:spTree>
    <p:extLst>
      <p:ext uri="{BB962C8B-B14F-4D97-AF65-F5344CB8AC3E}">
        <p14:creationId xmlns:p14="http://schemas.microsoft.com/office/powerpoint/2010/main" val="350407602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bâtiment, fleur&#10;&#10;Description générée automatiquement">
            <a:extLst>
              <a:ext uri="{FF2B5EF4-FFF2-40B4-BE49-F238E27FC236}">
                <a16:creationId xmlns:a16="http://schemas.microsoft.com/office/drawing/2014/main" id="{F32AD534-413F-9919-48B8-7196B24359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6570" y="236669"/>
            <a:ext cx="4032000" cy="5040000"/>
          </a:xfrm>
          <a:prstGeom prst="rect">
            <a:avLst/>
          </a:prstGeom>
          <a:effectLst>
            <a:softEdge rad="127000"/>
          </a:effectLst>
        </p:spPr>
      </p:pic>
      <p:sp>
        <p:nvSpPr>
          <p:cNvPr id="4" name="ZoneTexte 3">
            <a:extLst>
              <a:ext uri="{FF2B5EF4-FFF2-40B4-BE49-F238E27FC236}">
                <a16:creationId xmlns:a16="http://schemas.microsoft.com/office/drawing/2014/main" id="{0EE735D8-F750-D486-8079-E815943E093A}"/>
              </a:ext>
            </a:extLst>
          </p:cNvPr>
          <p:cNvSpPr txBox="1"/>
          <p:nvPr/>
        </p:nvSpPr>
        <p:spPr>
          <a:xfrm>
            <a:off x="3118251" y="5614734"/>
            <a:ext cx="4582758" cy="461665"/>
          </a:xfrm>
          <a:prstGeom prst="rect">
            <a:avLst/>
          </a:prstGeom>
          <a:noFill/>
        </p:spPr>
        <p:txBody>
          <a:bodyPr wrap="square" rtlCol="0">
            <a:spAutoFit/>
          </a:bodyPr>
          <a:lstStyle/>
          <a:p>
            <a:r>
              <a:rPr lang="fr-FR" sz="2400" b="1">
                <a:solidFill>
                  <a:srgbClr val="FFFF00"/>
                </a:solidFill>
              </a:rPr>
              <a:t>Castelnou</a:t>
            </a:r>
            <a:endParaRPr lang="fr-FR" sz="2400" b="1" dirty="0">
              <a:solidFill>
                <a:srgbClr val="FFFF00"/>
              </a:solidFill>
            </a:endParaRPr>
          </a:p>
        </p:txBody>
      </p:sp>
      <p:pic>
        <p:nvPicPr>
          <p:cNvPr id="6" name="Image 5" descr="Une image contenant ciel, plein air, architecture, bâtiment&#10;&#10;Description générée automatiquement">
            <a:extLst>
              <a:ext uri="{FF2B5EF4-FFF2-40B4-BE49-F238E27FC236}">
                <a16:creationId xmlns:a16="http://schemas.microsoft.com/office/drawing/2014/main" id="{937E2C02-FF3F-F0FA-010B-C2E4F12E6F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51163" y="2226833"/>
            <a:ext cx="6408000" cy="4272000"/>
          </a:xfrm>
          <a:prstGeom prst="rect">
            <a:avLst/>
          </a:prstGeom>
          <a:effectLst>
            <a:softEdge rad="317500"/>
          </a:effectLst>
        </p:spPr>
      </p:pic>
    </p:spTree>
    <p:extLst>
      <p:ext uri="{BB962C8B-B14F-4D97-AF65-F5344CB8AC3E}">
        <p14:creationId xmlns:p14="http://schemas.microsoft.com/office/powerpoint/2010/main" val="54243203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ateau, nuage&#10;&#10;Description générée automatiquement">
            <a:extLst>
              <a:ext uri="{FF2B5EF4-FFF2-40B4-BE49-F238E27FC236}">
                <a16:creationId xmlns:a16="http://schemas.microsoft.com/office/drawing/2014/main" id="{C3F97F0E-A4B0-A735-2CF1-E0250DC711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5205" y="1387736"/>
            <a:ext cx="4284000" cy="5355000"/>
          </a:xfrm>
          <a:prstGeom prst="rect">
            <a:avLst/>
          </a:prstGeom>
          <a:effectLst>
            <a:softEdge rad="127000"/>
          </a:effectLst>
        </p:spPr>
      </p:pic>
      <p:pic>
        <p:nvPicPr>
          <p:cNvPr id="5" name="Image 4" descr="Une image contenant plante, capture d’écran, plein air, nuit&#10;&#10;Description générée automatiquement">
            <a:extLst>
              <a:ext uri="{FF2B5EF4-FFF2-40B4-BE49-F238E27FC236}">
                <a16:creationId xmlns:a16="http://schemas.microsoft.com/office/drawing/2014/main" id="{A547FDEB-F890-CCB8-F959-C9F2AE82E6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29158" y="247473"/>
            <a:ext cx="6264000" cy="4174347"/>
          </a:xfrm>
          <a:prstGeom prst="rect">
            <a:avLst/>
          </a:prstGeom>
          <a:effectLst>
            <a:softEdge rad="127000"/>
          </a:effectLst>
        </p:spPr>
      </p:pic>
    </p:spTree>
    <p:extLst>
      <p:ext uri="{BB962C8B-B14F-4D97-AF65-F5344CB8AC3E}">
        <p14:creationId xmlns:p14="http://schemas.microsoft.com/office/powerpoint/2010/main" val="311111883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nuage&#10;&#10;Description générée automatiquement">
            <a:extLst>
              <a:ext uri="{FF2B5EF4-FFF2-40B4-BE49-F238E27FC236}">
                <a16:creationId xmlns:a16="http://schemas.microsoft.com/office/drawing/2014/main" id="{F72E32AB-65BD-2589-185C-8BA49D2D34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7628" y="225910"/>
            <a:ext cx="4284000" cy="5355000"/>
          </a:xfrm>
          <a:prstGeom prst="rect">
            <a:avLst/>
          </a:prstGeom>
          <a:effectLst>
            <a:softEdge rad="127000"/>
          </a:effectLst>
        </p:spPr>
      </p:pic>
      <p:pic>
        <p:nvPicPr>
          <p:cNvPr id="5" name="Image 4" descr="Une image contenant plein air, fenêtre, ciel, Véhicule terrestre&#10;&#10;Description générée automatiquement">
            <a:extLst>
              <a:ext uri="{FF2B5EF4-FFF2-40B4-BE49-F238E27FC236}">
                <a16:creationId xmlns:a16="http://schemas.microsoft.com/office/drawing/2014/main" id="{3863F18C-8DA0-D2DD-2039-3FA5A852CF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51765" y="2399002"/>
            <a:ext cx="6192000" cy="4126366"/>
          </a:xfrm>
          <a:prstGeom prst="rect">
            <a:avLst/>
          </a:prstGeom>
          <a:effectLst>
            <a:softEdge rad="127000"/>
          </a:effectLst>
        </p:spPr>
      </p:pic>
      <p:sp>
        <p:nvSpPr>
          <p:cNvPr id="6" name="ZoneTexte 5">
            <a:extLst>
              <a:ext uri="{FF2B5EF4-FFF2-40B4-BE49-F238E27FC236}">
                <a16:creationId xmlns:a16="http://schemas.microsoft.com/office/drawing/2014/main" id="{336C6F4C-1CD0-8994-5C97-8ACE4518C585}"/>
              </a:ext>
            </a:extLst>
          </p:cNvPr>
          <p:cNvSpPr txBox="1"/>
          <p:nvPr/>
        </p:nvSpPr>
        <p:spPr>
          <a:xfrm>
            <a:off x="4581628" y="1628411"/>
            <a:ext cx="6192000" cy="461665"/>
          </a:xfrm>
          <a:prstGeom prst="rect">
            <a:avLst/>
          </a:prstGeom>
          <a:noFill/>
        </p:spPr>
        <p:txBody>
          <a:bodyPr wrap="square" rtlCol="0">
            <a:spAutoFit/>
          </a:bodyPr>
          <a:lstStyle/>
          <a:p>
            <a:r>
              <a:rPr lang="fr-FR" sz="2400" b="1">
                <a:solidFill>
                  <a:srgbClr val="FFFF00"/>
                </a:solidFill>
              </a:rPr>
              <a:t>Villefranche-de-Conflent</a:t>
            </a:r>
            <a:endParaRPr lang="fr-FR" sz="2400" b="1" dirty="0">
              <a:solidFill>
                <a:srgbClr val="FFFF00"/>
              </a:solidFill>
            </a:endParaRPr>
          </a:p>
        </p:txBody>
      </p:sp>
    </p:spTree>
    <p:extLst>
      <p:ext uri="{BB962C8B-B14F-4D97-AF65-F5344CB8AC3E}">
        <p14:creationId xmlns:p14="http://schemas.microsoft.com/office/powerpoint/2010/main" val="237301283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ville&#10;&#10;Description générée automatiquement">
            <a:extLst>
              <a:ext uri="{FF2B5EF4-FFF2-40B4-BE49-F238E27FC236}">
                <a16:creationId xmlns:a16="http://schemas.microsoft.com/office/drawing/2014/main" id="{B2E80B63-A773-E75B-0AA9-EC734684C4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3695" y="711000"/>
            <a:ext cx="4392000" cy="5490000"/>
          </a:xfrm>
          <a:prstGeom prst="rect">
            <a:avLst/>
          </a:prstGeom>
          <a:effectLst>
            <a:softEdge rad="127000"/>
          </a:effectLst>
        </p:spPr>
      </p:pic>
      <p:sp>
        <p:nvSpPr>
          <p:cNvPr id="4" name="ZoneTexte 3">
            <a:extLst>
              <a:ext uri="{FF2B5EF4-FFF2-40B4-BE49-F238E27FC236}">
                <a16:creationId xmlns:a16="http://schemas.microsoft.com/office/drawing/2014/main" id="{BC19AEEF-3686-6D1D-7BA4-7396167CA868}"/>
              </a:ext>
            </a:extLst>
          </p:cNvPr>
          <p:cNvSpPr txBox="1"/>
          <p:nvPr/>
        </p:nvSpPr>
        <p:spPr>
          <a:xfrm>
            <a:off x="1255059" y="303335"/>
            <a:ext cx="4543313" cy="461665"/>
          </a:xfrm>
          <a:prstGeom prst="rect">
            <a:avLst/>
          </a:prstGeom>
          <a:noFill/>
        </p:spPr>
        <p:txBody>
          <a:bodyPr wrap="square" rtlCol="0">
            <a:spAutoFit/>
          </a:bodyPr>
          <a:lstStyle/>
          <a:p>
            <a:r>
              <a:rPr lang="fr-FR" sz="2400" b="1">
                <a:solidFill>
                  <a:srgbClr val="FFFF00"/>
                </a:solidFill>
              </a:rPr>
              <a:t>Amélie-les-Bains-Palalda</a:t>
            </a:r>
            <a:endParaRPr lang="fr-FR" sz="2400" b="1" dirty="0">
              <a:solidFill>
                <a:srgbClr val="FFFF00"/>
              </a:solidFill>
            </a:endParaRPr>
          </a:p>
        </p:txBody>
      </p:sp>
      <p:pic>
        <p:nvPicPr>
          <p:cNvPr id="6" name="Image 5" descr="Une image contenant plein air, maison, bâtiment, fenêtre&#10;&#10;Description générée automatiquement">
            <a:extLst>
              <a:ext uri="{FF2B5EF4-FFF2-40B4-BE49-F238E27FC236}">
                <a16:creationId xmlns:a16="http://schemas.microsoft.com/office/drawing/2014/main" id="{58535E8C-46C4-4A80-DD6B-A9DB4D47CD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0703" y="765000"/>
            <a:ext cx="4348800" cy="5436000"/>
          </a:xfrm>
          <a:prstGeom prst="rect">
            <a:avLst/>
          </a:prstGeom>
          <a:effectLst>
            <a:softEdge rad="127000"/>
          </a:effectLst>
        </p:spPr>
      </p:pic>
      <p:sp>
        <p:nvSpPr>
          <p:cNvPr id="7" name="ZoneTexte 6">
            <a:extLst>
              <a:ext uri="{FF2B5EF4-FFF2-40B4-BE49-F238E27FC236}">
                <a16:creationId xmlns:a16="http://schemas.microsoft.com/office/drawing/2014/main" id="{0F8DA030-BE99-7DA0-CA8F-21DFF830D99B}"/>
              </a:ext>
            </a:extLst>
          </p:cNvPr>
          <p:cNvSpPr txBox="1"/>
          <p:nvPr/>
        </p:nvSpPr>
        <p:spPr>
          <a:xfrm>
            <a:off x="7828521" y="6093000"/>
            <a:ext cx="4543313" cy="461665"/>
          </a:xfrm>
          <a:prstGeom prst="rect">
            <a:avLst/>
          </a:prstGeom>
          <a:noFill/>
        </p:spPr>
        <p:txBody>
          <a:bodyPr wrap="square" rtlCol="0">
            <a:spAutoFit/>
          </a:bodyPr>
          <a:lstStyle/>
          <a:p>
            <a:r>
              <a:rPr lang="fr-FR" sz="2400" b="1">
                <a:solidFill>
                  <a:srgbClr val="FFFF00"/>
                </a:solidFill>
              </a:rPr>
              <a:t>La Bastide-Clairence</a:t>
            </a:r>
            <a:endParaRPr lang="fr-FR" sz="2400" b="1" dirty="0">
              <a:solidFill>
                <a:srgbClr val="FFFF00"/>
              </a:solidFill>
            </a:endParaRPr>
          </a:p>
        </p:txBody>
      </p:sp>
    </p:spTree>
    <p:extLst>
      <p:ext uri="{BB962C8B-B14F-4D97-AF65-F5344CB8AC3E}">
        <p14:creationId xmlns:p14="http://schemas.microsoft.com/office/powerpoint/2010/main" val="2468932352"/>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ciel&#10;&#10;Description générée automatiquement">
            <a:extLst>
              <a:ext uri="{FF2B5EF4-FFF2-40B4-BE49-F238E27FC236}">
                <a16:creationId xmlns:a16="http://schemas.microsoft.com/office/drawing/2014/main" id="{FCED3BE7-D1B3-FD2E-E17A-842F9AEACA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623" y="193637"/>
            <a:ext cx="5976000" cy="3984000"/>
          </a:xfrm>
          <a:prstGeom prst="rect">
            <a:avLst/>
          </a:prstGeom>
          <a:effectLst>
            <a:softEdge rad="127000"/>
          </a:effectLst>
        </p:spPr>
      </p:pic>
      <p:sp>
        <p:nvSpPr>
          <p:cNvPr id="4" name="ZoneTexte 3">
            <a:extLst>
              <a:ext uri="{FF2B5EF4-FFF2-40B4-BE49-F238E27FC236}">
                <a16:creationId xmlns:a16="http://schemas.microsoft.com/office/drawing/2014/main" id="{76B38C06-21F0-6FAB-E642-77BBE51E604E}"/>
              </a:ext>
            </a:extLst>
          </p:cNvPr>
          <p:cNvSpPr txBox="1"/>
          <p:nvPr/>
        </p:nvSpPr>
        <p:spPr>
          <a:xfrm>
            <a:off x="1592133" y="4100790"/>
            <a:ext cx="5550946" cy="461665"/>
          </a:xfrm>
          <a:prstGeom prst="rect">
            <a:avLst/>
          </a:prstGeom>
          <a:noFill/>
        </p:spPr>
        <p:txBody>
          <a:bodyPr wrap="square" rtlCol="0">
            <a:spAutoFit/>
          </a:bodyPr>
          <a:lstStyle/>
          <a:p>
            <a:r>
              <a:rPr lang="fr-FR" sz="2400" b="1">
                <a:solidFill>
                  <a:srgbClr val="FFFF00"/>
                </a:solidFill>
              </a:rPr>
              <a:t>La Bastide-Clairence</a:t>
            </a:r>
            <a:endParaRPr lang="fr-FR" sz="2400" b="1" dirty="0">
              <a:solidFill>
                <a:srgbClr val="FFFF00"/>
              </a:solidFill>
            </a:endParaRPr>
          </a:p>
        </p:txBody>
      </p:sp>
      <p:pic>
        <p:nvPicPr>
          <p:cNvPr id="6" name="Image 5" descr="Une image contenant plein air, bâtiment, ciel, arbre&#10;&#10;Description générée automatiquement">
            <a:extLst>
              <a:ext uri="{FF2B5EF4-FFF2-40B4-BE49-F238E27FC236}">
                <a16:creationId xmlns:a16="http://schemas.microsoft.com/office/drawing/2014/main" id="{0BFFF243-D933-5D7A-7033-F184D8EBD8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3954" y="2546515"/>
            <a:ext cx="5364000" cy="4031880"/>
          </a:xfrm>
          <a:prstGeom prst="rect">
            <a:avLst/>
          </a:prstGeom>
          <a:effectLst>
            <a:softEdge rad="127000"/>
          </a:effectLst>
        </p:spPr>
      </p:pic>
      <p:sp>
        <p:nvSpPr>
          <p:cNvPr id="7" name="ZoneTexte 6">
            <a:extLst>
              <a:ext uri="{FF2B5EF4-FFF2-40B4-BE49-F238E27FC236}">
                <a16:creationId xmlns:a16="http://schemas.microsoft.com/office/drawing/2014/main" id="{06AD116E-03C5-83A3-C37C-CED51F5EC14F}"/>
              </a:ext>
            </a:extLst>
          </p:cNvPr>
          <p:cNvSpPr txBox="1"/>
          <p:nvPr/>
        </p:nvSpPr>
        <p:spPr>
          <a:xfrm>
            <a:off x="8745967" y="2213028"/>
            <a:ext cx="4840941" cy="461665"/>
          </a:xfrm>
          <a:prstGeom prst="rect">
            <a:avLst/>
          </a:prstGeom>
          <a:noFill/>
        </p:spPr>
        <p:txBody>
          <a:bodyPr wrap="square" rtlCol="0">
            <a:spAutoFit/>
          </a:bodyPr>
          <a:lstStyle/>
          <a:p>
            <a:r>
              <a:rPr lang="fr-FR" sz="2400" b="1">
                <a:solidFill>
                  <a:srgbClr val="FFFF00"/>
                </a:solidFill>
              </a:rPr>
              <a:t>Eus</a:t>
            </a:r>
            <a:endParaRPr lang="fr-FR" sz="2400" b="1" dirty="0">
              <a:solidFill>
                <a:srgbClr val="FFFF00"/>
              </a:solidFill>
            </a:endParaRPr>
          </a:p>
        </p:txBody>
      </p:sp>
    </p:spTree>
    <p:extLst>
      <p:ext uri="{BB962C8B-B14F-4D97-AF65-F5344CB8AC3E}">
        <p14:creationId xmlns:p14="http://schemas.microsoft.com/office/powerpoint/2010/main" val="391533878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uage, ciel&#10;&#10;Description générée automatiquement">
            <a:extLst>
              <a:ext uri="{FF2B5EF4-FFF2-40B4-BE49-F238E27FC236}">
                <a16:creationId xmlns:a16="http://schemas.microsoft.com/office/drawing/2014/main" id="{59E1F725-5C35-C7A0-EE6C-6D727B28BD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84488" y="278781"/>
            <a:ext cx="5832000" cy="4374000"/>
          </a:xfrm>
          <a:prstGeom prst="rect">
            <a:avLst/>
          </a:prstGeom>
          <a:effectLst>
            <a:softEdge rad="127000"/>
          </a:effectLst>
        </p:spPr>
      </p:pic>
      <p:pic>
        <p:nvPicPr>
          <p:cNvPr id="5" name="Image 4" descr="Une image contenant plein air, habits, bétail, montagne&#10;&#10;Description générée automatiquement">
            <a:extLst>
              <a:ext uri="{FF2B5EF4-FFF2-40B4-BE49-F238E27FC236}">
                <a16:creationId xmlns:a16="http://schemas.microsoft.com/office/drawing/2014/main" id="{92FBCA65-CCBC-7424-ABCA-A4E540C8FCD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2488" y="2826501"/>
            <a:ext cx="5472000" cy="3652560"/>
          </a:xfrm>
          <a:prstGeom prst="rect">
            <a:avLst/>
          </a:prstGeom>
          <a:effectLst>
            <a:softEdge rad="127000"/>
          </a:effectLst>
        </p:spPr>
      </p:pic>
      <p:sp>
        <p:nvSpPr>
          <p:cNvPr id="6" name="ZoneTexte 5">
            <a:extLst>
              <a:ext uri="{FF2B5EF4-FFF2-40B4-BE49-F238E27FC236}">
                <a16:creationId xmlns:a16="http://schemas.microsoft.com/office/drawing/2014/main" id="{81E0C688-B841-9C7A-2BF2-F82EEB514656}"/>
              </a:ext>
            </a:extLst>
          </p:cNvPr>
          <p:cNvSpPr txBox="1"/>
          <p:nvPr/>
        </p:nvSpPr>
        <p:spPr>
          <a:xfrm>
            <a:off x="3010362" y="1821714"/>
            <a:ext cx="4840097" cy="461665"/>
          </a:xfrm>
          <a:prstGeom prst="rect">
            <a:avLst/>
          </a:prstGeom>
          <a:noFill/>
        </p:spPr>
        <p:txBody>
          <a:bodyPr wrap="square" rtlCol="0">
            <a:spAutoFit/>
          </a:bodyPr>
          <a:lstStyle/>
          <a:p>
            <a:r>
              <a:rPr lang="fr-FR" sz="2400" b="1">
                <a:solidFill>
                  <a:srgbClr val="FFFF00"/>
                </a:solidFill>
              </a:rPr>
              <a:t>Mosset</a:t>
            </a:r>
            <a:endParaRPr lang="fr-FR" sz="2400" b="1" dirty="0">
              <a:solidFill>
                <a:srgbClr val="FFFF00"/>
              </a:solidFill>
            </a:endParaRPr>
          </a:p>
        </p:txBody>
      </p:sp>
      <p:sp>
        <p:nvSpPr>
          <p:cNvPr id="7" name="ZoneTexte 6">
            <a:extLst>
              <a:ext uri="{FF2B5EF4-FFF2-40B4-BE49-F238E27FC236}">
                <a16:creationId xmlns:a16="http://schemas.microsoft.com/office/drawing/2014/main" id="{E597479A-7A5A-0DD2-53FE-441549488354}"/>
              </a:ext>
            </a:extLst>
          </p:cNvPr>
          <p:cNvSpPr txBox="1"/>
          <p:nvPr/>
        </p:nvSpPr>
        <p:spPr>
          <a:xfrm>
            <a:off x="2144518" y="2436930"/>
            <a:ext cx="4705815" cy="461665"/>
          </a:xfrm>
          <a:prstGeom prst="rect">
            <a:avLst/>
          </a:prstGeom>
          <a:noFill/>
        </p:spPr>
        <p:txBody>
          <a:bodyPr wrap="square" rtlCol="0">
            <a:spAutoFit/>
          </a:bodyPr>
          <a:lstStyle/>
          <a:p>
            <a:r>
              <a:rPr lang="fr-FR" sz="2400" b="1" dirty="0">
                <a:solidFill>
                  <a:srgbClr val="FFFF00"/>
                </a:solidFill>
              </a:rPr>
              <a:t>Au  Loin Le Canigou</a:t>
            </a:r>
          </a:p>
        </p:txBody>
      </p:sp>
    </p:spTree>
    <p:extLst>
      <p:ext uri="{BB962C8B-B14F-4D97-AF65-F5344CB8AC3E}">
        <p14:creationId xmlns:p14="http://schemas.microsoft.com/office/powerpoint/2010/main" val="385594497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38C2DAD5-3F1B-B6B8-4339-D4A6EAD2AE0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60000" y="374031"/>
            <a:ext cx="9072000" cy="5859501"/>
          </a:xfrm>
          <a:prstGeom prst="rect">
            <a:avLst/>
          </a:prstGeom>
          <a:effectLst>
            <a:softEdge rad="317500"/>
          </a:effectLst>
        </p:spPr>
      </p:pic>
      <p:sp>
        <p:nvSpPr>
          <p:cNvPr id="4" name="ZoneTexte 3">
            <a:extLst>
              <a:ext uri="{FF2B5EF4-FFF2-40B4-BE49-F238E27FC236}">
                <a16:creationId xmlns:a16="http://schemas.microsoft.com/office/drawing/2014/main" id="{57DC36EF-EC56-7EE6-4F7C-A2A06DD911AB}"/>
              </a:ext>
            </a:extLst>
          </p:cNvPr>
          <p:cNvSpPr txBox="1"/>
          <p:nvPr/>
        </p:nvSpPr>
        <p:spPr>
          <a:xfrm>
            <a:off x="3155795" y="6027003"/>
            <a:ext cx="6623825" cy="830997"/>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la Basilique Notre-Dame-du-Rosaire et celle de l’Immaculée-Conception. Lourdes</a:t>
            </a:r>
            <a:endParaRPr lang="fr-FR" b="1" dirty="0">
              <a:solidFill>
                <a:srgbClr val="FFFF00"/>
              </a:solidFill>
            </a:endParaRPr>
          </a:p>
        </p:txBody>
      </p:sp>
    </p:spTree>
    <p:extLst>
      <p:ext uri="{BB962C8B-B14F-4D97-AF65-F5344CB8AC3E}">
        <p14:creationId xmlns:p14="http://schemas.microsoft.com/office/powerpoint/2010/main" val="23398866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Lieux sacrés, cathédrale, Paroisse&#10;&#10;Description générée automatiquement">
            <a:extLst>
              <a:ext uri="{FF2B5EF4-FFF2-40B4-BE49-F238E27FC236}">
                <a16:creationId xmlns:a16="http://schemas.microsoft.com/office/drawing/2014/main" id="{54B78FC5-B27E-0D09-49DF-B8F8CD22E0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824" y="170554"/>
            <a:ext cx="6264000" cy="4176000"/>
          </a:xfrm>
          <a:prstGeom prst="rect">
            <a:avLst/>
          </a:prstGeom>
          <a:effectLst>
            <a:softEdge rad="127000"/>
          </a:effectLst>
        </p:spPr>
      </p:pic>
      <p:pic>
        <p:nvPicPr>
          <p:cNvPr id="5" name="Image 4" descr="Une image contenant bâtiment, cathédrale, chapelle, coffre&#10;&#10;Description générée automatiquement">
            <a:extLst>
              <a:ext uri="{FF2B5EF4-FFF2-40B4-BE49-F238E27FC236}">
                <a16:creationId xmlns:a16="http://schemas.microsoft.com/office/drawing/2014/main" id="{0046AF34-A024-48EF-079F-98E103C5B4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6508" y="3253002"/>
            <a:ext cx="5184000" cy="3456000"/>
          </a:xfrm>
          <a:prstGeom prst="rect">
            <a:avLst/>
          </a:prstGeom>
          <a:effectLst>
            <a:softEdge rad="127000"/>
          </a:effectLst>
        </p:spPr>
      </p:pic>
      <p:sp>
        <p:nvSpPr>
          <p:cNvPr id="6" name="ZoneTexte 5">
            <a:extLst>
              <a:ext uri="{FF2B5EF4-FFF2-40B4-BE49-F238E27FC236}">
                <a16:creationId xmlns:a16="http://schemas.microsoft.com/office/drawing/2014/main" id="{6BCF2CE3-49AF-A0AD-BEB9-12249EB7F13D}"/>
              </a:ext>
            </a:extLst>
          </p:cNvPr>
          <p:cNvSpPr txBox="1"/>
          <p:nvPr/>
        </p:nvSpPr>
        <p:spPr>
          <a:xfrm>
            <a:off x="7368988" y="1376979"/>
            <a:ext cx="4421393" cy="1200329"/>
          </a:xfrm>
          <a:prstGeom prst="rect">
            <a:avLst/>
          </a:prstGeom>
          <a:noFill/>
        </p:spPr>
        <p:txBody>
          <a:bodyPr wrap="square" rtlCol="0">
            <a:spAutoFit/>
          </a:bodyPr>
          <a:lstStyle/>
          <a:p>
            <a:r>
              <a:rPr lang="fr-FR" sz="2400" b="1">
                <a:solidFill>
                  <a:srgbClr val="FFFF00"/>
                </a:solidFill>
              </a:rPr>
              <a:t> la Basilique Notre-Dame-du-Rosaire et celle de l’Immaculée-Conception. </a:t>
            </a:r>
            <a:endParaRPr lang="fr-FR" sz="2400" b="1" dirty="0">
              <a:solidFill>
                <a:srgbClr val="FFFF00"/>
              </a:solidFill>
            </a:endParaRPr>
          </a:p>
        </p:txBody>
      </p:sp>
    </p:spTree>
    <p:extLst>
      <p:ext uri="{BB962C8B-B14F-4D97-AF65-F5344CB8AC3E}">
        <p14:creationId xmlns:p14="http://schemas.microsoft.com/office/powerpoint/2010/main" val="77023201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talagmite, Spéléothème&#10;&#10;Description générée automatiquement">
            <a:extLst>
              <a:ext uri="{FF2B5EF4-FFF2-40B4-BE49-F238E27FC236}">
                <a16:creationId xmlns:a16="http://schemas.microsoft.com/office/drawing/2014/main" id="{D04BE05C-0AA2-B284-FB39-AFA9D67CD8B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371000" y="383801"/>
            <a:ext cx="9450000" cy="6090397"/>
          </a:xfrm>
          <a:prstGeom prst="rect">
            <a:avLst/>
          </a:prstGeom>
          <a:effectLst>
            <a:softEdge rad="317500"/>
          </a:effectLst>
        </p:spPr>
      </p:pic>
      <p:sp>
        <p:nvSpPr>
          <p:cNvPr id="4" name="ZoneTexte 3">
            <a:extLst>
              <a:ext uri="{FF2B5EF4-FFF2-40B4-BE49-F238E27FC236}">
                <a16:creationId xmlns:a16="http://schemas.microsoft.com/office/drawing/2014/main" id="{D57F4CDA-50A9-0296-5DE3-0FC4A8153486}"/>
              </a:ext>
            </a:extLst>
          </p:cNvPr>
          <p:cNvSpPr txBox="1"/>
          <p:nvPr/>
        </p:nvSpPr>
        <p:spPr>
          <a:xfrm>
            <a:off x="2915323" y="6243365"/>
            <a:ext cx="8692179" cy="461665"/>
          </a:xfrm>
          <a:prstGeom prst="rect">
            <a:avLst/>
          </a:prstGeom>
          <a:noFill/>
        </p:spPr>
        <p:txBody>
          <a:bodyPr wrap="square" rtlCol="0">
            <a:spAutoFit/>
          </a:bodyPr>
          <a:lstStyle/>
          <a:p>
            <a:r>
              <a:rPr lang="fr-FR" sz="2400" b="1">
                <a:solidFill>
                  <a:srgbClr val="FFFF00"/>
                </a:solidFill>
              </a:rPr>
              <a:t>les Grottes de Bétharram et le Château de Lourdes</a:t>
            </a:r>
            <a:endParaRPr lang="fr-FR" sz="2400" b="1" dirty="0">
              <a:solidFill>
                <a:srgbClr val="FFFF00"/>
              </a:solidFill>
            </a:endParaRPr>
          </a:p>
        </p:txBody>
      </p:sp>
    </p:spTree>
    <p:extLst>
      <p:ext uri="{BB962C8B-B14F-4D97-AF65-F5344CB8AC3E}">
        <p14:creationId xmlns:p14="http://schemas.microsoft.com/office/powerpoint/2010/main" val="254539465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nature, Chaîne de montagnes&#10;&#10;Description générée automatiquement">
            <a:extLst>
              <a:ext uri="{FF2B5EF4-FFF2-40B4-BE49-F238E27FC236}">
                <a16:creationId xmlns:a16="http://schemas.microsoft.com/office/drawing/2014/main" id="{9B2B89E8-2564-055A-E7C3-6C08031C38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0853" y="279000"/>
            <a:ext cx="9470293" cy="6300000"/>
          </a:xfrm>
          <a:prstGeom prst="rect">
            <a:avLst/>
          </a:prstGeom>
          <a:effectLst>
            <a:softEdge rad="635000"/>
          </a:effectLst>
        </p:spPr>
      </p:pic>
      <p:sp>
        <p:nvSpPr>
          <p:cNvPr id="4" name="ZoneTexte 3">
            <a:extLst>
              <a:ext uri="{FF2B5EF4-FFF2-40B4-BE49-F238E27FC236}">
                <a16:creationId xmlns:a16="http://schemas.microsoft.com/office/drawing/2014/main" id="{1CE364FB-C4F6-5632-86B2-CBEB2BC952AB}"/>
              </a:ext>
            </a:extLst>
          </p:cNvPr>
          <p:cNvSpPr txBox="1"/>
          <p:nvPr/>
        </p:nvSpPr>
        <p:spPr>
          <a:xfrm>
            <a:off x="4690334" y="6117335"/>
            <a:ext cx="6379285" cy="461665"/>
          </a:xfrm>
          <a:prstGeom prst="rect">
            <a:avLst/>
          </a:prstGeom>
          <a:noFill/>
        </p:spPr>
        <p:txBody>
          <a:bodyPr wrap="square" rtlCol="0">
            <a:spAutoFit/>
          </a:bodyPr>
          <a:lstStyle/>
          <a:p>
            <a:r>
              <a:rPr lang="fr-FR" sz="2400" b="1">
                <a:solidFill>
                  <a:srgbClr val="FFFF00"/>
                </a:solidFill>
              </a:rPr>
              <a:t>Le Lac de Gaube </a:t>
            </a:r>
            <a:endParaRPr lang="fr-FR" sz="2400" b="1" dirty="0">
              <a:solidFill>
                <a:srgbClr val="FFFF00"/>
              </a:solidFill>
            </a:endParaRPr>
          </a:p>
        </p:txBody>
      </p:sp>
    </p:spTree>
    <p:extLst>
      <p:ext uri="{BB962C8B-B14F-4D97-AF65-F5344CB8AC3E}">
        <p14:creationId xmlns:p14="http://schemas.microsoft.com/office/powerpoint/2010/main" val="4688358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herbe, paysage&#10;&#10;Description générée automatiquement">
            <a:extLst>
              <a:ext uri="{FF2B5EF4-FFF2-40B4-BE49-F238E27FC236}">
                <a16:creationId xmlns:a16="http://schemas.microsoft.com/office/drawing/2014/main" id="{D40472AD-27FB-34BF-72F3-74B494A09F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960" y="279000"/>
            <a:ext cx="9458080" cy="6300000"/>
          </a:xfrm>
          <a:prstGeom prst="rect">
            <a:avLst/>
          </a:prstGeom>
          <a:effectLst>
            <a:softEdge rad="635000"/>
          </a:effectLst>
        </p:spPr>
      </p:pic>
      <p:sp>
        <p:nvSpPr>
          <p:cNvPr id="4" name="ZoneTexte 3">
            <a:extLst>
              <a:ext uri="{FF2B5EF4-FFF2-40B4-BE49-F238E27FC236}">
                <a16:creationId xmlns:a16="http://schemas.microsoft.com/office/drawing/2014/main" id="{565C58DC-DD0D-736E-4960-47BC55F3BFF1}"/>
              </a:ext>
            </a:extLst>
          </p:cNvPr>
          <p:cNvSpPr txBox="1"/>
          <p:nvPr/>
        </p:nvSpPr>
        <p:spPr>
          <a:xfrm>
            <a:off x="4853806" y="6267243"/>
            <a:ext cx="7089290" cy="461665"/>
          </a:xfrm>
          <a:prstGeom prst="rect">
            <a:avLst/>
          </a:prstGeom>
          <a:noFill/>
        </p:spPr>
        <p:txBody>
          <a:bodyPr wrap="square" rtlCol="0">
            <a:spAutoFit/>
          </a:bodyPr>
          <a:lstStyle/>
          <a:p>
            <a:r>
              <a:rPr lang="fr-FR" sz="2400" b="1">
                <a:solidFill>
                  <a:srgbClr val="FFFF00"/>
                </a:solidFill>
              </a:rPr>
              <a:t>Col du Tourmalet</a:t>
            </a:r>
            <a:endParaRPr lang="fr-FR" sz="2400" b="1" dirty="0">
              <a:solidFill>
                <a:srgbClr val="FFFF00"/>
              </a:solidFill>
            </a:endParaRPr>
          </a:p>
        </p:txBody>
      </p:sp>
    </p:spTree>
    <p:extLst>
      <p:ext uri="{BB962C8B-B14F-4D97-AF65-F5344CB8AC3E}">
        <p14:creationId xmlns:p14="http://schemas.microsoft.com/office/powerpoint/2010/main" val="599856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paysage&#10;&#10;Description générée automatiquement">
            <a:extLst>
              <a:ext uri="{FF2B5EF4-FFF2-40B4-BE49-F238E27FC236}">
                <a16:creationId xmlns:a16="http://schemas.microsoft.com/office/drawing/2014/main" id="{8CC4528B-5803-ACC1-D167-D62249E658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962" y="279000"/>
            <a:ext cx="9458076" cy="6300000"/>
          </a:xfrm>
          <a:prstGeom prst="rect">
            <a:avLst/>
          </a:prstGeom>
          <a:effectLst>
            <a:softEdge rad="635000"/>
          </a:effectLst>
        </p:spPr>
      </p:pic>
      <p:sp>
        <p:nvSpPr>
          <p:cNvPr id="4" name="ZoneTexte 3">
            <a:extLst>
              <a:ext uri="{FF2B5EF4-FFF2-40B4-BE49-F238E27FC236}">
                <a16:creationId xmlns:a16="http://schemas.microsoft.com/office/drawing/2014/main" id="{8DA1293C-2D3E-32A6-536F-E4E1374A878E}"/>
              </a:ext>
            </a:extLst>
          </p:cNvPr>
          <p:cNvSpPr txBox="1"/>
          <p:nvPr/>
        </p:nvSpPr>
        <p:spPr>
          <a:xfrm>
            <a:off x="4528969" y="6256028"/>
            <a:ext cx="8877904" cy="461665"/>
          </a:xfrm>
          <a:prstGeom prst="rect">
            <a:avLst/>
          </a:prstGeom>
          <a:noFill/>
        </p:spPr>
        <p:txBody>
          <a:bodyPr wrap="square" rtlCol="0">
            <a:spAutoFit/>
          </a:bodyPr>
          <a:lstStyle/>
          <a:p>
            <a:r>
              <a:rPr lang="fr-FR" sz="2400" b="1">
                <a:solidFill>
                  <a:srgbClr val="FFFF00"/>
                </a:solidFill>
              </a:rPr>
              <a:t>Pic du Midi de Bigorre</a:t>
            </a:r>
            <a:endParaRPr lang="fr-FR" sz="2400" b="1" dirty="0">
              <a:solidFill>
                <a:srgbClr val="FFFF00"/>
              </a:solidFill>
            </a:endParaRPr>
          </a:p>
        </p:txBody>
      </p:sp>
    </p:spTree>
    <p:extLst>
      <p:ext uri="{BB962C8B-B14F-4D97-AF65-F5344CB8AC3E}">
        <p14:creationId xmlns:p14="http://schemas.microsoft.com/office/powerpoint/2010/main" val="331128936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péléothème, Stalagmite&#10;&#10;Description générée automatiquement">
            <a:extLst>
              <a:ext uri="{FF2B5EF4-FFF2-40B4-BE49-F238E27FC236}">
                <a16:creationId xmlns:a16="http://schemas.microsoft.com/office/drawing/2014/main" id="{52ED291C-50F2-C574-33FF-1FAA954DB5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961" y="279000"/>
            <a:ext cx="9458078" cy="6300000"/>
          </a:xfrm>
          <a:prstGeom prst="rect">
            <a:avLst/>
          </a:prstGeom>
          <a:effectLst>
            <a:softEdge rad="635000"/>
          </a:effectLst>
        </p:spPr>
      </p:pic>
      <p:sp>
        <p:nvSpPr>
          <p:cNvPr id="4" name="ZoneTexte 3">
            <a:extLst>
              <a:ext uri="{FF2B5EF4-FFF2-40B4-BE49-F238E27FC236}">
                <a16:creationId xmlns:a16="http://schemas.microsoft.com/office/drawing/2014/main" id="{3455B25C-7A29-7FBC-CF80-778D1EC92DE6}"/>
              </a:ext>
            </a:extLst>
          </p:cNvPr>
          <p:cNvSpPr txBox="1"/>
          <p:nvPr/>
        </p:nvSpPr>
        <p:spPr>
          <a:xfrm>
            <a:off x="4647304" y="6207162"/>
            <a:ext cx="7648687" cy="461665"/>
          </a:xfrm>
          <a:prstGeom prst="rect">
            <a:avLst/>
          </a:prstGeom>
          <a:noFill/>
        </p:spPr>
        <p:txBody>
          <a:bodyPr wrap="square" rtlCol="0">
            <a:spAutoFit/>
          </a:bodyPr>
          <a:lstStyle/>
          <a:p>
            <a:r>
              <a:rPr lang="fr-FR" sz="2400" b="1">
                <a:solidFill>
                  <a:srgbClr val="FFFF00"/>
                </a:solidFill>
              </a:rPr>
              <a:t>Le gouffre d'Esparros</a:t>
            </a:r>
            <a:endParaRPr lang="fr-FR" sz="2400" b="1" dirty="0">
              <a:solidFill>
                <a:srgbClr val="FFFF00"/>
              </a:solidFill>
            </a:endParaRPr>
          </a:p>
        </p:txBody>
      </p:sp>
    </p:spTree>
    <p:extLst>
      <p:ext uri="{BB962C8B-B14F-4D97-AF65-F5344CB8AC3E}">
        <p14:creationId xmlns:p14="http://schemas.microsoft.com/office/powerpoint/2010/main" val="1643954182"/>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erbe, nature&#10;&#10;Description générée automatiquement">
            <a:extLst>
              <a:ext uri="{FF2B5EF4-FFF2-40B4-BE49-F238E27FC236}">
                <a16:creationId xmlns:a16="http://schemas.microsoft.com/office/drawing/2014/main" id="{40AF8370-FB67-E173-EB90-E86DE30B37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BFE36D6-789A-1CAE-1BCE-69CAEDE2D219}"/>
              </a:ext>
            </a:extLst>
          </p:cNvPr>
          <p:cNvSpPr txBox="1"/>
          <p:nvPr/>
        </p:nvSpPr>
        <p:spPr>
          <a:xfrm>
            <a:off x="4647304" y="6174889"/>
            <a:ext cx="6626710" cy="461665"/>
          </a:xfrm>
          <a:prstGeom prst="rect">
            <a:avLst/>
          </a:prstGeom>
          <a:noFill/>
        </p:spPr>
        <p:txBody>
          <a:bodyPr wrap="square" rtlCol="0">
            <a:spAutoFit/>
          </a:bodyPr>
          <a:lstStyle/>
          <a:p>
            <a:r>
              <a:rPr lang="fr-FR" sz="2400" b="1">
                <a:solidFill>
                  <a:srgbClr val="FFFF00"/>
                </a:solidFill>
              </a:rPr>
              <a:t>Le Lac de Loudenvielle</a:t>
            </a:r>
            <a:endParaRPr lang="fr-FR" sz="2400" b="1" dirty="0">
              <a:solidFill>
                <a:srgbClr val="FFFF00"/>
              </a:solidFill>
            </a:endParaRPr>
          </a:p>
        </p:txBody>
      </p:sp>
    </p:spTree>
    <p:extLst>
      <p:ext uri="{BB962C8B-B14F-4D97-AF65-F5344CB8AC3E}">
        <p14:creationId xmlns:p14="http://schemas.microsoft.com/office/powerpoint/2010/main" val="270049361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nature, ciel&#10;&#10;Description générée automatiquement">
            <a:extLst>
              <a:ext uri="{FF2B5EF4-FFF2-40B4-BE49-F238E27FC236}">
                <a16:creationId xmlns:a16="http://schemas.microsoft.com/office/drawing/2014/main" id="{22945362-8801-1FEC-04F7-B7F254F439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9793" y="279000"/>
            <a:ext cx="10572413" cy="6300000"/>
          </a:xfrm>
          <a:prstGeom prst="rect">
            <a:avLst/>
          </a:prstGeom>
          <a:effectLst>
            <a:softEdge rad="635000"/>
          </a:effectLst>
        </p:spPr>
      </p:pic>
      <p:sp>
        <p:nvSpPr>
          <p:cNvPr id="4" name="ZoneTexte 3">
            <a:extLst>
              <a:ext uri="{FF2B5EF4-FFF2-40B4-BE49-F238E27FC236}">
                <a16:creationId xmlns:a16="http://schemas.microsoft.com/office/drawing/2014/main" id="{96312D40-0D5A-F63C-F4F2-767B4BAD41B8}"/>
              </a:ext>
            </a:extLst>
          </p:cNvPr>
          <p:cNvSpPr txBox="1"/>
          <p:nvPr/>
        </p:nvSpPr>
        <p:spPr>
          <a:xfrm>
            <a:off x="4883972" y="6080721"/>
            <a:ext cx="7003228" cy="523220"/>
          </a:xfrm>
          <a:prstGeom prst="rect">
            <a:avLst/>
          </a:prstGeom>
          <a:noFill/>
        </p:spPr>
        <p:txBody>
          <a:bodyPr wrap="square" rtlCol="0">
            <a:spAutoFit/>
          </a:bodyPr>
          <a:lstStyle/>
          <a:p>
            <a:r>
              <a:rPr lang="fr-FR" sz="2800" b="1">
                <a:solidFill>
                  <a:srgbClr val="FFFF00"/>
                </a:solidFill>
              </a:rPr>
              <a:t>Hautacam </a:t>
            </a:r>
            <a:endParaRPr lang="fr-FR" sz="2800" b="1" dirty="0">
              <a:solidFill>
                <a:srgbClr val="FFFF00"/>
              </a:solidFill>
            </a:endParaRPr>
          </a:p>
        </p:txBody>
      </p:sp>
    </p:spTree>
    <p:extLst>
      <p:ext uri="{BB962C8B-B14F-4D97-AF65-F5344CB8AC3E}">
        <p14:creationId xmlns:p14="http://schemas.microsoft.com/office/powerpoint/2010/main" val="95546170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nature, paysage&#10;&#10;Description générée automatiquement">
            <a:extLst>
              <a:ext uri="{FF2B5EF4-FFF2-40B4-BE49-F238E27FC236}">
                <a16:creationId xmlns:a16="http://schemas.microsoft.com/office/drawing/2014/main" id="{FAF90635-F3CD-12DC-F6D2-322C3B3562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3400" y="390525"/>
            <a:ext cx="11125200" cy="6076950"/>
          </a:xfrm>
          <a:prstGeom prst="rect">
            <a:avLst/>
          </a:prstGeom>
          <a:effectLst>
            <a:softEdge rad="635000"/>
          </a:effectLst>
        </p:spPr>
      </p:pic>
      <p:sp>
        <p:nvSpPr>
          <p:cNvPr id="4" name="ZoneTexte 3">
            <a:extLst>
              <a:ext uri="{FF2B5EF4-FFF2-40B4-BE49-F238E27FC236}">
                <a16:creationId xmlns:a16="http://schemas.microsoft.com/office/drawing/2014/main" id="{69521FE4-A98C-4D32-4D26-782AED2AB35D}"/>
              </a:ext>
            </a:extLst>
          </p:cNvPr>
          <p:cNvSpPr txBox="1"/>
          <p:nvPr/>
        </p:nvSpPr>
        <p:spPr>
          <a:xfrm>
            <a:off x="4550485" y="6090349"/>
            <a:ext cx="7347473" cy="461665"/>
          </a:xfrm>
          <a:prstGeom prst="rect">
            <a:avLst/>
          </a:prstGeom>
          <a:noFill/>
        </p:spPr>
        <p:txBody>
          <a:bodyPr wrap="square" rtlCol="0">
            <a:spAutoFit/>
          </a:bodyPr>
          <a:lstStyle/>
          <a:p>
            <a:r>
              <a:rPr lang="fr-FR" sz="2400" b="1">
                <a:solidFill>
                  <a:srgbClr val="FFFF00"/>
                </a:solidFill>
              </a:rPr>
              <a:t>Lac de Payolle -</a:t>
            </a:r>
            <a:endParaRPr lang="fr-FR" sz="2400" b="1" dirty="0">
              <a:solidFill>
                <a:srgbClr val="FFFF00"/>
              </a:solidFill>
            </a:endParaRPr>
          </a:p>
        </p:txBody>
      </p:sp>
    </p:spTree>
    <p:extLst>
      <p:ext uri="{BB962C8B-B14F-4D97-AF65-F5344CB8AC3E}">
        <p14:creationId xmlns:p14="http://schemas.microsoft.com/office/powerpoint/2010/main" val="4114639964"/>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253988E-9B38-3216-10C2-2C670B538574}"/>
              </a:ext>
            </a:extLst>
          </p:cNvPr>
          <p:cNvSpPr txBox="1"/>
          <p:nvPr/>
        </p:nvSpPr>
        <p:spPr>
          <a:xfrm>
            <a:off x="1692536" y="1000460"/>
            <a:ext cx="10499464" cy="584775"/>
          </a:xfrm>
          <a:prstGeom prst="rect">
            <a:avLst/>
          </a:prstGeom>
          <a:noFill/>
        </p:spPr>
        <p:txBody>
          <a:bodyPr wrap="square" rtlCol="0">
            <a:spAutoFit/>
          </a:bodyPr>
          <a:lstStyle/>
          <a:p>
            <a:r>
              <a:rPr lang="fr-FR" sz="3200" b="1" dirty="0">
                <a:solidFill>
                  <a:srgbClr val="FFFF00"/>
                </a:solidFill>
              </a:rPr>
              <a:t>Lorient Vous A Présenté Les Hautes – Pyrénées </a:t>
            </a:r>
          </a:p>
        </p:txBody>
      </p:sp>
      <p:sp>
        <p:nvSpPr>
          <p:cNvPr id="3" name="ZoneTexte 2">
            <a:extLst>
              <a:ext uri="{FF2B5EF4-FFF2-40B4-BE49-F238E27FC236}">
                <a16:creationId xmlns:a16="http://schemas.microsoft.com/office/drawing/2014/main" id="{9B9BA7B4-48F5-3BD7-6249-4CC3D5D34B14}"/>
              </a:ext>
            </a:extLst>
          </p:cNvPr>
          <p:cNvSpPr txBox="1"/>
          <p:nvPr/>
        </p:nvSpPr>
        <p:spPr>
          <a:xfrm>
            <a:off x="3187849" y="2013608"/>
            <a:ext cx="8875059"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8E9BD7F2-5A94-1D3C-5F95-603F90065091}"/>
              </a:ext>
            </a:extLst>
          </p:cNvPr>
          <p:cNvSpPr txBox="1"/>
          <p:nvPr/>
        </p:nvSpPr>
        <p:spPr>
          <a:xfrm>
            <a:off x="3883510" y="2947594"/>
            <a:ext cx="6841864"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3D5DDD65-CDB7-3DAF-7553-B6A58420F814}"/>
              </a:ext>
            </a:extLst>
          </p:cNvPr>
          <p:cNvSpPr txBox="1"/>
          <p:nvPr/>
        </p:nvSpPr>
        <p:spPr>
          <a:xfrm>
            <a:off x="5260489" y="3921161"/>
            <a:ext cx="4087906"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780817094"/>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84</TotalTime>
  <Words>310</Words>
  <Application>Microsoft Office PowerPoint</Application>
  <PresentationFormat>Grand écran</PresentationFormat>
  <Paragraphs>65</Paragraphs>
  <Slides>30</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2024-10-02T05:00:46Z</dcterms:created>
  <dcterms:modified xsi:type="dcterms:W3CDTF">2024-10-02T07:58:55Z</dcterms:modified>
</cp:coreProperties>
</file>