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79" r:id="rId4"/>
    <p:sldId id="278" r:id="rId5"/>
    <p:sldId id="277" r:id="rId6"/>
    <p:sldId id="276" r:id="rId7"/>
    <p:sldId id="275" r:id="rId8"/>
    <p:sldId id="274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60" r:id="rId22"/>
    <p:sldId id="259" r:id="rId23"/>
    <p:sldId id="258" r:id="rId24"/>
    <p:sldId id="257" r:id="rId25"/>
    <p:sldId id="286" r:id="rId26"/>
    <p:sldId id="287" r:id="rId27"/>
    <p:sldId id="280" r:id="rId28"/>
    <p:sldId id="281" r:id="rId29"/>
    <p:sldId id="282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93" autoAdjust="0"/>
    <p:restoredTop sz="94660"/>
  </p:normalViewPr>
  <p:slideViewPr>
    <p:cSldViewPr snapToGrid="0">
      <p:cViewPr varScale="1">
        <p:scale>
          <a:sx n="86" d="100"/>
          <a:sy n="86" d="100"/>
        </p:scale>
        <p:origin x="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01131D-3BF4-DEBD-AF68-30B1239B2F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702C9E5-2A7D-ADB1-286F-FA55633617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00D9459-9128-7AC4-A18C-7155DF2CF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56DEB-6F4B-46EF-9A80-1A43D359774B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581D81-CCFF-3E46-84CE-9BCB9A45C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EBEB15-BEA1-6CAA-CAB7-1804A79FE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D3D5-56FC-4D77-9C70-2412A69AC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6035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A82B8F-558D-4239-3F39-3C0FCE797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4C4190E-911E-10DA-26C1-FEE93E8087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9F9FC7-3701-34A1-4552-63D9ED782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56DEB-6F4B-46EF-9A80-1A43D359774B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69D074-8234-023D-CAFA-9B4BB3B2B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E9D4E2-883F-523C-084F-F0DC84AC8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D3D5-56FC-4D77-9C70-2412A69AC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8611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DA65E3-03EE-DE30-3CC2-00FADA5D6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3AB5DC-7B47-0BA8-0408-AF184D91F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AC823C-8AD8-B134-9806-1F6347665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56DEB-6F4B-46EF-9A80-1A43D359774B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50A5AE-053A-E95A-05A0-DD8A90768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6D919E5-4952-ECD5-BB8D-142B49B60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D3D5-56FC-4D77-9C70-2412A69AC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1917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29257A-D33F-0369-8FF7-159B7DB79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F13660B-6438-6176-2574-10877F5402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50DAB0F-7298-2238-7D65-353A9BB018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FE1F811-223D-57FD-4D29-D2455E524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56DEB-6F4B-46EF-9A80-1A43D359774B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5C7D0FC-F95A-22C5-A661-BC01C44F9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C97BA70-5E31-B076-8DE8-D0EDD2D33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D3D5-56FC-4D77-9C70-2412A69AC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88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69AFBD-E5CC-6B38-3DBA-8B743F94F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807FF3-57F1-6A5D-C7B0-B72A5A6998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CB80857-4F67-DD9B-5A6A-D60D49607A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7B779C1-7FC9-7633-B45E-54D5AB3089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3049E84-4683-BE02-D1BB-324B53CC98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96704DF-502B-AD92-A25C-A0BE5BFA0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56DEB-6F4B-46EF-9A80-1A43D359774B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A5AD2A0-EC78-CCA6-D09A-647B5D0B9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B29F4A5-FDC1-3F9C-BEDC-CBAED9E45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D3D5-56FC-4D77-9C70-2412A69AC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7172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0A2458-502E-5AB7-011B-0687D53A0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006C837-3009-CB49-9D6F-70571C918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56DEB-6F4B-46EF-9A80-1A43D359774B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E232A7F-D790-DA4D-DAED-6A990870F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7BA2E3D-63B4-C05C-5329-53422D1CC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D3D5-56FC-4D77-9C70-2412A69AC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4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ECAE1B2-E014-AD6C-3924-C1377CC42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56DEB-6F4B-46EF-9A80-1A43D359774B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3A04FBB-8A0A-67C6-F3E3-799A59161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D68BEA6-BFA5-3E32-3D48-7629FE026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D3D5-56FC-4D77-9C70-2412A69AC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9363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011718-3A42-40C1-FFF0-AB2DF6A91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72D29D1-050F-C1AD-803A-CB068EF2A9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E32FF67-0BAE-C404-C736-0F9474190D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4340FF-6FA6-41BA-FA7F-CF5378495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56DEB-6F4B-46EF-9A80-1A43D359774B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24CAFF5-7367-779C-93A6-20FE23D31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E52183B-4AAB-7220-663D-7BE33F581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D3D5-56FC-4D77-9C70-2412A69AC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854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F8158D-2160-57BA-D868-5109119A1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6107879-FA82-8587-6749-C210A89DA8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760F807-AECD-F68E-C774-C5CB3B0991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383E6FB-23FD-63E5-7175-6D9321E3C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56DEB-6F4B-46EF-9A80-1A43D359774B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9862FD-F34D-77EC-3805-839A8D125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2EB6AA-AE3F-72E1-3213-619FE6E36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D3D5-56FC-4D77-9C70-2412A69AC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5875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64CE85-C746-E54E-E038-B5D5D82E5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9B460AC-0A02-1D70-B082-4625FD4985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E0153-540B-9B26-2476-F33DD6EBB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56DEB-6F4B-46EF-9A80-1A43D359774B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5A360E-82CC-9798-2CD3-6F9210442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0D727EA-C292-228E-61E8-DA81D531C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D3D5-56FC-4D77-9C70-2412A69AC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021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805B6CF-17A8-EB29-EF21-8C77F0C40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CCEF8B7-4866-963C-02B0-F15467F548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636A7A-CD5A-7F24-69C8-4FE8F3452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56DEB-6F4B-46EF-9A80-1A43D359774B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1FFFD7-00D0-7C4F-1B24-24FB14984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9F72C9-1F46-58BF-EC55-FFC5C637A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D3D5-56FC-4D77-9C70-2412A69AC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6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B8BE4E2-C795-36B6-3C33-D1C61423D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61413CF-8CE8-66B9-983C-428196EBAF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9EB311-C3EA-C2F3-8DC4-8809A5BFDA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F56DEB-6F4B-46EF-9A80-1A43D359774B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8BA84E-F93A-DE2C-354C-4557D0F48F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00A7E6-8F3A-9D56-371B-36CC2A6428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12D3D5-56FC-4D77-9C70-2412A69AC8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2074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hotographie aérienne, ciel&#10;&#10;Description générée automatiquement">
            <a:extLst>
              <a:ext uri="{FF2B5EF4-FFF2-40B4-BE49-F238E27FC236}">
                <a16:creationId xmlns:a16="http://schemas.microsoft.com/office/drawing/2014/main" id="{24F5CDFD-4EDA-E696-DE30-6A0B16D5E5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0000" y="247441"/>
            <a:ext cx="9612000" cy="618021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C030A3-6DAA-18CE-27E8-65808B24990D}"/>
              </a:ext>
            </a:extLst>
          </p:cNvPr>
          <p:cNvSpPr txBox="1"/>
          <p:nvPr/>
        </p:nvSpPr>
        <p:spPr>
          <a:xfrm>
            <a:off x="5131397" y="392654"/>
            <a:ext cx="94559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Italie - Pise.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90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  <p:sndAc>
          <p:stSnd loop="1">
            <p:snd r:embed="rId2" name="Andrea Bocelli - Con Te Partirò.wav"/>
          </p:stSnd>
        </p:sndAc>
      </p:transition>
    </mc:Choice>
    <mc:Fallback>
      <p:transition spd="slow" advClick="0" advTm="8000">
        <p:fade/>
        <p:sndAc>
          <p:stSnd loop="1">
            <p:snd r:embed="rId2" name="Andrea Bocelli - Con Te Partirò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337733-3876-5332-D10E-4B979677E25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Pise (en italien Pisa) est une ville italienne d'environ 90 000 habitants, chef-lieu de la province de même nom en Toscane, sur le fleuve Arno.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Ville portuaire importante dès l'Antiquité préromaine, Pise constitua au Moyen Âge une cité-État, la république de Pise, qui fut l'une des plus puissantes républiques maritimes d'Italie du XIe au XIIIe siècle avant de perdre du terrain face à Gênes puis d'être absorbée par la république de Florence. Elle conserve après cela un certain rayonnement culturel.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Elle est célèbre dans le monde principalement pour la tour penchée construite à côté de sa cathédrale.</a:t>
            </a:r>
          </a:p>
        </p:txBody>
      </p:sp>
    </p:spTree>
    <p:extLst>
      <p:ext uri="{BB962C8B-B14F-4D97-AF65-F5344CB8AC3E}">
        <p14:creationId xmlns:p14="http://schemas.microsoft.com/office/powerpoint/2010/main" val="3234740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DF25E665-F9EA-06C6-9D73-D34D984FF5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93638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712D2F-0DFA-4A91-C063-DB66C3103A32}"/>
              </a:ext>
            </a:extLst>
          </p:cNvPr>
          <p:cNvSpPr txBox="1"/>
          <p:nvPr/>
        </p:nvSpPr>
        <p:spPr>
          <a:xfrm>
            <a:off x="3291840" y="6202697"/>
            <a:ext cx="6884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mura di Pisa, fortifications de la ville.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874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epère&#10;&#10;Description générée automatiquement">
            <a:extLst>
              <a:ext uri="{FF2B5EF4-FFF2-40B4-BE49-F238E27FC236}">
                <a16:creationId xmlns:a16="http://schemas.microsoft.com/office/drawing/2014/main" id="{BA91B1D8-291D-4C3D-DA60-42CB30D2ED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6822" y="189000"/>
            <a:ext cx="4438356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5ADC58-EF65-F61C-0C53-773B8B27B892}"/>
              </a:ext>
            </a:extLst>
          </p:cNvPr>
          <p:cNvSpPr txBox="1"/>
          <p:nvPr/>
        </p:nvSpPr>
        <p:spPr>
          <a:xfrm>
            <a:off x="8315178" y="1463040"/>
            <a:ext cx="308744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Baptistère de la cathédrale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27161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Aménagement paysager&#10;&#10;Description générée automatiquement">
            <a:extLst>
              <a:ext uri="{FF2B5EF4-FFF2-40B4-BE49-F238E27FC236}">
                <a16:creationId xmlns:a16="http://schemas.microsoft.com/office/drawing/2014/main" id="{E162C66B-B798-DC6B-295B-32BE11636B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6579" y="193638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37C42C-1492-9E00-5381-DCF1109A18E5}"/>
              </a:ext>
            </a:extLst>
          </p:cNvPr>
          <p:cNvSpPr txBox="1"/>
          <p:nvPr/>
        </p:nvSpPr>
        <p:spPr>
          <a:xfrm>
            <a:off x="3448757" y="3986706"/>
            <a:ext cx="754111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Jardin botanique de l'Université de Pise.</a:t>
            </a:r>
          </a:p>
        </p:txBody>
      </p:sp>
    </p:spTree>
    <p:extLst>
      <p:ext uri="{BB962C8B-B14F-4D97-AF65-F5344CB8AC3E}">
        <p14:creationId xmlns:p14="http://schemas.microsoft.com/office/powerpoint/2010/main" val="3105661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ie navigable&#10;&#10;Description générée automatiquement">
            <a:extLst>
              <a:ext uri="{FF2B5EF4-FFF2-40B4-BE49-F238E27FC236}">
                <a16:creationId xmlns:a16="http://schemas.microsoft.com/office/drawing/2014/main" id="{2C29EDC0-984E-CA96-6DD9-59D88665E6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958" y="909000"/>
            <a:ext cx="10740084" cy="50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0D883E-8BA6-1459-0092-82352A5258D2}"/>
              </a:ext>
            </a:extLst>
          </p:cNvPr>
          <p:cNvSpPr txBox="1"/>
          <p:nvPr/>
        </p:nvSpPr>
        <p:spPr>
          <a:xfrm>
            <a:off x="4787152" y="3660405"/>
            <a:ext cx="81542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Pise et le fleuve Arno.</a:t>
            </a:r>
          </a:p>
        </p:txBody>
      </p:sp>
    </p:spTree>
    <p:extLst>
      <p:ext uri="{BB962C8B-B14F-4D97-AF65-F5344CB8AC3E}">
        <p14:creationId xmlns:p14="http://schemas.microsoft.com/office/powerpoint/2010/main" val="426318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repère&#10;&#10;Description générée automatiquement">
            <a:extLst>
              <a:ext uri="{FF2B5EF4-FFF2-40B4-BE49-F238E27FC236}">
                <a16:creationId xmlns:a16="http://schemas.microsoft.com/office/drawing/2014/main" id="{5025E16F-6863-8087-8D98-B35565B606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537" y="1071000"/>
            <a:ext cx="11578926" cy="471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AFD029-38C3-F899-DE67-6BCAD70C4530}"/>
              </a:ext>
            </a:extLst>
          </p:cNvPr>
          <p:cNvSpPr txBox="1"/>
          <p:nvPr/>
        </p:nvSpPr>
        <p:spPr>
          <a:xfrm>
            <a:off x="3184263" y="5285576"/>
            <a:ext cx="65944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sur le Campo dei </a:t>
            </a:r>
            <a:r>
              <a:rPr lang="fr-FR" sz="2400" b="1" dirty="0" err="1">
                <a:solidFill>
                  <a:srgbClr val="FFFF00"/>
                </a:solidFill>
              </a:rPr>
              <a:t>Miracoli</a:t>
            </a:r>
            <a:r>
              <a:rPr lang="fr-FR" sz="2400" b="1" dirty="0">
                <a:solidFill>
                  <a:srgbClr val="FFFF00"/>
                </a:solidFill>
              </a:rPr>
              <a:t> ou Piazza dei </a:t>
            </a:r>
            <a:r>
              <a:rPr lang="fr-FR" sz="2400" b="1" dirty="0" err="1">
                <a:solidFill>
                  <a:srgbClr val="FFFF00"/>
                </a:solidFill>
              </a:rPr>
              <a:t>Miracoli</a:t>
            </a:r>
            <a:r>
              <a:rPr lang="fr-FR" sz="2400" b="1" dirty="0">
                <a:solidFill>
                  <a:srgbClr val="FFFF00"/>
                </a:solidFill>
              </a:rPr>
              <a:t> devenue la Piazza </a:t>
            </a:r>
            <a:r>
              <a:rPr lang="fr-FR" sz="2400" b="1" dirty="0" err="1">
                <a:solidFill>
                  <a:srgbClr val="FFFF00"/>
                </a:solidFill>
              </a:rPr>
              <a:t>del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Duomo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55007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éhicule terrestre&#10;&#10;Description générée automatiquement">
            <a:extLst>
              <a:ext uri="{FF2B5EF4-FFF2-40B4-BE49-F238E27FC236}">
                <a16:creationId xmlns:a16="http://schemas.microsoft.com/office/drawing/2014/main" id="{399EC4B6-B907-B08C-0B8A-26E4D71AF9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72122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11863C-D5F8-0C20-1071-6ACA9D8C8272}"/>
              </a:ext>
            </a:extLst>
          </p:cNvPr>
          <p:cNvSpPr txBox="1"/>
          <p:nvPr/>
        </p:nvSpPr>
        <p:spPr>
          <a:xfrm>
            <a:off x="3840480" y="4549676"/>
            <a:ext cx="73582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</a:t>
            </a:r>
            <a:r>
              <a:rPr lang="fr-FR" sz="2400" b="1" dirty="0" err="1">
                <a:solidFill>
                  <a:srgbClr val="FFFF00"/>
                </a:solidFill>
              </a:rPr>
              <a:t>Tuttomondo</a:t>
            </a:r>
            <a:r>
              <a:rPr lang="fr-FR" sz="2400" b="1" dirty="0">
                <a:solidFill>
                  <a:srgbClr val="FFFF00"/>
                </a:solidFill>
              </a:rPr>
              <a:t> par Keith </a:t>
            </a:r>
            <a:r>
              <a:rPr lang="fr-FR" sz="2400" b="1" dirty="0" err="1">
                <a:solidFill>
                  <a:srgbClr val="FFFF00"/>
                </a:solidFill>
              </a:rPr>
              <a:t>Haring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5984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Description générée automatiquement">
            <a:extLst>
              <a:ext uri="{FF2B5EF4-FFF2-40B4-BE49-F238E27FC236}">
                <a16:creationId xmlns:a16="http://schemas.microsoft.com/office/drawing/2014/main" id="{0870EAFD-8740-14A0-79E1-C40DB82E98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272" y="369000"/>
            <a:ext cx="11497456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2648DC-EF38-96C0-83EE-383580C39608}"/>
              </a:ext>
            </a:extLst>
          </p:cNvPr>
          <p:cNvSpPr txBox="1"/>
          <p:nvPr/>
        </p:nvSpPr>
        <p:spPr>
          <a:xfrm>
            <a:off x="2926080" y="6258167"/>
            <a:ext cx="797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 Cathédrale de Pise (Duomo di Pisa), Pise, Italie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077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bâtiment, lieu de culte, art&#10;&#10;Description générée automatiquement">
            <a:extLst>
              <a:ext uri="{FF2B5EF4-FFF2-40B4-BE49-F238E27FC236}">
                <a16:creationId xmlns:a16="http://schemas.microsoft.com/office/drawing/2014/main" id="{78BEDB29-8B83-5977-0CDC-BF1F03B6A2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8" y="150619"/>
            <a:ext cx="940956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92F5E3-35E3-7CEB-B80E-BD7706EBA6AC}"/>
              </a:ext>
            </a:extLst>
          </p:cNvPr>
          <p:cNvSpPr txBox="1"/>
          <p:nvPr/>
        </p:nvSpPr>
        <p:spPr>
          <a:xfrm>
            <a:off x="4876801" y="4111829"/>
            <a:ext cx="719686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Mosaïque de l’abside.</a:t>
            </a:r>
          </a:p>
        </p:txBody>
      </p:sp>
    </p:spTree>
    <p:extLst>
      <p:ext uri="{BB962C8B-B14F-4D97-AF65-F5344CB8AC3E}">
        <p14:creationId xmlns:p14="http://schemas.microsoft.com/office/powerpoint/2010/main" val="166692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aison, ciel&#10;&#10;Description générée automatiquement">
            <a:extLst>
              <a:ext uri="{FF2B5EF4-FFF2-40B4-BE49-F238E27FC236}">
                <a16:creationId xmlns:a16="http://schemas.microsoft.com/office/drawing/2014/main" id="{1BB65FAC-7FBB-BF30-3D07-F236B1EE33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4869" y="279000"/>
            <a:ext cx="947589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FBEE32-726A-D565-0B23-FE30531EF9D5}"/>
              </a:ext>
            </a:extLst>
          </p:cNvPr>
          <p:cNvSpPr txBox="1"/>
          <p:nvPr/>
        </p:nvSpPr>
        <p:spPr>
          <a:xfrm>
            <a:off x="3249808" y="4180344"/>
            <a:ext cx="679883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supérieure du haut de la tour penchée.</a:t>
            </a:r>
          </a:p>
        </p:txBody>
      </p:sp>
    </p:spTree>
    <p:extLst>
      <p:ext uri="{BB962C8B-B14F-4D97-AF65-F5344CB8AC3E}">
        <p14:creationId xmlns:p14="http://schemas.microsoft.com/office/powerpoint/2010/main" val="258437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dôme, Architecture classique&#10;&#10;Description générée automatiquement">
            <a:extLst>
              <a:ext uri="{FF2B5EF4-FFF2-40B4-BE49-F238E27FC236}">
                <a16:creationId xmlns:a16="http://schemas.microsoft.com/office/drawing/2014/main" id="{BC407495-1F30-0DA8-124B-326B6C6CEF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F2EFD0-AC2F-65D7-24D1-FBAF4B998363}"/>
              </a:ext>
            </a:extLst>
          </p:cNvPr>
          <p:cNvSpPr txBox="1"/>
          <p:nvPr/>
        </p:nvSpPr>
        <p:spPr>
          <a:xfrm>
            <a:off x="3728922" y="6396335"/>
            <a:ext cx="6831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Extérieur de la cathédrale (Pise)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033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epère&#10;&#10;Description générée automatiquement">
            <a:extLst>
              <a:ext uri="{FF2B5EF4-FFF2-40B4-BE49-F238E27FC236}">
                <a16:creationId xmlns:a16="http://schemas.microsoft.com/office/drawing/2014/main" id="{60EB9CA4-671E-38AF-0A9E-7C5B9482EB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4194" y="279000"/>
            <a:ext cx="6483612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9297AC-6073-6508-EA7E-1B178CF3E057}"/>
              </a:ext>
            </a:extLst>
          </p:cNvPr>
          <p:cNvSpPr txBox="1"/>
          <p:nvPr/>
        </p:nvSpPr>
        <p:spPr>
          <a:xfrm>
            <a:off x="161365" y="696557"/>
            <a:ext cx="305858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façade, tout en marbre finement marqueté.</a:t>
            </a:r>
          </a:p>
        </p:txBody>
      </p:sp>
    </p:spTree>
    <p:extLst>
      <p:ext uri="{BB962C8B-B14F-4D97-AF65-F5344CB8AC3E}">
        <p14:creationId xmlns:p14="http://schemas.microsoft.com/office/powerpoint/2010/main" val="3750566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hitecture, Symétrie, colonne&#10;&#10;Description générée automatiquement">
            <a:extLst>
              <a:ext uri="{FF2B5EF4-FFF2-40B4-BE49-F238E27FC236}">
                <a16:creationId xmlns:a16="http://schemas.microsoft.com/office/drawing/2014/main" id="{CAA95274-DDDE-E1B8-C210-07B1B8A1AD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5343" y="172133"/>
            <a:ext cx="945370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643655-7877-99E5-2168-8F13B1C946CD}"/>
              </a:ext>
            </a:extLst>
          </p:cNvPr>
          <p:cNvSpPr txBox="1"/>
          <p:nvPr/>
        </p:nvSpPr>
        <p:spPr>
          <a:xfrm>
            <a:off x="3782873" y="4008211"/>
            <a:ext cx="626095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Détail des galeries de la façade.</a:t>
            </a:r>
          </a:p>
        </p:txBody>
      </p:sp>
    </p:spTree>
    <p:extLst>
      <p:ext uri="{BB962C8B-B14F-4D97-AF65-F5344CB8AC3E}">
        <p14:creationId xmlns:p14="http://schemas.microsoft.com/office/powerpoint/2010/main" val="203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Moulures, architecture&#10;&#10;Description générée automatiquement">
            <a:extLst>
              <a:ext uri="{FF2B5EF4-FFF2-40B4-BE49-F238E27FC236}">
                <a16:creationId xmlns:a16="http://schemas.microsoft.com/office/drawing/2014/main" id="{CA7D9082-5E77-A37E-0349-F37C84F24F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5823" y="171424"/>
            <a:ext cx="8920354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F590C8-D45F-0DA8-892B-7FD4F919D8D2}"/>
              </a:ext>
            </a:extLst>
          </p:cNvPr>
          <p:cNvSpPr txBox="1"/>
          <p:nvPr/>
        </p:nvSpPr>
        <p:spPr>
          <a:xfrm>
            <a:off x="1872161" y="4190803"/>
            <a:ext cx="844767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Lunette au-dessus de la porte centrale représentant Marie,.</a:t>
            </a:r>
          </a:p>
        </p:txBody>
      </p:sp>
    </p:spTree>
    <p:extLst>
      <p:ext uri="{BB962C8B-B14F-4D97-AF65-F5344CB8AC3E}">
        <p14:creationId xmlns:p14="http://schemas.microsoft.com/office/powerpoint/2010/main" val="67075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étal, fer, plein air&#10;&#10;Description générée automatiquement">
            <a:extLst>
              <a:ext uri="{FF2B5EF4-FFF2-40B4-BE49-F238E27FC236}">
                <a16:creationId xmlns:a16="http://schemas.microsoft.com/office/drawing/2014/main" id="{0E15339D-C1FD-0C39-07A7-095B18BE9C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907" y="189000"/>
            <a:ext cx="4858482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0A2D0C-43D8-F935-D38D-6D635FC7CD88}"/>
              </a:ext>
            </a:extLst>
          </p:cNvPr>
          <p:cNvSpPr txBox="1"/>
          <p:nvPr/>
        </p:nvSpPr>
        <p:spPr>
          <a:xfrm>
            <a:off x="5253320" y="4421392"/>
            <a:ext cx="17572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Duomo</a:t>
            </a:r>
            <a:r>
              <a:rPr lang="fr-FR" sz="2400" b="1" dirty="0">
                <a:solidFill>
                  <a:srgbClr val="FFFF00"/>
                </a:solidFill>
              </a:rPr>
              <a:t> de Pise - portes en bronze. Pise, Italie.</a:t>
            </a:r>
          </a:p>
        </p:txBody>
      </p:sp>
      <p:pic>
        <p:nvPicPr>
          <p:cNvPr id="6" name="Image 5" descr="Une image contenant porte, intérieur&#10;&#10;Description générée automatiquement">
            <a:extLst>
              <a:ext uri="{FF2B5EF4-FFF2-40B4-BE49-F238E27FC236}">
                <a16:creationId xmlns:a16="http://schemas.microsoft.com/office/drawing/2014/main" id="{2337B8F4-8F3B-FD1D-D7E5-E260B42686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814" y="189000"/>
            <a:ext cx="4389501" cy="648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8F3CAFC-0B52-7566-C397-79ECF72CB427}"/>
              </a:ext>
            </a:extLst>
          </p:cNvPr>
          <p:cNvSpPr txBox="1"/>
          <p:nvPr/>
        </p:nvSpPr>
        <p:spPr>
          <a:xfrm>
            <a:off x="5604734" y="1298987"/>
            <a:ext cx="20762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Porte de San Ranieri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A3F78C0-789E-3C16-C323-BD9344B46173}"/>
              </a:ext>
            </a:extLst>
          </p:cNvPr>
          <p:cNvSpPr txBox="1"/>
          <p:nvPr/>
        </p:nvSpPr>
        <p:spPr>
          <a:xfrm>
            <a:off x="5649557" y="4030544"/>
            <a:ext cx="14644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0CF21C60-B735-A618-3D79-0026B6247525}"/>
              </a:ext>
            </a:extLst>
          </p:cNvPr>
          <p:cNvSpPr txBox="1"/>
          <p:nvPr/>
        </p:nvSpPr>
        <p:spPr>
          <a:xfrm>
            <a:off x="6171435" y="811176"/>
            <a:ext cx="16781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16636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ffre, cathédrale, intérieur, église&#10;&#10;Description générée automatiquement">
            <a:extLst>
              <a:ext uri="{FF2B5EF4-FFF2-40B4-BE49-F238E27FC236}">
                <a16:creationId xmlns:a16="http://schemas.microsoft.com/office/drawing/2014/main" id="{153448C3-2FDA-7D53-FDE4-C9F02628EA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627" y="279000"/>
            <a:ext cx="4725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CC4FB3-FDB7-F9E4-BE2C-7335A268C6BC}"/>
              </a:ext>
            </a:extLst>
          </p:cNvPr>
          <p:cNvSpPr txBox="1"/>
          <p:nvPr/>
        </p:nvSpPr>
        <p:spPr>
          <a:xfrm>
            <a:off x="8509299" y="1301675"/>
            <a:ext cx="30551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Nef centrale et le plafond à caissons.</a:t>
            </a:r>
          </a:p>
        </p:txBody>
      </p:sp>
    </p:spTree>
    <p:extLst>
      <p:ext uri="{BB962C8B-B14F-4D97-AF65-F5344CB8AC3E}">
        <p14:creationId xmlns:p14="http://schemas.microsoft.com/office/powerpoint/2010/main" val="181092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cathédrale, chapelle, bâtiment&#10;&#10;Description générée automatiquement">
            <a:extLst>
              <a:ext uri="{FF2B5EF4-FFF2-40B4-BE49-F238E27FC236}">
                <a16:creationId xmlns:a16="http://schemas.microsoft.com/office/drawing/2014/main" id="{671CAE8D-74DF-9E6F-AFF4-C5FEB066DF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07493F-C5C1-D161-783A-78D3AEC29FF3}"/>
              </a:ext>
            </a:extLst>
          </p:cNvPr>
          <p:cNvSpPr txBox="1"/>
          <p:nvPr/>
        </p:nvSpPr>
        <p:spPr>
          <a:xfrm>
            <a:off x="2818504" y="6396335"/>
            <a:ext cx="7325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L'intérieur de la cathédrale de Pise . Le Chœur</a:t>
            </a:r>
          </a:p>
        </p:txBody>
      </p:sp>
    </p:spTree>
    <p:extLst>
      <p:ext uri="{BB962C8B-B14F-4D97-AF65-F5344CB8AC3E}">
        <p14:creationId xmlns:p14="http://schemas.microsoft.com/office/powerpoint/2010/main" val="165799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hitecture, arcade, fenêtre&#10;&#10;Description générée automatiquement">
            <a:extLst>
              <a:ext uri="{FF2B5EF4-FFF2-40B4-BE49-F238E27FC236}">
                <a16:creationId xmlns:a16="http://schemas.microsoft.com/office/drawing/2014/main" id="{E78C803E-E3A7-5447-D42F-EC30A3FB8F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8749" y="128393"/>
            <a:ext cx="9554502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5C7E27-E5E6-4471-947B-A9DB4CF9CD0B}"/>
              </a:ext>
            </a:extLst>
          </p:cNvPr>
          <p:cNvSpPr txBox="1"/>
          <p:nvPr/>
        </p:nvSpPr>
        <p:spPr>
          <a:xfrm>
            <a:off x="3411967" y="5915445"/>
            <a:ext cx="70677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Galerie avec le marbre noir et blanc.</a:t>
            </a:r>
          </a:p>
        </p:txBody>
      </p:sp>
    </p:spTree>
    <p:extLst>
      <p:ext uri="{BB962C8B-B14F-4D97-AF65-F5344CB8AC3E}">
        <p14:creationId xmlns:p14="http://schemas.microsoft.com/office/powerpoint/2010/main" val="729536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colonne, bâtiment&#10;&#10;Description générée automatiquement">
            <a:extLst>
              <a:ext uri="{FF2B5EF4-FFF2-40B4-BE49-F238E27FC236}">
                <a16:creationId xmlns:a16="http://schemas.microsoft.com/office/drawing/2014/main" id="{6684D498-3A0E-0C16-1527-282FFCBC0B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1114" y="279000"/>
            <a:ext cx="472352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4E6D36-ADD5-54A1-B05F-8B212C173F1A}"/>
              </a:ext>
            </a:extLst>
          </p:cNvPr>
          <p:cNvSpPr txBox="1"/>
          <p:nvPr/>
        </p:nvSpPr>
        <p:spPr>
          <a:xfrm>
            <a:off x="484095" y="3324114"/>
            <a:ext cx="34209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Chaire de Giovanni Pisano dans la cathédrale de Pise, Italie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55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statue, lieu de culte, sanctuaire&#10;&#10;Description générée automatiquement">
            <a:extLst>
              <a:ext uri="{FF2B5EF4-FFF2-40B4-BE49-F238E27FC236}">
                <a16:creationId xmlns:a16="http://schemas.microsoft.com/office/drawing/2014/main" id="{7EA09764-65BA-6841-59C9-D0C9A82002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8084" y="189000"/>
            <a:ext cx="4858483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6F6228-91B2-8223-3A47-1DDD8C16B2C2}"/>
              </a:ext>
            </a:extLst>
          </p:cNvPr>
          <p:cNvSpPr txBox="1"/>
          <p:nvPr/>
        </p:nvSpPr>
        <p:spPr>
          <a:xfrm>
            <a:off x="8573845" y="3334871"/>
            <a:ext cx="36181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Tombe de Rainier de Pise.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298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CA7388-B0F8-D1A9-44F7-CADC3C5244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8715" y="189000"/>
            <a:ext cx="3814569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4DEBEE-61DC-FDD1-04C6-A85768873712}"/>
              </a:ext>
            </a:extLst>
          </p:cNvPr>
          <p:cNvSpPr txBox="1"/>
          <p:nvPr/>
        </p:nvSpPr>
        <p:spPr>
          <a:xfrm>
            <a:off x="125708" y="3640134"/>
            <a:ext cx="39372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Reliques de St Guido della Gherardesca - Duomo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CF8C0FF-0427-FD25-9B3A-0C9043C0978B}"/>
              </a:ext>
            </a:extLst>
          </p:cNvPr>
          <p:cNvSpPr txBox="1"/>
          <p:nvPr/>
        </p:nvSpPr>
        <p:spPr>
          <a:xfrm>
            <a:off x="545257" y="2213386"/>
            <a:ext cx="338865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Vierge à l’Enfant.</a:t>
            </a:r>
          </a:p>
        </p:txBody>
      </p:sp>
    </p:spTree>
    <p:extLst>
      <p:ext uri="{BB962C8B-B14F-4D97-AF65-F5344CB8AC3E}">
        <p14:creationId xmlns:p14="http://schemas.microsoft.com/office/powerpoint/2010/main" val="23506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Arts visuels, plafond&#10;&#10;Description générée automatiquement">
            <a:extLst>
              <a:ext uri="{FF2B5EF4-FFF2-40B4-BE49-F238E27FC236}">
                <a16:creationId xmlns:a16="http://schemas.microsoft.com/office/drawing/2014/main" id="{ACCB39B1-AD48-115F-9E74-9EEF0B53AA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471" y="189000"/>
            <a:ext cx="5550321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4CB5A0-6BD2-C511-BE99-8C6A9D1FDC00}"/>
              </a:ext>
            </a:extLst>
          </p:cNvPr>
          <p:cNvSpPr txBox="1"/>
          <p:nvPr/>
        </p:nvSpPr>
        <p:spPr>
          <a:xfrm>
            <a:off x="8950362" y="3001384"/>
            <a:ext cx="30013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fresque de la coupole supérieure de la cathédrale de Pise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868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art, Sculpture sur pierre, Sculpture&#10;&#10;Description générée automatiquement">
            <a:extLst>
              <a:ext uri="{FF2B5EF4-FFF2-40B4-BE49-F238E27FC236}">
                <a16:creationId xmlns:a16="http://schemas.microsoft.com/office/drawing/2014/main" id="{20D4B895-73BE-454D-CD86-B938ACB4DA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729" y="189000"/>
            <a:ext cx="4302075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A237CC-E511-9605-8125-ED297AA2310A}"/>
              </a:ext>
            </a:extLst>
          </p:cNvPr>
          <p:cNvSpPr txBox="1"/>
          <p:nvPr/>
        </p:nvSpPr>
        <p:spPr>
          <a:xfrm>
            <a:off x="151651" y="1497193"/>
            <a:ext cx="36898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Reliques des trois saints.</a:t>
            </a:r>
          </a:p>
        </p:txBody>
      </p:sp>
    </p:spTree>
    <p:extLst>
      <p:ext uri="{BB962C8B-B14F-4D97-AF65-F5344CB8AC3E}">
        <p14:creationId xmlns:p14="http://schemas.microsoft.com/office/powerpoint/2010/main" val="1036219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oulagement, Sculpture&#10;&#10;Description générée automatiquement">
            <a:extLst>
              <a:ext uri="{FF2B5EF4-FFF2-40B4-BE49-F238E27FC236}">
                <a16:creationId xmlns:a16="http://schemas.microsoft.com/office/drawing/2014/main" id="{B1A7219A-2368-099F-A4D5-EC9E9CA1F6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0788" y="139151"/>
            <a:ext cx="63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916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statue, Sculpture, Sculpture sur pierre&#10;&#10;Description générée automatiquement">
            <a:extLst>
              <a:ext uri="{FF2B5EF4-FFF2-40B4-BE49-F238E27FC236}">
                <a16:creationId xmlns:a16="http://schemas.microsoft.com/office/drawing/2014/main" id="{BCD12B08-BF91-A136-6E79-0E44D2DCE4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9880" y="279000"/>
            <a:ext cx="63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460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voie, rue&#10;&#10;Description générée automatiquement">
            <a:extLst>
              <a:ext uri="{FF2B5EF4-FFF2-40B4-BE49-F238E27FC236}">
                <a16:creationId xmlns:a16="http://schemas.microsoft.com/office/drawing/2014/main" id="{D118720C-1737-3621-A78D-D5187DF7B1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376" y="1628079"/>
            <a:ext cx="3321000" cy="44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herbe, arbre, plante&#10;&#10;Description générée automatiquement">
            <a:extLst>
              <a:ext uri="{FF2B5EF4-FFF2-40B4-BE49-F238E27FC236}">
                <a16:creationId xmlns:a16="http://schemas.microsoft.com/office/drawing/2014/main" id="{2222959B-349D-FEC3-C5EA-B1E2FD1E27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0693" y="2171722"/>
            <a:ext cx="4032000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33333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Poubelle&#10;&#10;Description générée automatiquement">
            <a:extLst>
              <a:ext uri="{FF2B5EF4-FFF2-40B4-BE49-F238E27FC236}">
                <a16:creationId xmlns:a16="http://schemas.microsoft.com/office/drawing/2014/main" id="{143FCC8F-0848-CD6D-B108-0FA9F94375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631" y="1000460"/>
            <a:ext cx="4248000" cy="318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nuage, ciel&#10;&#10;Description générée automatiquement">
            <a:extLst>
              <a:ext uri="{FF2B5EF4-FFF2-40B4-BE49-F238E27FC236}">
                <a16:creationId xmlns:a16="http://schemas.microsoft.com/office/drawing/2014/main" id="{1D9907C5-BE86-C58E-7DDD-8FA0FD7F65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4369" y="2115168"/>
            <a:ext cx="3267000" cy="435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0948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CC2EE44-00F3-B260-B964-87A8B4AC2337}"/>
              </a:ext>
            </a:extLst>
          </p:cNvPr>
          <p:cNvSpPr txBox="1"/>
          <p:nvPr/>
        </p:nvSpPr>
        <p:spPr>
          <a:xfrm>
            <a:off x="2807745" y="903642"/>
            <a:ext cx="10305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Pise –Italie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DAE3A16-6153-2B27-0D2C-0D794C325A27}"/>
              </a:ext>
            </a:extLst>
          </p:cNvPr>
          <p:cNvSpPr txBox="1"/>
          <p:nvPr/>
        </p:nvSpPr>
        <p:spPr>
          <a:xfrm>
            <a:off x="3545825" y="2013459"/>
            <a:ext cx="95677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228B33B-F56A-8548-D678-797E80B14581}"/>
              </a:ext>
            </a:extLst>
          </p:cNvPr>
          <p:cNvSpPr txBox="1"/>
          <p:nvPr/>
        </p:nvSpPr>
        <p:spPr>
          <a:xfrm>
            <a:off x="4264028" y="3286039"/>
            <a:ext cx="71033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997321A-A95A-BA19-65A4-2E150423D7BE}"/>
              </a:ext>
            </a:extLst>
          </p:cNvPr>
          <p:cNvSpPr txBox="1"/>
          <p:nvPr/>
        </p:nvSpPr>
        <p:spPr>
          <a:xfrm>
            <a:off x="5540843" y="4266231"/>
            <a:ext cx="4839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09012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331</Words>
  <Application>Microsoft Office PowerPoint</Application>
  <PresentationFormat>Grand écran</PresentationFormat>
  <Paragraphs>108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2024-10-09T14:07:27Z</dcterms:created>
  <dcterms:modified xsi:type="dcterms:W3CDTF">2024-10-10T05:08:47Z</dcterms:modified>
</cp:coreProperties>
</file>