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3" r:id="rId2"/>
    <p:sldId id="286" r:id="rId3"/>
    <p:sldId id="264" r:id="rId4"/>
    <p:sldId id="262" r:id="rId5"/>
    <p:sldId id="261" r:id="rId6"/>
    <p:sldId id="260" r:id="rId7"/>
    <p:sldId id="259" r:id="rId8"/>
    <p:sldId id="258" r:id="rId9"/>
    <p:sldId id="257" r:id="rId10"/>
    <p:sldId id="265" r:id="rId11"/>
    <p:sldId id="266" r:id="rId12"/>
    <p:sldId id="267" r:id="rId13"/>
    <p:sldId id="268" r:id="rId14"/>
    <p:sldId id="269" r:id="rId15"/>
    <p:sldId id="270" r:id="rId16"/>
    <p:sldId id="273" r:id="rId17"/>
    <p:sldId id="274" r:id="rId18"/>
    <p:sldId id="275" r:id="rId19"/>
    <p:sldId id="271" r:id="rId20"/>
    <p:sldId id="272" r:id="rId21"/>
    <p:sldId id="276" r:id="rId22"/>
    <p:sldId id="277" r:id="rId23"/>
    <p:sldId id="278" r:id="rId24"/>
    <p:sldId id="279" r:id="rId25"/>
    <p:sldId id="280" r:id="rId26"/>
    <p:sldId id="281" r:id="rId27"/>
    <p:sldId id="284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3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3EB125-70F4-40CB-BD28-24DB253CEF91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ADCB18-9D10-4ED8-9A98-79B9B1AD7F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119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ADCB18-9D10-4ED8-9A98-79B9B1AD7FFB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6811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DE68C1-60DA-7A26-3D38-CBB295CB92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68EACB8-31EC-6CDF-B7E2-F71B9E8A4A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EF3AA17-696E-4B50-9EA5-203E6704A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B965-02E8-44D3-94B2-F5CBE6E0CB47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054CF8-3499-43E1-C0DA-A687C1CEB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A188C5-2FAF-507A-A1BF-9BA901F9E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BFBCC-5F43-4FEE-BB98-7BB82EBBBC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75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70A2C8-F2E3-8316-7E73-D915DB88A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E8ED283-E6FA-055B-7F58-916C7ED167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F35AAC-FAFD-25FE-8D72-F79C0B1C4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B965-02E8-44D3-94B2-F5CBE6E0CB47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D3961D-37F0-A3FD-F43E-382B3C564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D39D09-AF0F-7A41-9304-7164E8720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BFBCC-5F43-4FEE-BB98-7BB82EBBBC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35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3531DE-356C-FC5C-9968-5B63147A7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FC68ECD-414A-C4B7-3D5A-4D8DCFC782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12D499-0E43-D0D9-78C0-798FA24DC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B965-02E8-44D3-94B2-F5CBE6E0CB47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0B9477-F26E-3B51-55C1-12D0A7C62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E4A502-A382-48E6-03B9-22A7737C6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BFBCC-5F43-4FEE-BB98-7BB82EBBBC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85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163D51-32C1-9808-4348-EC58657A6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9077FF3-6BB5-059B-1212-E245D373B5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58B1021-F035-24AA-1A3B-0E96A1FC9F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734CEAF-A969-B8D7-F6BB-D6A369D63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B965-02E8-44D3-94B2-F5CBE6E0CB47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881B509-1658-76B4-E796-CF8BDB20F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C61D065-B01B-857C-637D-6C1497396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BFBCC-5F43-4FEE-BB98-7BB82EBBBC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42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4DA599-7A9A-95C5-7D26-24B8B069D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D46AEE1-80CD-A211-DE18-A0C5ED58E4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8CA3DBE-4EA5-09EC-52C2-16CEBFE60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72A2DD6-1082-6B71-ED1F-EF63E20978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0328069-5D05-3847-739A-C85C9B1EB0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3B6DF39-B0C0-F0F4-071E-FCE8F19F6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B965-02E8-44D3-94B2-F5CBE6E0CB47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62B4533-38A4-7709-90F7-BE82E3C38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B0D9A94-33C1-EC74-0FDF-D9FDDB14F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BFBCC-5F43-4FEE-BB98-7BB82EBBBC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429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DF74FF-9FC1-0243-6215-4FD0882CF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C50D2BA-F7E5-185B-57DA-29EE710EF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B965-02E8-44D3-94B2-F5CBE6E0CB47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2EC3837-A7F3-F534-A145-715554F62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BE5F283-D0DF-4018-73EE-46700EDCB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BFBCC-5F43-4FEE-BB98-7BB82EBBBC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425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0E8A897-583F-D58A-FE41-D1F5BEC15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B965-02E8-44D3-94B2-F5CBE6E0CB47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30CDF08-AAD5-03B0-BDEE-51F31C5BE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12EBBE2-BB03-FDA3-3EA7-D1D7E52DF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BFBCC-5F43-4FEE-BB98-7BB82EBBBC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387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4A312E-3338-9F73-2703-ECD5FE854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95190BD-B203-FCF0-33D5-B67592790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B1F6E2B-03E4-39C5-FAA0-FD01D81073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1CCE74C-62FB-A8C6-3517-6F3E3E889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B965-02E8-44D3-94B2-F5CBE6E0CB47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D58C23-0E17-D0DF-FF95-71A79E824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3DCA99-F133-2A22-AA9E-9EBD7522C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BFBCC-5F43-4FEE-BB98-7BB82EBBBC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223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78257D-112B-E4FA-8A50-8126AE69C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1214216-7E8A-6701-58ED-C10ECC07DA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2951EE-2CE8-932A-2DDD-FA5794DFC5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9FDDC16-F822-EA62-D2E5-3C5AB3FCE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B965-02E8-44D3-94B2-F5CBE6E0CB47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4519C-7880-1308-BCCD-3C99EF429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F10BACD-08D5-9C0A-2B04-3A068AEB7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BFBCC-5F43-4FEE-BB98-7BB82EBBBC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511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570A68-A7E2-0DAA-C98E-20C538AF5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D32F293-8182-04CF-DB69-1B758C4C39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F9EFAF-016D-E8C5-5112-69A054F3D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B965-02E8-44D3-94B2-F5CBE6E0CB47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BA6477-BBB8-52CC-11AA-28A006F36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AF4BA0-5B4A-AAED-04ED-D6C3ABC98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BFBCC-5F43-4FEE-BB98-7BB82EBBBC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34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E7BA6E7-2BD6-E0AC-7223-969355BFED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CA0E337-347D-A037-ECCC-07C6C27EBF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67B329-19FB-EFF8-6F33-296DC8B57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CB965-02E8-44D3-94B2-F5CBE6E0CB47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A35AC4-ADA9-A2E6-C4DD-D4F03DAA5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697D53-DAF2-8F2C-9FC4-BA8E29A1D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BFBCC-5F43-4FEE-BB98-7BB82EBBBC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08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14155BE-06C5-812B-D63A-186848900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EE04EE6-F862-8766-26E9-4B74CD3B5A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20EEC6-1B5C-BF68-9EB4-A6C8B4CFE3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FCB965-02E8-44D3-94B2-F5CBE6E0CB47}" type="datetimeFigureOut">
              <a:rPr lang="fr-FR" smtClean="0"/>
              <a:t>27/10/2024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26C9C8-377A-92F6-CA14-DA84CCC51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3C0BFF-8EC3-BD93-1024-1C744BEC09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BBFBCC-5F43-4FEE-BB98-7BB82EBBBC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0107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04428B-46D0-3B48-93FA-E4BF684FCE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ol, pierre&#10;&#10;Description générée automatiquement">
            <a:extLst>
              <a:ext uri="{FF2B5EF4-FFF2-40B4-BE49-F238E27FC236}">
                <a16:creationId xmlns:a16="http://schemas.microsoft.com/office/drawing/2014/main" id="{84CECDD8-E47F-0B16-821B-31B3C7E86B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8971" y="189000"/>
            <a:ext cx="5092337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8BB937-86AE-5747-1200-D358B40724A5}"/>
              </a:ext>
            </a:extLst>
          </p:cNvPr>
          <p:cNvSpPr txBox="1"/>
          <p:nvPr/>
        </p:nvSpPr>
        <p:spPr>
          <a:xfrm>
            <a:off x="3226700" y="3991344"/>
            <a:ext cx="48646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/>
              <a:t>Fontaine Wallace en applique rue Geoffroy-Saint-Hilaire.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F15D0FC-5B89-52F7-980F-E0BE1DD9CBBD}"/>
              </a:ext>
            </a:extLst>
          </p:cNvPr>
          <p:cNvSpPr txBox="1"/>
          <p:nvPr/>
        </p:nvSpPr>
        <p:spPr>
          <a:xfrm>
            <a:off x="8191892" y="2301264"/>
            <a:ext cx="41342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Jardin Des Plantes DE Paris N°2 suite et Fin</a:t>
            </a:r>
          </a:p>
        </p:txBody>
      </p:sp>
    </p:spTree>
    <p:extLst>
      <p:ext uri="{BB962C8B-B14F-4D97-AF65-F5344CB8AC3E}">
        <p14:creationId xmlns:p14="http://schemas.microsoft.com/office/powerpoint/2010/main" val="363282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  <p:sndAc>
          <p:stSnd loop="1">
            <p:snd r:embed="rId2" name="Georges Moustaki - Il y avait un jardin (live).wav"/>
          </p:stSnd>
        </p:sndAc>
      </p:transition>
    </mc:Choice>
    <mc:Fallback xmlns="">
      <p:transition spd="slow" advClick="0" advTm="8000">
        <p:split orient="vert"/>
        <p:sndAc>
          <p:stSnd loop="1">
            <p:snd r:embed="rId4" name="Georges Moustaki - Il y avait un jardin (live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1C7A0A-12FE-6F19-455A-D262680F26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F8C04D5C-830F-92E1-6DBA-0D87D48AC058}"/>
              </a:ext>
            </a:extLst>
          </p:cNvPr>
          <p:cNvSpPr txBox="1"/>
          <p:nvPr/>
        </p:nvSpPr>
        <p:spPr>
          <a:xfrm>
            <a:off x="115824" y="676657"/>
            <a:ext cx="11960352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jardin des plantes de Paris, ou le Jardin des </a:t>
            </a:r>
            <a:r>
              <a:rPr lang="fr-FR" sz="2800" b="1" dirty="0" err="1">
                <a:solidFill>
                  <a:srgbClr val="FFFF00"/>
                </a:solidFill>
              </a:rPr>
              <a:t>plantesa</a:t>
            </a:r>
            <a:r>
              <a:rPr lang="fr-FR" sz="2800" b="1" dirty="0">
                <a:solidFill>
                  <a:srgbClr val="FFFF00"/>
                </a:solidFill>
              </a:rPr>
              <a:t>, est un parc situé dans le 5e arrondissement de Paris. Il est le siège et le principal site du Muséum national d'histoire naturelle, qui possède aussi d'autres sites à Paris et en province. En tant qu'espace de l'institution de recherche qu'est le Muséum, le Jardin des plantes est, à ce titre, un campus. En plus des espaces verts propres à un jardin (parterres, espaces botaniques, arbres, jardin à l'anglaise, etc.), on trouve aussi au Jardin des plantes une ménagerie, des serres, et des bâtiments d'exposition scientifique faisant office de musées que le Muséum nomme « galeries » (la galerie de Minéralogie fait ainsi office de musée de minéralogie et la galerie de Paléontologie, par exemple, est un musée de paléontologie). Le jardin en lui-même est ouvert gratuitement au public dans la journée ; les galeries du Muséum et la Ménagerie sont payantes.</a:t>
            </a:r>
          </a:p>
        </p:txBody>
      </p:sp>
    </p:spTree>
    <p:extLst>
      <p:ext uri="{BB962C8B-B14F-4D97-AF65-F5344CB8AC3E}">
        <p14:creationId xmlns:p14="http://schemas.microsoft.com/office/powerpoint/2010/main" val="61901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23D745-1F07-CC43-CEC1-40B75E4DD4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sculpture, monument&#10;&#10;Description générée automatiquement">
            <a:extLst>
              <a:ext uri="{FF2B5EF4-FFF2-40B4-BE49-F238E27FC236}">
                <a16:creationId xmlns:a16="http://schemas.microsoft.com/office/drawing/2014/main" id="{50E692A5-9B8A-3CA3-4EE1-E0E52E247C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4197" y="189000"/>
            <a:ext cx="4858482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3E0F9F-442B-C8CD-B7E4-EEB8279A8E94}"/>
              </a:ext>
            </a:extLst>
          </p:cNvPr>
          <p:cNvSpPr txBox="1"/>
          <p:nvPr/>
        </p:nvSpPr>
        <p:spPr>
          <a:xfrm>
            <a:off x="8392679" y="2090172"/>
            <a:ext cx="34747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Jean Carlus, Monument à Buffon (</a:t>
            </a:r>
          </a:p>
        </p:txBody>
      </p:sp>
    </p:spTree>
    <p:extLst>
      <p:ext uri="{BB962C8B-B14F-4D97-AF65-F5344CB8AC3E}">
        <p14:creationId xmlns:p14="http://schemas.microsoft.com/office/powerpoint/2010/main" val="394723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004563-FDCC-1555-DFE3-AAB874C3E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ument, arbre&#10;&#10;Description générée automatiquement">
            <a:extLst>
              <a:ext uri="{FF2B5EF4-FFF2-40B4-BE49-F238E27FC236}">
                <a16:creationId xmlns:a16="http://schemas.microsoft.com/office/drawing/2014/main" id="{7FF0A790-82EA-A59F-B521-409461B2B2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4378" y="189000"/>
            <a:ext cx="4826816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044AE3-2762-F843-144C-8FB90D7E5DD6}"/>
              </a:ext>
            </a:extLst>
          </p:cNvPr>
          <p:cNvSpPr txBox="1"/>
          <p:nvPr/>
        </p:nvSpPr>
        <p:spPr>
          <a:xfrm>
            <a:off x="478570" y="2706393"/>
            <a:ext cx="3035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Léon </a:t>
            </a:r>
            <a:r>
              <a:rPr lang="fr-FR" sz="2400" b="1" dirty="0" err="1">
                <a:solidFill>
                  <a:schemeClr val="bg1"/>
                </a:solidFill>
              </a:rPr>
              <a:t>Fagel</a:t>
            </a:r>
            <a:r>
              <a:rPr lang="fr-FR" sz="2400" b="1" dirty="0">
                <a:solidFill>
                  <a:schemeClr val="bg1"/>
                </a:solidFill>
              </a:rPr>
              <a:t>, Monument à Jean-Baptiste de Lamarck (1909)[39].</a:t>
            </a:r>
          </a:p>
        </p:txBody>
      </p:sp>
    </p:spTree>
    <p:extLst>
      <p:ext uri="{BB962C8B-B14F-4D97-AF65-F5344CB8AC3E}">
        <p14:creationId xmlns:p14="http://schemas.microsoft.com/office/powerpoint/2010/main" val="254067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AB278E-5CCC-5A81-8DB3-6FA5BBD3D1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culpture, monument&#10;&#10;Description générée automatiquement">
            <a:extLst>
              <a:ext uri="{FF2B5EF4-FFF2-40B4-BE49-F238E27FC236}">
                <a16:creationId xmlns:a16="http://schemas.microsoft.com/office/drawing/2014/main" id="{8643D965-36B4-9F8C-0A51-BB756384C8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9423" y="189000"/>
            <a:ext cx="4800001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47666A-C1FD-03DA-D68F-9655C69DBAD1}"/>
              </a:ext>
            </a:extLst>
          </p:cNvPr>
          <p:cNvSpPr txBox="1"/>
          <p:nvPr/>
        </p:nvSpPr>
        <p:spPr>
          <a:xfrm>
            <a:off x="8374288" y="3191256"/>
            <a:ext cx="34472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Louis Holweck, Monument à Bernardin de Saint-Pierre (1907)[40].</a:t>
            </a:r>
          </a:p>
        </p:txBody>
      </p:sp>
    </p:spTree>
    <p:extLst>
      <p:ext uri="{BB962C8B-B14F-4D97-AF65-F5344CB8AC3E}">
        <p14:creationId xmlns:p14="http://schemas.microsoft.com/office/powerpoint/2010/main" val="343644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07CC93-6160-56AF-04F6-2FFD2EA99A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plein air, sculpture, arbre&#10;&#10;Description générée automatiquement">
            <a:extLst>
              <a:ext uri="{FF2B5EF4-FFF2-40B4-BE49-F238E27FC236}">
                <a16:creationId xmlns:a16="http://schemas.microsoft.com/office/drawing/2014/main" id="{5EB08F9D-D2C6-9EC4-A297-81F994F0B1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9333" y="189000"/>
            <a:ext cx="4858486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38F266-4B43-1CC2-B5C4-141D9879E2D9}"/>
              </a:ext>
            </a:extLst>
          </p:cNvPr>
          <p:cNvSpPr txBox="1"/>
          <p:nvPr/>
        </p:nvSpPr>
        <p:spPr>
          <a:xfrm>
            <a:off x="493776" y="2971800"/>
            <a:ext cx="3108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Emmanuel Frémiet, Le Dénicheur d'oursons (1884).</a:t>
            </a:r>
          </a:p>
        </p:txBody>
      </p:sp>
    </p:spTree>
    <p:extLst>
      <p:ext uri="{BB962C8B-B14F-4D97-AF65-F5344CB8AC3E}">
        <p14:creationId xmlns:p14="http://schemas.microsoft.com/office/powerpoint/2010/main" val="302408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F19828-3293-4F72-D104-C7EB59BF4C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onument, Sculpture classique&#10;&#10;Description générée automatiquement">
            <a:extLst>
              <a:ext uri="{FF2B5EF4-FFF2-40B4-BE49-F238E27FC236}">
                <a16:creationId xmlns:a16="http://schemas.microsoft.com/office/drawing/2014/main" id="{5A926FFD-52D3-BCC9-9744-F497C34ED0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5093" y="189000"/>
            <a:ext cx="3877339" cy="648000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32A9B0-891C-E8F1-18F2-E057607C51F0}"/>
              </a:ext>
            </a:extLst>
          </p:cNvPr>
          <p:cNvSpPr txBox="1"/>
          <p:nvPr/>
        </p:nvSpPr>
        <p:spPr>
          <a:xfrm>
            <a:off x="8010144" y="1978891"/>
            <a:ext cx="34930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Paul Richer, le Premier Artiste (1890).</a:t>
            </a:r>
          </a:p>
        </p:txBody>
      </p:sp>
    </p:spTree>
    <p:extLst>
      <p:ext uri="{BB962C8B-B14F-4D97-AF65-F5344CB8AC3E}">
        <p14:creationId xmlns:p14="http://schemas.microsoft.com/office/powerpoint/2010/main" val="363358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5FE45-565A-F71C-1570-BED7D1E86A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monument&#10;&#10;Description générée automatiquement">
            <a:extLst>
              <a:ext uri="{FF2B5EF4-FFF2-40B4-BE49-F238E27FC236}">
                <a16:creationId xmlns:a16="http://schemas.microsoft.com/office/drawing/2014/main" id="{A39CEE7C-355D-662F-2534-3D2A537415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0226" y="170910"/>
            <a:ext cx="4752000" cy="651618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0302D4-9900-0685-84E4-A2F59062F275}"/>
              </a:ext>
            </a:extLst>
          </p:cNvPr>
          <p:cNvSpPr txBox="1"/>
          <p:nvPr/>
        </p:nvSpPr>
        <p:spPr>
          <a:xfrm>
            <a:off x="303522" y="1124712"/>
            <a:ext cx="34107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Joseph Félon, Nymphe chevauchant un poisson (1864)[g]</a:t>
            </a:r>
          </a:p>
        </p:txBody>
      </p:sp>
    </p:spTree>
    <p:extLst>
      <p:ext uri="{BB962C8B-B14F-4D97-AF65-F5344CB8AC3E}">
        <p14:creationId xmlns:p14="http://schemas.microsoft.com/office/powerpoint/2010/main" val="358079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B79505-00A5-B8CB-DE16-E743300926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Décoration de pelouse&#10;&#10;Description générée automatiquement">
            <a:extLst>
              <a:ext uri="{FF2B5EF4-FFF2-40B4-BE49-F238E27FC236}">
                <a16:creationId xmlns:a16="http://schemas.microsoft.com/office/drawing/2014/main" id="{BFFF0BAD-334B-BB7E-899F-B5A2EDE3C9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7365" y="189000"/>
            <a:ext cx="4137269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181934-B174-8674-9E6F-8B8CFBE11C0D}"/>
              </a:ext>
            </a:extLst>
          </p:cNvPr>
          <p:cNvSpPr txBox="1"/>
          <p:nvPr/>
        </p:nvSpPr>
        <p:spPr>
          <a:xfrm>
            <a:off x="8321040" y="1335024"/>
            <a:ext cx="37764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Charles </a:t>
            </a:r>
            <a:r>
              <a:rPr lang="fr-FR" sz="2400" b="1" dirty="0" err="1"/>
              <a:t>Dupaty</a:t>
            </a:r>
            <a:r>
              <a:rPr lang="fr-FR" sz="2400" b="1" dirty="0"/>
              <a:t>, Venus </a:t>
            </a:r>
            <a:r>
              <a:rPr lang="fr-FR" sz="2400" b="1" dirty="0" err="1"/>
              <a:t>genitrix</a:t>
            </a:r>
            <a:r>
              <a:rPr lang="fr-FR" sz="2400" b="1" dirty="0"/>
              <a:t> (1810).</a:t>
            </a:r>
          </a:p>
        </p:txBody>
      </p:sp>
    </p:spTree>
    <p:extLst>
      <p:ext uri="{BB962C8B-B14F-4D97-AF65-F5344CB8AC3E}">
        <p14:creationId xmlns:p14="http://schemas.microsoft.com/office/powerpoint/2010/main" val="54846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E99EF8-CE3C-E1BA-91A1-5D6519B24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herbe, mémorial&#10;&#10;Description générée automatiquement">
            <a:extLst>
              <a:ext uri="{FF2B5EF4-FFF2-40B4-BE49-F238E27FC236}">
                <a16:creationId xmlns:a16="http://schemas.microsoft.com/office/drawing/2014/main" id="{54D77612-CBA2-8EA4-7EAC-3BDC40925C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394" y="189000"/>
            <a:ext cx="486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E4F721-2806-B98C-2EE6-4532B2F15224}"/>
              </a:ext>
            </a:extLst>
          </p:cNvPr>
          <p:cNvSpPr txBox="1"/>
          <p:nvPr/>
        </p:nvSpPr>
        <p:spPr>
          <a:xfrm>
            <a:off x="305562" y="2304288"/>
            <a:ext cx="32278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Henri-Léon Gréber - Monument à Emmanuel Frémiet sculptant le « Dénicheur d’oursons » (1924).</a:t>
            </a:r>
          </a:p>
        </p:txBody>
      </p:sp>
    </p:spTree>
    <p:extLst>
      <p:ext uri="{BB962C8B-B14F-4D97-AF65-F5344CB8AC3E}">
        <p14:creationId xmlns:p14="http://schemas.microsoft.com/office/powerpoint/2010/main" val="140265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895C83-E205-A376-0C34-5F4286884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ois, en bois&#10;&#10;Description générée automatiquement">
            <a:extLst>
              <a:ext uri="{FF2B5EF4-FFF2-40B4-BE49-F238E27FC236}">
                <a16:creationId xmlns:a16="http://schemas.microsoft.com/office/drawing/2014/main" id="{76D1B89E-C561-0965-DD9F-A2C104E291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4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EFD7A4-8788-C7AA-D8EE-C3A807552F94}"/>
              </a:ext>
            </a:extLst>
          </p:cNvPr>
          <p:cNvSpPr txBox="1"/>
          <p:nvPr/>
        </p:nvSpPr>
        <p:spPr>
          <a:xfrm>
            <a:off x="8525242" y="1609344"/>
            <a:ext cx="32826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 hôtel à abeilles du Jardin.</a:t>
            </a:r>
          </a:p>
        </p:txBody>
      </p:sp>
    </p:spTree>
    <p:extLst>
      <p:ext uri="{BB962C8B-B14F-4D97-AF65-F5344CB8AC3E}">
        <p14:creationId xmlns:p14="http://schemas.microsoft.com/office/powerpoint/2010/main" val="212325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2E7F9E-A7EA-3941-1E9D-DD37593BEA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arbre&#10;&#10;Description générée automatiquement">
            <a:extLst>
              <a:ext uri="{FF2B5EF4-FFF2-40B4-BE49-F238E27FC236}">
                <a16:creationId xmlns:a16="http://schemas.microsoft.com/office/drawing/2014/main" id="{535F1074-C9A8-8233-CF3B-FC0D5C7FF0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2B68B5-8E5F-DB40-9FFC-F79996A248BB}"/>
              </a:ext>
            </a:extLst>
          </p:cNvPr>
          <p:cNvSpPr txBox="1"/>
          <p:nvPr/>
        </p:nvSpPr>
        <p:spPr>
          <a:xfrm>
            <a:off x="3785616" y="4270676"/>
            <a:ext cx="62910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Rejets du robinier de Robin de 1610.</a:t>
            </a:r>
          </a:p>
        </p:txBody>
      </p:sp>
    </p:spTree>
    <p:extLst>
      <p:ext uri="{BB962C8B-B14F-4D97-AF65-F5344CB8AC3E}">
        <p14:creationId xmlns:p14="http://schemas.microsoft.com/office/powerpoint/2010/main" val="126003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19B4AC-B79F-E186-7D14-A4FC418852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arbre, ciel&#10;&#10;Description générée automatiquement">
            <a:extLst>
              <a:ext uri="{FF2B5EF4-FFF2-40B4-BE49-F238E27FC236}">
                <a16:creationId xmlns:a16="http://schemas.microsoft.com/office/drawing/2014/main" id="{0B0D8AB9-7D57-78EA-AAA4-6F13F68DEA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621" y="189000"/>
            <a:ext cx="4858477" cy="648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4F63DD-B2B6-80A7-2D52-12469B3FF0DC}"/>
              </a:ext>
            </a:extLst>
          </p:cNvPr>
          <p:cNvSpPr txBox="1"/>
          <p:nvPr/>
        </p:nvSpPr>
        <p:spPr>
          <a:xfrm>
            <a:off x="338328" y="1609344"/>
            <a:ext cx="336960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 err="1"/>
              <a:t>Cedrus</a:t>
            </a:r>
            <a:r>
              <a:rPr lang="fr-FR" sz="2400" b="1" dirty="0"/>
              <a:t> </a:t>
            </a:r>
            <a:r>
              <a:rPr lang="fr-FR" sz="2400" b="1" dirty="0" err="1"/>
              <a:t>libani</a:t>
            </a:r>
            <a:r>
              <a:rPr lang="fr-FR" sz="2400" b="1" dirty="0"/>
              <a:t> dit Cèdre de Jussieu, planté vers 1735[46].</a:t>
            </a:r>
          </a:p>
        </p:txBody>
      </p:sp>
    </p:spTree>
    <p:extLst>
      <p:ext uri="{BB962C8B-B14F-4D97-AF65-F5344CB8AC3E}">
        <p14:creationId xmlns:p14="http://schemas.microsoft.com/office/powerpoint/2010/main" val="51382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BC12CC-ADD9-6195-7DF8-F54DDBFC72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Description générée automatiquement">
            <a:extLst>
              <a:ext uri="{FF2B5EF4-FFF2-40B4-BE49-F238E27FC236}">
                <a16:creationId xmlns:a16="http://schemas.microsoft.com/office/drawing/2014/main" id="{7733B89D-E029-F8F2-F205-537F077BD1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7" y="189000"/>
            <a:ext cx="4858485" cy="64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BF44F8-3363-5055-B81A-5AA48DF7DB8C}"/>
              </a:ext>
            </a:extLst>
          </p:cNvPr>
          <p:cNvSpPr txBox="1"/>
          <p:nvPr/>
        </p:nvSpPr>
        <p:spPr>
          <a:xfrm>
            <a:off x="8631936" y="1060704"/>
            <a:ext cx="346862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Sophora du Japon devant la galerie de Minéralogie et de Géologie, planté par 1747 par Bernard de Jussieu[47]</a:t>
            </a:r>
          </a:p>
        </p:txBody>
      </p:sp>
    </p:spTree>
    <p:extLst>
      <p:ext uri="{BB962C8B-B14F-4D97-AF65-F5344CB8AC3E}">
        <p14:creationId xmlns:p14="http://schemas.microsoft.com/office/powerpoint/2010/main" val="164762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C7923D-CD96-626A-D875-7EA6061DD9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plein air, trompe&#10;&#10;Description générée automatiquement">
            <a:extLst>
              <a:ext uri="{FF2B5EF4-FFF2-40B4-BE49-F238E27FC236}">
                <a16:creationId xmlns:a16="http://schemas.microsoft.com/office/drawing/2014/main" id="{7DD13B74-9E84-9A36-B80F-10B71B74F9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6765" y="189000"/>
            <a:ext cx="4858484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4909FC-201C-D77A-A7CE-EEB954C68E53}"/>
              </a:ext>
            </a:extLst>
          </p:cNvPr>
          <p:cNvSpPr txBox="1"/>
          <p:nvPr/>
        </p:nvSpPr>
        <p:spPr>
          <a:xfrm>
            <a:off x="626405" y="3839373"/>
            <a:ext cx="288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Platane planté vers 1785.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4408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02BF94-B672-DC21-6B03-4DC65D7817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noir et blanc&#10;&#10;Description générée automatiquement">
            <a:extLst>
              <a:ext uri="{FF2B5EF4-FFF2-40B4-BE49-F238E27FC236}">
                <a16:creationId xmlns:a16="http://schemas.microsoft.com/office/drawing/2014/main" id="{812BF126-3675-F88D-7B9B-D10BD441CA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3" cy="64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B41612-A98A-F005-3D6C-1FE018A1807B}"/>
              </a:ext>
            </a:extLst>
          </p:cNvPr>
          <p:cNvSpPr txBox="1"/>
          <p:nvPr/>
        </p:nvSpPr>
        <p:spPr>
          <a:xfrm>
            <a:off x="8561817" y="2258568"/>
            <a:ext cx="33832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Quercus </a:t>
            </a:r>
            <a:r>
              <a:rPr lang="fr-FR" sz="2400" b="1" dirty="0" err="1"/>
              <a:t>macrocarpa</a:t>
            </a:r>
            <a:r>
              <a:rPr lang="fr-FR" sz="2400" b="1" dirty="0"/>
              <a:t> de 1811.</a:t>
            </a:r>
          </a:p>
        </p:txBody>
      </p:sp>
    </p:spTree>
    <p:extLst>
      <p:ext uri="{BB962C8B-B14F-4D97-AF65-F5344CB8AC3E}">
        <p14:creationId xmlns:p14="http://schemas.microsoft.com/office/powerpoint/2010/main" val="49290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5A18F1-B868-043B-95F4-09063E228F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plein air, trompe&#10;&#10;Description générée automatiquement">
            <a:extLst>
              <a:ext uri="{FF2B5EF4-FFF2-40B4-BE49-F238E27FC236}">
                <a16:creationId xmlns:a16="http://schemas.microsoft.com/office/drawing/2014/main" id="{4BDA321E-EC03-E9AC-6951-3EE91FDA46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817" y="189000"/>
            <a:ext cx="4858495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186E43-C42E-C96F-5240-9A4D798C3B3F}"/>
              </a:ext>
            </a:extLst>
          </p:cNvPr>
          <p:cNvSpPr txBox="1"/>
          <p:nvPr/>
        </p:nvSpPr>
        <p:spPr>
          <a:xfrm>
            <a:off x="886968" y="1755648"/>
            <a:ext cx="29535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Ginkgo biloba de 1811.</a:t>
            </a:r>
          </a:p>
        </p:txBody>
      </p:sp>
    </p:spTree>
    <p:extLst>
      <p:ext uri="{BB962C8B-B14F-4D97-AF65-F5344CB8AC3E}">
        <p14:creationId xmlns:p14="http://schemas.microsoft.com/office/powerpoint/2010/main" val="185524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D7C0E4-410B-AD74-39AA-DC970A9883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marron, Histoire, Artefact&#10;&#10;Description générée automatiquement">
            <a:extLst>
              <a:ext uri="{FF2B5EF4-FFF2-40B4-BE49-F238E27FC236}">
                <a16:creationId xmlns:a16="http://schemas.microsoft.com/office/drawing/2014/main" id="{71C02101-CF9C-BF2B-0800-A8FB827F49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" y="558000"/>
            <a:ext cx="11484000" cy="574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3A4BB6-AFF4-77BC-2ACF-4DA32659D41E}"/>
              </a:ext>
            </a:extLst>
          </p:cNvPr>
          <p:cNvSpPr txBox="1"/>
          <p:nvPr/>
        </p:nvSpPr>
        <p:spPr>
          <a:xfrm>
            <a:off x="1133856" y="4207776"/>
            <a:ext cx="104881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/>
              <a:t>Vue à 360° de l’intérieur de la carrière située sous le jardin des Plantes.</a:t>
            </a:r>
          </a:p>
        </p:txBody>
      </p:sp>
    </p:spTree>
    <p:extLst>
      <p:ext uri="{BB962C8B-B14F-4D97-AF65-F5344CB8AC3E}">
        <p14:creationId xmlns:p14="http://schemas.microsoft.com/office/powerpoint/2010/main" val="96848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208AED-0DE8-AB2D-8EE3-0BD3945C00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ur, marron, sol&#10;&#10;Description générée automatiquement">
            <a:extLst>
              <a:ext uri="{FF2B5EF4-FFF2-40B4-BE49-F238E27FC236}">
                <a16:creationId xmlns:a16="http://schemas.microsoft.com/office/drawing/2014/main" id="{3E5BC37F-B5A2-A360-6F0F-A97D5ABAB6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424" y="189000"/>
            <a:ext cx="432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94426B-35B9-AE59-FDC1-65CE2D551B45}"/>
              </a:ext>
            </a:extLst>
          </p:cNvPr>
          <p:cNvSpPr txBox="1"/>
          <p:nvPr/>
        </p:nvSpPr>
        <p:spPr>
          <a:xfrm>
            <a:off x="8130000" y="1453896"/>
            <a:ext cx="33101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Laboratoire souterrain d'Armand Viré.</a:t>
            </a:r>
          </a:p>
        </p:txBody>
      </p:sp>
    </p:spTree>
    <p:extLst>
      <p:ext uri="{BB962C8B-B14F-4D97-AF65-F5344CB8AC3E}">
        <p14:creationId xmlns:p14="http://schemas.microsoft.com/office/powerpoint/2010/main" val="2955102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00785C4-75F1-F789-C295-44BE287D29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plante, ciel&#10;&#10;Description générée automatiquement">
            <a:extLst>
              <a:ext uri="{FF2B5EF4-FFF2-40B4-BE49-F238E27FC236}">
                <a16:creationId xmlns:a16="http://schemas.microsoft.com/office/drawing/2014/main" id="{46F87EB8-6CE0-B883-797E-EC2562D419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8296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EB4B508-A3BA-DFF6-B67E-AAC823C6B85D}"/>
              </a:ext>
            </a:extLst>
          </p:cNvPr>
          <p:cNvSpPr txBox="1"/>
          <p:nvPr/>
        </p:nvSpPr>
        <p:spPr>
          <a:xfrm>
            <a:off x="2278380" y="4270676"/>
            <a:ext cx="89413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carré </a:t>
            </a:r>
            <a:r>
              <a:rPr lang="fr-FR" sz="2400" b="1" dirty="0" err="1">
                <a:solidFill>
                  <a:schemeClr val="bg1"/>
                </a:solidFill>
              </a:rPr>
              <a:t>Decaisne</a:t>
            </a:r>
            <a:r>
              <a:rPr lang="fr-FR" sz="2400" b="1" dirty="0">
                <a:solidFill>
                  <a:schemeClr val="bg1"/>
                </a:solidFill>
              </a:rPr>
              <a:t>, avec le Monument à Buffon de profil.</a:t>
            </a:r>
          </a:p>
        </p:txBody>
      </p:sp>
    </p:spTree>
    <p:extLst>
      <p:ext uri="{BB962C8B-B14F-4D97-AF65-F5344CB8AC3E}">
        <p14:creationId xmlns:p14="http://schemas.microsoft.com/office/powerpoint/2010/main" val="188076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2E14E6-23BA-340E-31C0-65BB118C2E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herbe&#10;&#10;Description générée automatiquement">
            <a:extLst>
              <a:ext uri="{FF2B5EF4-FFF2-40B4-BE49-F238E27FC236}">
                <a16:creationId xmlns:a16="http://schemas.microsoft.com/office/drawing/2014/main" id="{38936405-6192-FF75-F8C2-2DB7045E07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B6380A-0D78-359B-C344-BF5474F9AD2F}"/>
              </a:ext>
            </a:extLst>
          </p:cNvPr>
          <p:cNvSpPr txBox="1"/>
          <p:nvPr/>
        </p:nvSpPr>
        <p:spPr>
          <a:xfrm>
            <a:off x="2048256" y="4143768"/>
            <a:ext cx="91165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L'école de botanique en été, vue depuis la serre tropicale.</a:t>
            </a:r>
          </a:p>
        </p:txBody>
      </p:sp>
    </p:spTree>
    <p:extLst>
      <p:ext uri="{BB962C8B-B14F-4D97-AF65-F5344CB8AC3E}">
        <p14:creationId xmlns:p14="http://schemas.microsoft.com/office/powerpoint/2010/main" val="88459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A76B55-649C-5E84-3687-6482776416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iver&#10;&#10;Description générée automatiquement">
            <a:extLst>
              <a:ext uri="{FF2B5EF4-FFF2-40B4-BE49-F238E27FC236}">
                <a16:creationId xmlns:a16="http://schemas.microsoft.com/office/drawing/2014/main" id="{0053EBAA-97B8-3C40-E375-E507BB9BFC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4019" y="279000"/>
            <a:ext cx="838481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778188C-7931-7B6B-3B19-CFE8BE66F978}"/>
              </a:ext>
            </a:extLst>
          </p:cNvPr>
          <p:cNvSpPr txBox="1"/>
          <p:nvPr/>
        </p:nvSpPr>
        <p:spPr>
          <a:xfrm>
            <a:off x="4101496" y="4270676"/>
            <a:ext cx="77998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L'école de botanique en hiver.</a:t>
            </a:r>
          </a:p>
        </p:txBody>
      </p:sp>
    </p:spTree>
    <p:extLst>
      <p:ext uri="{BB962C8B-B14F-4D97-AF65-F5344CB8AC3E}">
        <p14:creationId xmlns:p14="http://schemas.microsoft.com/office/powerpoint/2010/main" val="288222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1FAF33-9839-1961-21AB-CC537EA7ED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plante&#10;&#10;Description générée automatiquement">
            <a:extLst>
              <a:ext uri="{FF2B5EF4-FFF2-40B4-BE49-F238E27FC236}">
                <a16:creationId xmlns:a16="http://schemas.microsoft.com/office/drawing/2014/main" id="{FA7789B8-4A77-A1B8-FA18-921F0D5C9C3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176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ACAD4F-0F71-E473-9A9F-F7171DB82F8B}"/>
              </a:ext>
            </a:extLst>
          </p:cNvPr>
          <p:cNvSpPr txBox="1"/>
          <p:nvPr/>
        </p:nvSpPr>
        <p:spPr>
          <a:xfrm>
            <a:off x="8869680" y="82296"/>
            <a:ext cx="324612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réserve de biodiversité du Jardin des plantes : culture de porte-graines et conservation de pieds-mères dans le clos Patouillet, ancienne propriété de Buffon.</a:t>
            </a:r>
          </a:p>
        </p:txBody>
      </p:sp>
    </p:spTree>
    <p:extLst>
      <p:ext uri="{BB962C8B-B14F-4D97-AF65-F5344CB8AC3E}">
        <p14:creationId xmlns:p14="http://schemas.microsoft.com/office/powerpoint/2010/main" val="418510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355786-71E2-96E3-D609-B72956F9EB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maison&#10;&#10;Description générée automatiquement">
            <a:extLst>
              <a:ext uri="{FF2B5EF4-FFF2-40B4-BE49-F238E27FC236}">
                <a16:creationId xmlns:a16="http://schemas.microsoft.com/office/drawing/2014/main" id="{477CC735-CF92-2F54-EA8B-B81A83C068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1510" y="279000"/>
            <a:ext cx="854237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1E4FF4-3E7E-CA47-D0DC-F6876286DCEF}"/>
              </a:ext>
            </a:extLst>
          </p:cNvPr>
          <p:cNvSpPr txBox="1"/>
          <p:nvPr/>
        </p:nvSpPr>
        <p:spPr>
          <a:xfrm>
            <a:off x="493776" y="1225296"/>
            <a:ext cx="247802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L'ancienne galerie d'anatomie comparée de Cuvier (ultérieurement appelée « bâtiment de la baleine »), ouverte au public de 1806 à 1886 côté rue Cuvier.</a:t>
            </a:r>
          </a:p>
        </p:txBody>
      </p:sp>
    </p:spTree>
    <p:extLst>
      <p:ext uri="{BB962C8B-B14F-4D97-AF65-F5344CB8AC3E}">
        <p14:creationId xmlns:p14="http://schemas.microsoft.com/office/powerpoint/2010/main" val="336966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366237-B0D0-C12B-04FF-1F0DAC179A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yard&#10;&#10;Description générée automatiquement">
            <a:extLst>
              <a:ext uri="{FF2B5EF4-FFF2-40B4-BE49-F238E27FC236}">
                <a16:creationId xmlns:a16="http://schemas.microsoft.com/office/drawing/2014/main" id="{D43B3555-B680-83B2-6205-448877CBEE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5" y="279000"/>
            <a:ext cx="948705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BB8046-6AFA-244A-8D80-4F5EACD2D1CC}"/>
              </a:ext>
            </a:extLst>
          </p:cNvPr>
          <p:cNvSpPr txBox="1"/>
          <p:nvPr/>
        </p:nvSpPr>
        <p:spPr>
          <a:xfrm>
            <a:off x="4041648" y="4270676"/>
            <a:ext cx="65471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rotonde de la Ménagerie.</a:t>
            </a:r>
          </a:p>
        </p:txBody>
      </p:sp>
    </p:spTree>
    <p:extLst>
      <p:ext uri="{BB962C8B-B14F-4D97-AF65-F5344CB8AC3E}">
        <p14:creationId xmlns:p14="http://schemas.microsoft.com/office/powerpoint/2010/main" val="278612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393BF1-69DB-F088-E710-0149544E9B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leurir, fleur de cerisier&#10;&#10;Description générée automatiquement">
            <a:extLst>
              <a:ext uri="{FF2B5EF4-FFF2-40B4-BE49-F238E27FC236}">
                <a16:creationId xmlns:a16="http://schemas.microsoft.com/office/drawing/2014/main" id="{D4A6D77C-775C-CD41-BADB-FF2721282B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393" y="279000"/>
            <a:ext cx="948704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D46441-D988-E011-9C62-EB177F554C50}"/>
              </a:ext>
            </a:extLst>
          </p:cNvPr>
          <p:cNvSpPr txBox="1"/>
          <p:nvPr/>
        </p:nvSpPr>
        <p:spPr>
          <a:xfrm>
            <a:off x="2704053" y="4270676"/>
            <a:ext cx="6967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Prunus </a:t>
            </a:r>
            <a:r>
              <a:rPr lang="fr-FR" sz="2400" b="1" dirty="0" err="1">
                <a:solidFill>
                  <a:schemeClr val="bg1"/>
                </a:solidFill>
              </a:rPr>
              <a:t>serrulata</a:t>
            </a:r>
            <a:r>
              <a:rPr lang="fr-FR" sz="2400" b="1" dirty="0">
                <a:solidFill>
                  <a:schemeClr val="bg1"/>
                </a:solidFill>
              </a:rPr>
              <a:t> '</a:t>
            </a:r>
            <a:r>
              <a:rPr lang="fr-FR" sz="2400" b="1" dirty="0" err="1">
                <a:solidFill>
                  <a:schemeClr val="bg1"/>
                </a:solidFill>
              </a:rPr>
              <a:t>Kanzan</a:t>
            </a:r>
            <a:r>
              <a:rPr lang="fr-FR" sz="2400" b="1" dirty="0">
                <a:solidFill>
                  <a:schemeClr val="bg1"/>
                </a:solidFill>
              </a:rPr>
              <a:t>', ou cerisier du Japon</a:t>
            </a:r>
          </a:p>
        </p:txBody>
      </p:sp>
    </p:spTree>
    <p:extLst>
      <p:ext uri="{BB962C8B-B14F-4D97-AF65-F5344CB8AC3E}">
        <p14:creationId xmlns:p14="http://schemas.microsoft.com/office/powerpoint/2010/main" val="967596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5EE4BB-396B-806F-D68C-08F48EC7EB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plante, herbe, ciel&#10;&#10;Description générée automatiquement">
            <a:extLst>
              <a:ext uri="{FF2B5EF4-FFF2-40B4-BE49-F238E27FC236}">
                <a16:creationId xmlns:a16="http://schemas.microsoft.com/office/drawing/2014/main" id="{D1EACC75-DD1A-7817-7D67-BF2ADE10C7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202" y="279000"/>
            <a:ext cx="945359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2F94B2C-C293-931F-1038-D88AB38890D3}"/>
              </a:ext>
            </a:extLst>
          </p:cNvPr>
          <p:cNvSpPr txBox="1"/>
          <p:nvPr/>
        </p:nvSpPr>
        <p:spPr>
          <a:xfrm>
            <a:off x="4305849" y="4270676"/>
            <a:ext cx="57241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>
                <a:solidFill>
                  <a:srgbClr val="FFFF00"/>
                </a:solidFill>
              </a:rPr>
              <a:t>Dans le jardin alpin</a:t>
            </a:r>
          </a:p>
        </p:txBody>
      </p:sp>
    </p:spTree>
    <p:extLst>
      <p:ext uri="{BB962C8B-B14F-4D97-AF65-F5344CB8AC3E}">
        <p14:creationId xmlns:p14="http://schemas.microsoft.com/office/powerpoint/2010/main" val="410137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78F47F-EF94-295A-22C7-3F5B74A2A4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pétale, plante herbacée&#10;&#10;Description générée automatiquement">
            <a:extLst>
              <a:ext uri="{FF2B5EF4-FFF2-40B4-BE49-F238E27FC236}">
                <a16:creationId xmlns:a16="http://schemas.microsoft.com/office/drawing/2014/main" id="{68B6A8D4-59C5-9A2A-08B0-68B8FC0F1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8496" y="990600"/>
            <a:ext cx="6502400" cy="4876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2BFF56-2C32-4C2F-E68C-59397F64C12F}"/>
              </a:ext>
            </a:extLst>
          </p:cNvPr>
          <p:cNvSpPr txBox="1"/>
          <p:nvPr/>
        </p:nvSpPr>
        <p:spPr>
          <a:xfrm>
            <a:off x="3090672" y="5685336"/>
            <a:ext cx="6675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Fleur de Ramonda myconi, des Pyrénées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819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B6F54A-0C13-02B8-66BA-AA4F9CF954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70A8D5F1-6CED-F73E-3F00-3B4A01EC42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203" y="279000"/>
            <a:ext cx="945359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7853A4-EA65-9208-00FB-6345F3261208}"/>
              </a:ext>
            </a:extLst>
          </p:cNvPr>
          <p:cNvSpPr txBox="1"/>
          <p:nvPr/>
        </p:nvSpPr>
        <p:spPr>
          <a:xfrm>
            <a:off x="4197096" y="6124247"/>
            <a:ext cx="6053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partie du jardin alpin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80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D23FB5-D864-386F-738D-BF1C6615F1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Jardin botanique, Aménagement paysager&#10;&#10;Description générée automatiquement">
            <a:extLst>
              <a:ext uri="{FF2B5EF4-FFF2-40B4-BE49-F238E27FC236}">
                <a16:creationId xmlns:a16="http://schemas.microsoft.com/office/drawing/2014/main" id="{3D0DC4C1-B110-9DE7-A72A-A250627317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4000" y="1049044"/>
            <a:ext cx="8064000" cy="454018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F1E8EB-3F88-594F-B2CD-ABAEA9A2FA69}"/>
              </a:ext>
            </a:extLst>
          </p:cNvPr>
          <p:cNvSpPr txBox="1"/>
          <p:nvPr/>
        </p:nvSpPr>
        <p:spPr>
          <a:xfrm>
            <a:off x="1281684" y="525824"/>
            <a:ext cx="962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Jardin Des Plantes De Paris N°2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988534C-B9E0-5E92-C410-739683507709}"/>
              </a:ext>
            </a:extLst>
          </p:cNvPr>
          <p:cNvSpPr txBox="1"/>
          <p:nvPr/>
        </p:nvSpPr>
        <p:spPr>
          <a:xfrm>
            <a:off x="3794760" y="5327623"/>
            <a:ext cx="7598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4B412A1-05AF-3CE5-ABFE-4A588CE02EFC}"/>
              </a:ext>
            </a:extLst>
          </p:cNvPr>
          <p:cNvSpPr txBox="1"/>
          <p:nvPr/>
        </p:nvSpPr>
        <p:spPr>
          <a:xfrm>
            <a:off x="5614416" y="5808956"/>
            <a:ext cx="4937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56728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499</Words>
  <Application>Microsoft Office PowerPoint</Application>
  <PresentationFormat>Grand écran</PresentationFormat>
  <Paragraphs>138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2024-10-26T09:25:56Z</dcterms:created>
  <dcterms:modified xsi:type="dcterms:W3CDTF">2024-10-27T10:01:22Z</dcterms:modified>
</cp:coreProperties>
</file>