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58" r:id="rId4"/>
    <p:sldId id="257" r:id="rId5"/>
    <p:sldId id="259" r:id="rId6"/>
    <p:sldId id="260" r:id="rId7"/>
    <p:sldId id="261" r:id="rId8"/>
    <p:sldId id="262" r:id="rId9"/>
    <p:sldId id="263" r:id="rId10"/>
    <p:sldId id="264" r:id="rId11"/>
    <p:sldId id="265" r:id="rId12"/>
    <p:sldId id="266" r:id="rId13"/>
    <p:sldId id="267" r:id="rId14"/>
    <p:sldId id="268" r:id="rId15"/>
    <p:sldId id="270" r:id="rId16"/>
    <p:sldId id="271" r:id="rId17"/>
    <p:sldId id="269" r:id="rId18"/>
    <p:sldId id="272" r:id="rId19"/>
    <p:sldId id="273" r:id="rId20"/>
    <p:sldId id="274" r:id="rId21"/>
    <p:sldId id="276" r:id="rId22"/>
    <p:sldId id="277" r:id="rId23"/>
    <p:sldId id="275" r:id="rId24"/>
    <p:sldId id="278" r:id="rId25"/>
    <p:sldId id="279" r:id="rId26"/>
    <p:sldId id="280" r:id="rId27"/>
    <p:sldId id="281" r:id="rId28"/>
    <p:sldId id="282" r:id="rId29"/>
    <p:sldId id="283" r:id="rId30"/>
    <p:sldId id="284" r:id="rId31"/>
    <p:sldId id="285" r:id="rId32"/>
    <p:sldId id="286"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105" d="100"/>
          <a:sy n="105" d="100"/>
        </p:scale>
        <p:origin x="77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F37835-F530-DC9D-B973-F87BA0EAD67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A8C89F2-644E-3B4A-0707-47B4824FBB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1B165EC-8A09-7D96-8A0D-3804912DCB37}"/>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5" name="Espace réservé du pied de page 4">
            <a:extLst>
              <a:ext uri="{FF2B5EF4-FFF2-40B4-BE49-F238E27FC236}">
                <a16:creationId xmlns:a16="http://schemas.microsoft.com/office/drawing/2014/main" id="{C7CA202A-D7EB-FD5E-5021-CD6A2A6178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CCCE32-CF49-E6C3-5FF4-6491703D746C}"/>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460119708"/>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ADF8B2-C8C8-B2A3-4E13-D52EB592BD3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10FD454-5858-19CF-D170-8E14E0F7C10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B8CECA6-FA5A-9657-3FBA-5A3DE833DBFC}"/>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5" name="Espace réservé du pied de page 4">
            <a:extLst>
              <a:ext uri="{FF2B5EF4-FFF2-40B4-BE49-F238E27FC236}">
                <a16:creationId xmlns:a16="http://schemas.microsoft.com/office/drawing/2014/main" id="{031B8303-6019-AF3B-DC79-A9BD8C8E4C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8B3C019-A41A-BF50-524D-827DD8325FF8}"/>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2912743214"/>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8F82B7-40AC-5E24-2316-680413A7903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56D02E0-08B2-CF43-2CB8-A9C6296A9CC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1F75EC4-CB8D-C8CC-67CE-A4D124D74EBE}"/>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5" name="Espace réservé du pied de page 4">
            <a:extLst>
              <a:ext uri="{FF2B5EF4-FFF2-40B4-BE49-F238E27FC236}">
                <a16:creationId xmlns:a16="http://schemas.microsoft.com/office/drawing/2014/main" id="{3BB84123-D485-70D6-3996-87023220E7A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12C499-C096-C865-3A55-C4935EA2A730}"/>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2823413648"/>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E61A12-E2BC-725E-4E39-398BADEC5F4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53D7E84-6186-AC76-7445-39C4CB48323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ECDE042-2E80-B523-9CCD-C755AAC9260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EED0AB7-64FC-43B5-E90B-8BE126FFE65B}"/>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6" name="Espace réservé du pied de page 5">
            <a:extLst>
              <a:ext uri="{FF2B5EF4-FFF2-40B4-BE49-F238E27FC236}">
                <a16:creationId xmlns:a16="http://schemas.microsoft.com/office/drawing/2014/main" id="{A0443E48-56AD-17DA-29CC-D1F8CFE93B0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980DC3F-D3D0-8D69-533B-97ACEE27ED9E}"/>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117014273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88D66B-4B17-ADD1-CB7C-7022DBA35C9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32EA91E-40A5-A39C-49D5-71E8A77080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F25F4CB-1F69-8F45-9F69-DAB71BC7237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B027711-4660-E60E-95DE-6E5ACE6218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045C1E-06FE-A15C-5CC9-ED744B6197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90E4516-1382-80F0-C9F5-7F3A01E24FB8}"/>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8" name="Espace réservé du pied de page 7">
            <a:extLst>
              <a:ext uri="{FF2B5EF4-FFF2-40B4-BE49-F238E27FC236}">
                <a16:creationId xmlns:a16="http://schemas.microsoft.com/office/drawing/2014/main" id="{7FC52FFF-D6C2-026B-C968-2E9ED036826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70F5A37-E390-C9CC-5A40-BF962C395383}"/>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1052977291"/>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8324E8-A926-798C-C0C4-C86BB6FE3A4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CCB2018-5196-B8EE-B1C2-574F95D3EFB5}"/>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4" name="Espace réservé du pied de page 3">
            <a:extLst>
              <a:ext uri="{FF2B5EF4-FFF2-40B4-BE49-F238E27FC236}">
                <a16:creationId xmlns:a16="http://schemas.microsoft.com/office/drawing/2014/main" id="{594EB974-B6BF-A6B0-C54E-9D641118BB5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CD6581B-228E-DBD6-C447-EC44853BA9BA}"/>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986641411"/>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CBDD791-011F-4E8C-89DD-5862EFF5503F}"/>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3" name="Espace réservé du pied de page 2">
            <a:extLst>
              <a:ext uri="{FF2B5EF4-FFF2-40B4-BE49-F238E27FC236}">
                <a16:creationId xmlns:a16="http://schemas.microsoft.com/office/drawing/2014/main" id="{0ECFFA01-E98C-E54D-DCCA-B96334F2460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1965680-5C94-E3F2-5598-95BFE871E202}"/>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3846927879"/>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ABFF63-B89F-E7C2-4501-74C78ADDDF7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1FDEF3A-E33A-6BB4-76A4-733F47D20C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97E12B2-6C12-B8EE-367B-C02A488FC7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2726D4E-DBC2-2C4B-2002-9ADE443F5D58}"/>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6" name="Espace réservé du pied de page 5">
            <a:extLst>
              <a:ext uri="{FF2B5EF4-FFF2-40B4-BE49-F238E27FC236}">
                <a16:creationId xmlns:a16="http://schemas.microsoft.com/office/drawing/2014/main" id="{EE0A859C-AFAE-89B8-48A1-53EA2998084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0265F2A-E002-310F-D794-874132AF272D}"/>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25300899"/>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261C23-E150-554F-1129-43A41C0A3E6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D81BB7D-9F0C-F46A-658F-35C023FC74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C6C25E1-894F-EC86-8EE4-654756DDDC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95F6D8A-799E-06ED-C196-86F49EA8AD2E}"/>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6" name="Espace réservé du pied de page 5">
            <a:extLst>
              <a:ext uri="{FF2B5EF4-FFF2-40B4-BE49-F238E27FC236}">
                <a16:creationId xmlns:a16="http://schemas.microsoft.com/office/drawing/2014/main" id="{35EC695D-694D-39D9-E099-21A11D03768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73CAA5F-18BD-5C7E-FFE5-C18C584D97E0}"/>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3639445114"/>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8EBF6D-5C97-C076-1DF6-9FFEC3AB586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BC41733-B9BB-CDF0-228E-289586D435A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8D280E-AC45-C930-F493-95EFFE132C71}"/>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5" name="Espace réservé du pied de page 4">
            <a:extLst>
              <a:ext uri="{FF2B5EF4-FFF2-40B4-BE49-F238E27FC236}">
                <a16:creationId xmlns:a16="http://schemas.microsoft.com/office/drawing/2014/main" id="{59FB02C3-A460-1C51-0F80-E9A0000F38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15604D-C111-B355-0FBA-DC8B861ADBE7}"/>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66923018"/>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66FB3F8-0241-800E-10D1-935D6F3FBC0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5C78764-B4FC-8040-2524-BE3EC47C61E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46676F-1514-C298-5B0D-2EEA4FF6D917}"/>
              </a:ext>
            </a:extLst>
          </p:cNvPr>
          <p:cNvSpPr>
            <a:spLocks noGrp="1"/>
          </p:cNvSpPr>
          <p:nvPr>
            <p:ph type="dt" sz="half" idx="10"/>
          </p:nvPr>
        </p:nvSpPr>
        <p:spPr/>
        <p:txBody>
          <a:bodyPr/>
          <a:lstStyle/>
          <a:p>
            <a:fld id="{3287D444-1A8F-4CED-A50A-E612C87A6501}" type="datetimeFigureOut">
              <a:rPr lang="fr-FR" smtClean="0"/>
              <a:t>28/10/2024</a:t>
            </a:fld>
            <a:endParaRPr lang="fr-FR"/>
          </a:p>
        </p:txBody>
      </p:sp>
      <p:sp>
        <p:nvSpPr>
          <p:cNvPr id="5" name="Espace réservé du pied de page 4">
            <a:extLst>
              <a:ext uri="{FF2B5EF4-FFF2-40B4-BE49-F238E27FC236}">
                <a16:creationId xmlns:a16="http://schemas.microsoft.com/office/drawing/2014/main" id="{520B1B38-5BB6-D566-2395-C7C809F037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F5DAE5-4CD4-3878-2DFD-9356DE3F641E}"/>
              </a:ext>
            </a:extLst>
          </p:cNvPr>
          <p:cNvSpPr>
            <a:spLocks noGrp="1"/>
          </p:cNvSpPr>
          <p:nvPr>
            <p:ph type="sldNum" sz="quarter" idx="12"/>
          </p:nvPr>
        </p:nvSpPr>
        <p:spPr/>
        <p:txBody>
          <a:bodyPr/>
          <a:lstStyle/>
          <a:p>
            <a:fld id="{E78E9906-11C7-49B0-900C-6B240CF2645D}" type="slidenum">
              <a:rPr lang="fr-FR" smtClean="0"/>
              <a:t>‹N°›</a:t>
            </a:fld>
            <a:endParaRPr lang="fr-FR"/>
          </a:p>
        </p:txBody>
      </p:sp>
    </p:spTree>
    <p:extLst>
      <p:ext uri="{BB962C8B-B14F-4D97-AF65-F5344CB8AC3E}">
        <p14:creationId xmlns:p14="http://schemas.microsoft.com/office/powerpoint/2010/main" val="249560678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63BBE75-4E03-A0BD-F21D-2CC3392025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F22FEF1-D0CC-8B2E-B252-1A2BFE55AE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8FD30FC-30D8-54FC-5012-7B81179D9D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287D444-1A8F-4CED-A50A-E612C87A6501}" type="datetimeFigureOut">
              <a:rPr lang="fr-FR" smtClean="0"/>
              <a:t>28/10/2024</a:t>
            </a:fld>
            <a:endParaRPr lang="fr-FR"/>
          </a:p>
        </p:txBody>
      </p:sp>
      <p:sp>
        <p:nvSpPr>
          <p:cNvPr id="5" name="Espace réservé du pied de page 4">
            <a:extLst>
              <a:ext uri="{FF2B5EF4-FFF2-40B4-BE49-F238E27FC236}">
                <a16:creationId xmlns:a16="http://schemas.microsoft.com/office/drawing/2014/main" id="{354A3471-97EA-0383-3ABC-8F27AE236E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6B68C2E-264A-F53B-C4FF-85BD040DCF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78E9906-11C7-49B0-900C-6B240CF2645D}" type="slidenum">
              <a:rPr lang="fr-FR" smtClean="0"/>
              <a:t>‹N°›</a:t>
            </a:fld>
            <a:endParaRPr lang="fr-FR"/>
          </a:p>
        </p:txBody>
      </p:sp>
    </p:spTree>
    <p:extLst>
      <p:ext uri="{BB962C8B-B14F-4D97-AF65-F5344CB8AC3E}">
        <p14:creationId xmlns:p14="http://schemas.microsoft.com/office/powerpoint/2010/main" val="483619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75608A7A-D15C-1453-51F5-1C79BD55AEF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223" y="279000"/>
            <a:ext cx="9355010" cy="6300000"/>
          </a:xfrm>
          <a:prstGeom prst="rect">
            <a:avLst/>
          </a:prstGeom>
          <a:effectLst>
            <a:softEdge rad="635000"/>
          </a:effectLst>
        </p:spPr>
      </p:pic>
      <p:sp>
        <p:nvSpPr>
          <p:cNvPr id="4" name="ZoneTexte 3">
            <a:extLst>
              <a:ext uri="{FF2B5EF4-FFF2-40B4-BE49-F238E27FC236}">
                <a16:creationId xmlns:a16="http://schemas.microsoft.com/office/drawing/2014/main" id="{5670F21D-7E4A-5B69-69D8-499377B2B51E}"/>
              </a:ext>
            </a:extLst>
          </p:cNvPr>
          <p:cNvSpPr txBox="1"/>
          <p:nvPr/>
        </p:nvSpPr>
        <p:spPr>
          <a:xfrm>
            <a:off x="2799588" y="279000"/>
            <a:ext cx="6592824" cy="461665"/>
          </a:xfrm>
          <a:prstGeom prst="rect">
            <a:avLst/>
          </a:prstGeom>
          <a:noFill/>
        </p:spPr>
        <p:txBody>
          <a:bodyPr wrap="square" rtlCol="0">
            <a:spAutoFit/>
          </a:bodyPr>
          <a:lstStyle/>
          <a:p>
            <a:r>
              <a:rPr lang="fr-FR" sz="2400" b="1" dirty="0">
                <a:solidFill>
                  <a:srgbClr val="FFFF00"/>
                </a:solidFill>
              </a:rPr>
              <a:t>Abbaye de Beauport - Paimpol</a:t>
            </a:r>
          </a:p>
        </p:txBody>
      </p:sp>
      <p:sp>
        <p:nvSpPr>
          <p:cNvPr id="5" name="ZoneTexte 4">
            <a:extLst>
              <a:ext uri="{FF2B5EF4-FFF2-40B4-BE49-F238E27FC236}">
                <a16:creationId xmlns:a16="http://schemas.microsoft.com/office/drawing/2014/main" id="{177C10A1-7B79-05BF-57F2-59F76E4ADFF9}"/>
              </a:ext>
            </a:extLst>
          </p:cNvPr>
          <p:cNvSpPr txBox="1"/>
          <p:nvPr/>
        </p:nvSpPr>
        <p:spPr>
          <a:xfrm>
            <a:off x="9575641" y="2654653"/>
            <a:ext cx="2451767" cy="2308324"/>
          </a:xfrm>
          <a:prstGeom prst="rect">
            <a:avLst/>
          </a:prstGeom>
          <a:noFill/>
        </p:spPr>
        <p:txBody>
          <a:bodyPr wrap="square" rtlCol="0">
            <a:spAutoFit/>
          </a:bodyPr>
          <a:lstStyle/>
          <a:p>
            <a:r>
              <a:rPr lang="fr-FR" sz="2400" b="1" dirty="0">
                <a:solidFill>
                  <a:srgbClr val="FFFF00"/>
                </a:solidFill>
              </a:rPr>
              <a:t>à l'abbaye de Beauport (XIIIe siècle). </a:t>
            </a:r>
            <a:r>
              <a:rPr lang="fr-FR" sz="2400" b="1" dirty="0" err="1">
                <a:solidFill>
                  <a:srgbClr val="FFFF00"/>
                </a:solidFill>
              </a:rPr>
              <a:t>Kérity</a:t>
            </a:r>
            <a:r>
              <a:rPr lang="fr-FR" sz="2400" b="1" dirty="0">
                <a:solidFill>
                  <a:srgbClr val="FFFF00"/>
                </a:solidFill>
              </a:rPr>
              <a:t>, commune de Paimpol, Côtes d'Armor, France.</a:t>
            </a:r>
          </a:p>
        </p:txBody>
      </p:sp>
    </p:spTree>
    <p:extLst>
      <p:ext uri="{BB962C8B-B14F-4D97-AF65-F5344CB8AC3E}">
        <p14:creationId xmlns:p14="http://schemas.microsoft.com/office/powerpoint/2010/main" val="243099508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sndAc>
          <p:stSnd loop="1">
            <p:snd r:embed="rId2" name="Ave Maria.wav"/>
          </p:stSnd>
        </p:sndAc>
      </p:transition>
    </mc:Choice>
    <mc:Fallback>
      <p:transition spd="slow" advClick="0" advTm="8000">
        <p:blinds dir="vert"/>
        <p:sndAc>
          <p:stSnd loop="1">
            <p:snd r:embed="rId2" name="Ave Mari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910798CF-DCA9-96E9-F9DA-C10A03E57B5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D743F11-2D12-84BD-E9C4-F63CA9064C3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FF00"/>
                </a:solidFill>
              </a:rPr>
              <a:t>L'abbaye de Beauport est une ancienne abbaye de chanoines prémontrés, fondée au début du XIIIe siècle, qui se dresse sur le territoire de la commune française de Paimpol, dans le département des Côtes-d'Armor, en région Bretagne.</a:t>
            </a:r>
          </a:p>
          <a:p>
            <a:pPr algn="ctr"/>
            <a:endParaRPr lang="fr-FR" sz="2400" b="1" dirty="0">
              <a:solidFill>
                <a:srgbClr val="FFFF00"/>
              </a:solidFill>
            </a:endParaRPr>
          </a:p>
          <a:p>
            <a:pPr algn="ctr"/>
            <a:r>
              <a:rPr lang="fr-FR" sz="2400" b="1" dirty="0">
                <a:solidFill>
                  <a:srgbClr val="FFFF00"/>
                </a:solidFill>
              </a:rPr>
              <a:t>Ses fonctions pastorales, de justice et économiques s'étendent de l'île-de-Bréhat à Saint-Brieuc et sur une vingtaine de paroisses dont neuf en Angleterre. C'est aussi une seigneurie maritime avec des droits sur la mer de l'île Saint-Riom à la pointe de </a:t>
            </a:r>
            <a:r>
              <a:rPr lang="fr-FR" sz="2400" b="1" dirty="0" err="1">
                <a:solidFill>
                  <a:srgbClr val="FFFF00"/>
                </a:solidFill>
              </a:rPr>
              <a:t>Guilben</a:t>
            </a:r>
            <a:r>
              <a:rPr lang="fr-FR" sz="2400" b="1" dirty="0">
                <a:solidFill>
                  <a:srgbClr val="FFFF00"/>
                </a:solidFill>
              </a:rPr>
              <a:t>.</a:t>
            </a:r>
          </a:p>
          <a:p>
            <a:pPr algn="ctr"/>
            <a:endParaRPr lang="fr-FR" sz="2400" b="1" dirty="0">
              <a:solidFill>
                <a:srgbClr val="FFFF00"/>
              </a:solidFill>
            </a:endParaRPr>
          </a:p>
          <a:p>
            <a:pPr algn="ctr"/>
            <a:r>
              <a:rPr lang="fr-FR" sz="2400" b="1" dirty="0">
                <a:solidFill>
                  <a:srgbClr val="FFFF00"/>
                </a:solidFill>
              </a:rPr>
              <a:t>Elle renoue avec les installations côtières et insulaires du début du monachisme celtique. Cette situation assure sa prospérité dans un environnement complexe et diversifié. Du XIIIe au XVe siècle, elle se développe rapidement, ses chanoines dépendant directement du pape possèdent la haute et basse justices sur leurs vassaux. Cette importante seigneurie marque son empreinte sur le paysage avec la construction de digues et talus, des aménagements hydrauliques et l'exploitation du sel. Elle participe au développement économique en accordant des prêts et est présente dès le début de la grande pêche lointaine vers Terre-Neuve et l'Islande.</a:t>
            </a:r>
          </a:p>
        </p:txBody>
      </p:sp>
    </p:spTree>
    <p:extLst>
      <p:ext uri="{BB962C8B-B14F-4D97-AF65-F5344CB8AC3E}">
        <p14:creationId xmlns:p14="http://schemas.microsoft.com/office/powerpoint/2010/main" val="147126609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BD9F15B7-4DA5-83AF-D756-14E2A0D84116}"/>
            </a:ext>
          </a:extLst>
        </p:cNvPr>
        <p:cNvGrpSpPr/>
        <p:nvPr/>
      </p:nvGrpSpPr>
      <p:grpSpPr>
        <a:xfrm>
          <a:off x="0" y="0"/>
          <a:ext cx="0" cy="0"/>
          <a:chOff x="0" y="0"/>
          <a:chExt cx="0" cy="0"/>
        </a:xfrm>
      </p:grpSpPr>
      <p:pic>
        <p:nvPicPr>
          <p:cNvPr id="3" name="Image 2" descr="Une image contenant art, pièce, poterie, face&#10;&#10;Description générée automatiquement">
            <a:extLst>
              <a:ext uri="{FF2B5EF4-FFF2-40B4-BE49-F238E27FC236}">
                <a16:creationId xmlns:a16="http://schemas.microsoft.com/office/drawing/2014/main" id="{711158CB-3378-9689-468A-B0B2CC3A93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0066" y="201177"/>
            <a:ext cx="8031868" cy="6300000"/>
          </a:xfrm>
          <a:prstGeom prst="rect">
            <a:avLst/>
          </a:prstGeom>
          <a:effectLst>
            <a:softEdge rad="635000"/>
          </a:effectLst>
        </p:spPr>
      </p:pic>
      <p:sp>
        <p:nvSpPr>
          <p:cNvPr id="4" name="ZoneTexte 3">
            <a:extLst>
              <a:ext uri="{FF2B5EF4-FFF2-40B4-BE49-F238E27FC236}">
                <a16:creationId xmlns:a16="http://schemas.microsoft.com/office/drawing/2014/main" id="{8D7BACE5-E73C-966A-D6C2-F7E7387D82B4}"/>
              </a:ext>
            </a:extLst>
          </p:cNvPr>
          <p:cNvSpPr txBox="1"/>
          <p:nvPr/>
        </p:nvSpPr>
        <p:spPr>
          <a:xfrm>
            <a:off x="3977640" y="4471416"/>
            <a:ext cx="680313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Sceau de l'abbaye de Beauport.</a:t>
            </a:r>
          </a:p>
        </p:txBody>
      </p:sp>
    </p:spTree>
    <p:extLst>
      <p:ext uri="{BB962C8B-B14F-4D97-AF65-F5344CB8AC3E}">
        <p14:creationId xmlns:p14="http://schemas.microsoft.com/office/powerpoint/2010/main" val="3800047949"/>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75DF13D-3314-7597-4F03-9CF4694965B9}"/>
            </a:ext>
          </a:extLst>
        </p:cNvPr>
        <p:cNvGrpSpPr/>
        <p:nvPr/>
      </p:nvGrpSpPr>
      <p:grpSpPr>
        <a:xfrm>
          <a:off x="0" y="0"/>
          <a:ext cx="0" cy="0"/>
          <a:chOff x="0" y="0"/>
          <a:chExt cx="0" cy="0"/>
        </a:xfrm>
      </p:grpSpPr>
      <p:pic>
        <p:nvPicPr>
          <p:cNvPr id="3" name="Image 2" descr="Une image contenant bâtiment, plein air, plante, Architecture médiévale&#10;&#10;Description générée automatiquement">
            <a:extLst>
              <a:ext uri="{FF2B5EF4-FFF2-40B4-BE49-F238E27FC236}">
                <a16:creationId xmlns:a16="http://schemas.microsoft.com/office/drawing/2014/main" id="{DF103962-FA9F-C336-1F42-C3162F00D3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3325" y="189000"/>
            <a:ext cx="4345349"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777AD9E-D2E8-CE10-22D8-0A4B2DD4B256}"/>
              </a:ext>
            </a:extLst>
          </p:cNvPr>
          <p:cNvSpPr txBox="1"/>
          <p:nvPr/>
        </p:nvSpPr>
        <p:spPr>
          <a:xfrm>
            <a:off x="356616" y="3571286"/>
            <a:ext cx="3858768" cy="830997"/>
          </a:xfrm>
          <a:prstGeom prst="rect">
            <a:avLst/>
          </a:prstGeom>
          <a:noFill/>
        </p:spPr>
        <p:txBody>
          <a:bodyPr wrap="square" rtlCol="0">
            <a:spAutoFit/>
          </a:bodyPr>
          <a:lstStyle/>
          <a:p>
            <a:r>
              <a:rPr lang="fr-FR" sz="2400" b="1" dirty="0">
                <a:solidFill>
                  <a:schemeClr val="bg1"/>
                </a:solidFill>
              </a:rPr>
              <a:t> Bretagne </a:t>
            </a:r>
            <a:r>
              <a:rPr lang="fr-FR" sz="2400" b="1" dirty="0" err="1">
                <a:solidFill>
                  <a:schemeClr val="bg1"/>
                </a:solidFill>
              </a:rPr>
              <a:t>Kérity</a:t>
            </a:r>
            <a:r>
              <a:rPr lang="fr-FR" sz="2400" b="1" dirty="0">
                <a:solidFill>
                  <a:schemeClr val="bg1"/>
                </a:solidFill>
              </a:rPr>
              <a:t> Abbaye de Beauport Auteur </a:t>
            </a:r>
          </a:p>
        </p:txBody>
      </p:sp>
    </p:spTree>
    <p:extLst>
      <p:ext uri="{BB962C8B-B14F-4D97-AF65-F5344CB8AC3E}">
        <p14:creationId xmlns:p14="http://schemas.microsoft.com/office/powerpoint/2010/main" val="2066730921"/>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06C6B734-91C9-6537-8812-16C68A858EB7}"/>
            </a:ext>
          </a:extLst>
        </p:cNvPr>
        <p:cNvGrpSpPr/>
        <p:nvPr/>
      </p:nvGrpSpPr>
      <p:grpSpPr>
        <a:xfrm>
          <a:off x="0" y="0"/>
          <a:ext cx="0" cy="0"/>
          <a:chOff x="0" y="0"/>
          <a:chExt cx="0" cy="0"/>
        </a:xfrm>
      </p:grpSpPr>
      <p:pic>
        <p:nvPicPr>
          <p:cNvPr id="3" name="Image 2" descr="Une image contenant bâtiment, plein air, plante, ciel&#10;&#10;Description générée automatiquement">
            <a:extLst>
              <a:ext uri="{FF2B5EF4-FFF2-40B4-BE49-F238E27FC236}">
                <a16:creationId xmlns:a16="http://schemas.microsoft.com/office/drawing/2014/main" id="{F09B97DC-6EB2-BD53-83C0-676D0F6965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5459" y="279000"/>
            <a:ext cx="9081082" cy="6300000"/>
          </a:xfrm>
          <a:prstGeom prst="rect">
            <a:avLst/>
          </a:prstGeom>
          <a:effectLst>
            <a:softEdge rad="635000"/>
          </a:effectLst>
        </p:spPr>
      </p:pic>
      <p:sp>
        <p:nvSpPr>
          <p:cNvPr id="4" name="ZoneTexte 3">
            <a:extLst>
              <a:ext uri="{FF2B5EF4-FFF2-40B4-BE49-F238E27FC236}">
                <a16:creationId xmlns:a16="http://schemas.microsoft.com/office/drawing/2014/main" id="{66F11515-6631-620A-51F9-D70E1D522A25}"/>
              </a:ext>
            </a:extLst>
          </p:cNvPr>
          <p:cNvSpPr txBox="1"/>
          <p:nvPr/>
        </p:nvSpPr>
        <p:spPr>
          <a:xfrm>
            <a:off x="3628700" y="6249923"/>
            <a:ext cx="7461504" cy="461665"/>
          </a:xfrm>
          <a:prstGeom prst="rect">
            <a:avLst/>
          </a:prstGeom>
          <a:noFill/>
        </p:spPr>
        <p:txBody>
          <a:bodyPr wrap="square" rtlCol="0">
            <a:spAutoFit/>
          </a:bodyPr>
          <a:lstStyle/>
          <a:p>
            <a:r>
              <a:rPr lang="fr-FR" sz="2400" b="1"/>
              <a:t>Bretagne Kérity Abbaye de Beauport </a:t>
            </a:r>
            <a:endParaRPr lang="fr-FR" sz="2400" b="1" dirty="0"/>
          </a:p>
        </p:txBody>
      </p:sp>
    </p:spTree>
    <p:extLst>
      <p:ext uri="{BB962C8B-B14F-4D97-AF65-F5344CB8AC3E}">
        <p14:creationId xmlns:p14="http://schemas.microsoft.com/office/powerpoint/2010/main" val="1680230084"/>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172E2E98-0FE6-2548-DC47-5C9F532EFDF5}"/>
            </a:ext>
          </a:extLst>
        </p:cNvPr>
        <p:cNvGrpSpPr/>
        <p:nvPr/>
      </p:nvGrpSpPr>
      <p:grpSpPr>
        <a:xfrm>
          <a:off x="0" y="0"/>
          <a:ext cx="0" cy="0"/>
          <a:chOff x="0" y="0"/>
          <a:chExt cx="0" cy="0"/>
        </a:xfrm>
      </p:grpSpPr>
      <p:pic>
        <p:nvPicPr>
          <p:cNvPr id="3" name="Image 2" descr="Une image contenant bâtiment, coffre, église, arcade&#10;&#10;Description générée automatiquement">
            <a:extLst>
              <a:ext uri="{FF2B5EF4-FFF2-40B4-BE49-F238E27FC236}">
                <a16:creationId xmlns:a16="http://schemas.microsoft.com/office/drawing/2014/main" id="{3C811E9A-557F-3157-9CEC-0AF51CA272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A713589-1A82-9BA8-4BCD-2D2EFEFF9943}"/>
              </a:ext>
            </a:extLst>
          </p:cNvPr>
          <p:cNvSpPr txBox="1"/>
          <p:nvPr/>
        </p:nvSpPr>
        <p:spPr>
          <a:xfrm>
            <a:off x="2496312" y="6437376"/>
            <a:ext cx="7525512" cy="830997"/>
          </a:xfrm>
          <a:prstGeom prst="rect">
            <a:avLst/>
          </a:prstGeom>
          <a:noFill/>
        </p:spPr>
        <p:txBody>
          <a:bodyPr wrap="square" rtlCol="0">
            <a:spAutoFit/>
          </a:bodyPr>
          <a:lstStyle/>
          <a:p>
            <a:r>
              <a:rPr lang="fr-FR" sz="2400" b="1">
                <a:solidFill>
                  <a:schemeClr val="bg1"/>
                </a:solidFill>
              </a:rPr>
              <a:t> Salle au Duc de l'abbaye de Beauport en Paimpol (22).</a:t>
            </a:r>
            <a:endParaRPr lang="fr-FR" sz="2400" b="1" dirty="0">
              <a:solidFill>
                <a:schemeClr val="bg1"/>
              </a:solidFill>
            </a:endParaRPr>
          </a:p>
        </p:txBody>
      </p:sp>
    </p:spTree>
    <p:extLst>
      <p:ext uri="{BB962C8B-B14F-4D97-AF65-F5344CB8AC3E}">
        <p14:creationId xmlns:p14="http://schemas.microsoft.com/office/powerpoint/2010/main" val="241414871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282800B1-D81F-7E7C-D7F0-6274A8ED0A18}"/>
            </a:ext>
          </a:extLst>
        </p:cNvPr>
        <p:cNvGrpSpPr/>
        <p:nvPr/>
      </p:nvGrpSpPr>
      <p:grpSpPr>
        <a:xfrm>
          <a:off x="0" y="0"/>
          <a:ext cx="0" cy="0"/>
          <a:chOff x="0" y="0"/>
          <a:chExt cx="0" cy="0"/>
        </a:xfrm>
      </p:grpSpPr>
      <p:pic>
        <p:nvPicPr>
          <p:cNvPr id="3" name="Image 2" descr="Une image contenant plein air, Ruines, pierre, Histoire&#10;&#10;Description générée automatiquement">
            <a:extLst>
              <a:ext uri="{FF2B5EF4-FFF2-40B4-BE49-F238E27FC236}">
                <a16:creationId xmlns:a16="http://schemas.microsoft.com/office/drawing/2014/main" id="{8882E74F-7C2A-F511-DD9B-922E3F97B2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2670" y="246888"/>
            <a:ext cx="8426340" cy="6300000"/>
          </a:xfrm>
          <a:prstGeom prst="rect">
            <a:avLst/>
          </a:prstGeom>
          <a:effectLst>
            <a:softEdge rad="317500"/>
          </a:effectLst>
        </p:spPr>
      </p:pic>
      <p:sp>
        <p:nvSpPr>
          <p:cNvPr id="4" name="ZoneTexte 3">
            <a:extLst>
              <a:ext uri="{FF2B5EF4-FFF2-40B4-BE49-F238E27FC236}">
                <a16:creationId xmlns:a16="http://schemas.microsoft.com/office/drawing/2014/main" id="{5A683D0E-0B53-00D8-93CF-38B0C81FDAB5}"/>
              </a:ext>
            </a:extLst>
          </p:cNvPr>
          <p:cNvSpPr txBox="1"/>
          <p:nvPr/>
        </p:nvSpPr>
        <p:spPr>
          <a:xfrm>
            <a:off x="8869680" y="2232456"/>
            <a:ext cx="3145536" cy="2677656"/>
          </a:xfrm>
          <a:prstGeom prst="rect">
            <a:avLst/>
          </a:prstGeom>
          <a:noFill/>
        </p:spPr>
        <p:txBody>
          <a:bodyPr wrap="square" rtlCol="0">
            <a:spAutoFit/>
          </a:bodyPr>
          <a:lstStyle/>
          <a:p>
            <a:r>
              <a:rPr lang="fr-FR" sz="2400" b="1" dirty="0">
                <a:solidFill>
                  <a:schemeClr val="bg1"/>
                </a:solidFill>
              </a:rPr>
              <a:t> Tombeau de Mélanie Morand et cénotaphe de Napoléon-</a:t>
            </a:r>
            <a:r>
              <a:rPr lang="fr-FR" sz="2400" b="1" dirty="0" err="1">
                <a:solidFill>
                  <a:schemeClr val="bg1"/>
                </a:solidFill>
              </a:rPr>
              <a:t>Néponucème</a:t>
            </a:r>
            <a:r>
              <a:rPr lang="fr-FR" sz="2400" b="1" dirty="0">
                <a:solidFill>
                  <a:schemeClr val="bg1"/>
                </a:solidFill>
              </a:rPr>
              <a:t> </a:t>
            </a:r>
            <a:r>
              <a:rPr lang="fr-FR" sz="2400" b="1" dirty="0" err="1">
                <a:solidFill>
                  <a:schemeClr val="bg1"/>
                </a:solidFill>
              </a:rPr>
              <a:t>Poninski</a:t>
            </a:r>
            <a:r>
              <a:rPr lang="fr-FR" sz="2400" b="1" dirty="0">
                <a:solidFill>
                  <a:schemeClr val="bg1"/>
                </a:solidFill>
              </a:rPr>
              <a:t> dans le bas-côté de l'abbatiale de Beauport.</a:t>
            </a:r>
          </a:p>
        </p:txBody>
      </p:sp>
    </p:spTree>
    <p:extLst>
      <p:ext uri="{BB962C8B-B14F-4D97-AF65-F5344CB8AC3E}">
        <p14:creationId xmlns:p14="http://schemas.microsoft.com/office/powerpoint/2010/main" val="873488923"/>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F99CBEA-5088-1ED9-4761-79DA6111CA15}"/>
            </a:ext>
          </a:extLst>
        </p:cNvPr>
        <p:cNvGrpSpPr/>
        <p:nvPr/>
      </p:nvGrpSpPr>
      <p:grpSpPr>
        <a:xfrm>
          <a:off x="0" y="0"/>
          <a:ext cx="0" cy="0"/>
          <a:chOff x="0" y="0"/>
          <a:chExt cx="0" cy="0"/>
        </a:xfrm>
      </p:grpSpPr>
      <p:pic>
        <p:nvPicPr>
          <p:cNvPr id="3" name="Image 2" descr="Une image contenant plein air, bâtiment, Ruines, ciel&#10;&#10;Description générée automatiquement">
            <a:extLst>
              <a:ext uri="{FF2B5EF4-FFF2-40B4-BE49-F238E27FC236}">
                <a16:creationId xmlns:a16="http://schemas.microsoft.com/office/drawing/2014/main" id="{9945B75E-0D5F-C8C5-08B0-45B65B8512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7621" y="189000"/>
            <a:ext cx="4858478"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D95BCE2-50AC-E5D3-0F29-5E01DF1A467C}"/>
              </a:ext>
            </a:extLst>
          </p:cNvPr>
          <p:cNvSpPr txBox="1"/>
          <p:nvPr/>
        </p:nvSpPr>
        <p:spPr>
          <a:xfrm>
            <a:off x="333797" y="1700784"/>
            <a:ext cx="3209544"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seigneurie maritime, vue du réfectoire vers la mer.</a:t>
            </a:r>
          </a:p>
        </p:txBody>
      </p:sp>
    </p:spTree>
    <p:extLst>
      <p:ext uri="{BB962C8B-B14F-4D97-AF65-F5344CB8AC3E}">
        <p14:creationId xmlns:p14="http://schemas.microsoft.com/office/powerpoint/2010/main" val="79593821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5DD8ECB-D3D7-AC10-CF66-51A4643DE756}"/>
            </a:ext>
          </a:extLst>
        </p:cNvPr>
        <p:cNvGrpSpPr/>
        <p:nvPr/>
      </p:nvGrpSpPr>
      <p:grpSpPr>
        <a:xfrm>
          <a:off x="0" y="0"/>
          <a:ext cx="0" cy="0"/>
          <a:chOff x="0" y="0"/>
          <a:chExt cx="0" cy="0"/>
        </a:xfrm>
      </p:grpSpPr>
      <p:pic>
        <p:nvPicPr>
          <p:cNvPr id="3" name="Image 2" descr="Une image contenant cercle, dessin, pièce&#10;&#10;Description générée automatiquement">
            <a:extLst>
              <a:ext uri="{FF2B5EF4-FFF2-40B4-BE49-F238E27FC236}">
                <a16:creationId xmlns:a16="http://schemas.microsoft.com/office/drawing/2014/main" id="{F859EF0E-02CF-A97C-5EF7-C0652CD0EB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2047" y="189000"/>
            <a:ext cx="6027906" cy="648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C16C4C97-629E-FDA6-84FE-C745F39614D4}"/>
              </a:ext>
            </a:extLst>
          </p:cNvPr>
          <p:cNvSpPr txBox="1"/>
          <p:nvPr/>
        </p:nvSpPr>
        <p:spPr>
          <a:xfrm>
            <a:off x="9180576" y="1472184"/>
            <a:ext cx="267919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Sceau du XVIIIe siècle.</a:t>
            </a:r>
          </a:p>
        </p:txBody>
      </p:sp>
    </p:spTree>
    <p:extLst>
      <p:ext uri="{BB962C8B-B14F-4D97-AF65-F5344CB8AC3E}">
        <p14:creationId xmlns:p14="http://schemas.microsoft.com/office/powerpoint/2010/main" val="210558595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0CDB04BF-E664-9502-FD33-49DDD259CDB4}"/>
            </a:ext>
          </a:extLst>
        </p:cNvPr>
        <p:cNvGrpSpPr/>
        <p:nvPr/>
      </p:nvGrpSpPr>
      <p:grpSpPr>
        <a:xfrm>
          <a:off x="0" y="0"/>
          <a:ext cx="0" cy="0"/>
          <a:chOff x="0" y="0"/>
          <a:chExt cx="0" cy="0"/>
        </a:xfrm>
      </p:grpSpPr>
      <p:pic>
        <p:nvPicPr>
          <p:cNvPr id="3" name="Image 2" descr="Une image contenant texte, carte, diagramme, graphisme&#10;&#10;Description générée automatiquement">
            <a:extLst>
              <a:ext uri="{FF2B5EF4-FFF2-40B4-BE49-F238E27FC236}">
                <a16:creationId xmlns:a16="http://schemas.microsoft.com/office/drawing/2014/main" id="{D5A80AE4-0DFD-478A-C574-DE7F9A5D8B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753" y="998613"/>
            <a:ext cx="11564493" cy="46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3C120FF-CF13-5218-BA57-6A073F855B7B}"/>
              </a:ext>
            </a:extLst>
          </p:cNvPr>
          <p:cNvSpPr txBox="1"/>
          <p:nvPr/>
        </p:nvSpPr>
        <p:spPr>
          <a:xfrm>
            <a:off x="454151" y="5760720"/>
            <a:ext cx="11283696" cy="830997"/>
          </a:xfrm>
          <a:prstGeom prst="rect">
            <a:avLst/>
          </a:prstGeom>
          <a:noFill/>
        </p:spPr>
        <p:txBody>
          <a:bodyPr wrap="square" rtlCol="0">
            <a:spAutoFit/>
          </a:bodyPr>
          <a:lstStyle/>
          <a:p>
            <a:r>
              <a:rPr lang="fr-FR" sz="2400" b="1" dirty="0">
                <a:solidFill>
                  <a:schemeClr val="bg1"/>
                </a:solidFill>
              </a:rPr>
              <a:t> : </a:t>
            </a:r>
            <a:r>
              <a:rPr lang="fr-FR" sz="2400" b="1" dirty="0" err="1">
                <a:solidFill>
                  <a:schemeClr val="bg1"/>
                </a:solidFill>
              </a:rPr>
              <a:t>Paimpol,Côtes</a:t>
            </a:r>
            <a:r>
              <a:rPr lang="fr-FR" sz="2400" b="1" dirty="0">
                <a:solidFill>
                  <a:schemeClr val="bg1"/>
                </a:solidFill>
              </a:rPr>
              <a:t> d'Armor, Abbaye de Beauport, Plan de situation et de masse au XVIIe siècle (avec insertion d'une image du domaine public modifié)</a:t>
            </a:r>
          </a:p>
        </p:txBody>
      </p:sp>
    </p:spTree>
    <p:extLst>
      <p:ext uri="{BB962C8B-B14F-4D97-AF65-F5344CB8AC3E}">
        <p14:creationId xmlns:p14="http://schemas.microsoft.com/office/powerpoint/2010/main" val="20431539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A09B1EB4-E2BB-C00E-A93E-B26DECCD0479}"/>
            </a:ext>
          </a:extLst>
        </p:cNvPr>
        <p:cNvGrpSpPr/>
        <p:nvPr/>
      </p:nvGrpSpPr>
      <p:grpSpPr>
        <a:xfrm>
          <a:off x="0" y="0"/>
          <a:ext cx="0" cy="0"/>
          <a:chOff x="0" y="0"/>
          <a:chExt cx="0" cy="0"/>
        </a:xfrm>
      </p:grpSpPr>
      <p:pic>
        <p:nvPicPr>
          <p:cNvPr id="3" name="Image 2" descr="Une image contenant texte, diagramme, carte, Plan&#10;&#10;Description générée automatiquement">
            <a:extLst>
              <a:ext uri="{FF2B5EF4-FFF2-40B4-BE49-F238E27FC236}">
                <a16:creationId xmlns:a16="http://schemas.microsoft.com/office/drawing/2014/main" id="{C10C248A-8E12-58E4-5720-89A63E8276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3856" y="279491"/>
            <a:ext cx="8532000" cy="6299018"/>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64422475"/>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38C5067C-0058-487D-44EB-AA1C764D9912}"/>
            </a:ext>
          </a:extLst>
        </p:cNvPr>
        <p:cNvGrpSpPr/>
        <p:nvPr/>
      </p:nvGrpSpPr>
      <p:grpSpPr>
        <a:xfrm>
          <a:off x="0" y="0"/>
          <a:ext cx="0" cy="0"/>
          <a:chOff x="0" y="0"/>
          <a:chExt cx="0" cy="0"/>
        </a:xfrm>
      </p:grpSpPr>
      <p:pic>
        <p:nvPicPr>
          <p:cNvPr id="3" name="Image 2" descr="Une image contenant plein air, herbe, bâtiment, ciel&#10;&#10;Description générée automatiquement">
            <a:extLst>
              <a:ext uri="{FF2B5EF4-FFF2-40B4-BE49-F238E27FC236}">
                <a16:creationId xmlns:a16="http://schemas.microsoft.com/office/drawing/2014/main" id="{36557285-F291-7F56-E46A-CDB5E31E4A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000" y="1110329"/>
            <a:ext cx="11700000" cy="463734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BCA4933-FD2B-1F99-8997-0623F59FD484}"/>
              </a:ext>
            </a:extLst>
          </p:cNvPr>
          <p:cNvSpPr txBox="1"/>
          <p:nvPr/>
        </p:nvSpPr>
        <p:spPr>
          <a:xfrm>
            <a:off x="1252728" y="5747670"/>
            <a:ext cx="10780776" cy="461665"/>
          </a:xfrm>
          <a:prstGeom prst="rect">
            <a:avLst/>
          </a:prstGeom>
          <a:noFill/>
        </p:spPr>
        <p:txBody>
          <a:bodyPr wrap="square" rtlCol="0">
            <a:spAutoFit/>
          </a:bodyPr>
          <a:lstStyle/>
          <a:p>
            <a:r>
              <a:rPr lang="fr-FR" sz="2400" b="1">
                <a:solidFill>
                  <a:srgbClr val="FFFF00"/>
                </a:solidFill>
              </a:rPr>
              <a:t>L'église, la sacristie, la salle capitulaire, le chauffoir et la salle au Duc.</a:t>
            </a:r>
            <a:endParaRPr lang="fr-FR" sz="2400" b="1" dirty="0">
              <a:solidFill>
                <a:srgbClr val="FFFF00"/>
              </a:solidFill>
            </a:endParaRPr>
          </a:p>
        </p:txBody>
      </p:sp>
    </p:spTree>
    <p:extLst>
      <p:ext uri="{BB962C8B-B14F-4D97-AF65-F5344CB8AC3E}">
        <p14:creationId xmlns:p14="http://schemas.microsoft.com/office/powerpoint/2010/main" val="165125171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BE60C055-BBE3-8B7A-1917-3E62B70D7AD4}"/>
            </a:ext>
          </a:extLst>
        </p:cNvPr>
        <p:cNvGrpSpPr/>
        <p:nvPr/>
      </p:nvGrpSpPr>
      <p:grpSpPr>
        <a:xfrm>
          <a:off x="0" y="0"/>
          <a:ext cx="0" cy="0"/>
          <a:chOff x="0" y="0"/>
          <a:chExt cx="0" cy="0"/>
        </a:xfrm>
      </p:grpSpPr>
      <p:pic>
        <p:nvPicPr>
          <p:cNvPr id="3" name="Image 2" descr="Une image contenant plein air, bâtiment, plante, château&#10;&#10;Description générée automatiquement">
            <a:extLst>
              <a:ext uri="{FF2B5EF4-FFF2-40B4-BE49-F238E27FC236}">
                <a16:creationId xmlns:a16="http://schemas.microsoft.com/office/drawing/2014/main" id="{B83B23A9-7CC8-EF9D-551E-014AE52276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840867"/>
            <a:ext cx="11520000" cy="4770005"/>
          </a:xfrm>
          <a:prstGeom prst="rect">
            <a:avLst/>
          </a:prstGeom>
          <a:effectLst>
            <a:softEdge rad="317500"/>
          </a:effectLst>
        </p:spPr>
      </p:pic>
      <p:sp>
        <p:nvSpPr>
          <p:cNvPr id="4" name="ZoneTexte 3">
            <a:extLst>
              <a:ext uri="{FF2B5EF4-FFF2-40B4-BE49-F238E27FC236}">
                <a16:creationId xmlns:a16="http://schemas.microsoft.com/office/drawing/2014/main" id="{DBA6F94D-6C77-C3A6-F044-45BEFB6E15BB}"/>
              </a:ext>
            </a:extLst>
          </p:cNvPr>
          <p:cNvSpPr txBox="1"/>
          <p:nvPr/>
        </p:nvSpPr>
        <p:spPr>
          <a:xfrm>
            <a:off x="740664" y="5555468"/>
            <a:ext cx="11698224" cy="461665"/>
          </a:xfrm>
          <a:prstGeom prst="rect">
            <a:avLst/>
          </a:prstGeom>
          <a:noFill/>
        </p:spPr>
        <p:txBody>
          <a:bodyPr wrap="square" rtlCol="0">
            <a:spAutoFit/>
          </a:bodyPr>
          <a:lstStyle/>
          <a:p>
            <a:r>
              <a:rPr lang="fr-FR" sz="2400" b="1"/>
              <a:t>Le cloitre avec l'entrée de la salle capitulaire, l'église et le bâtiment des hôtes.</a:t>
            </a:r>
            <a:endParaRPr lang="fr-FR" sz="2400" b="1" dirty="0"/>
          </a:p>
        </p:txBody>
      </p:sp>
    </p:spTree>
    <p:extLst>
      <p:ext uri="{BB962C8B-B14F-4D97-AF65-F5344CB8AC3E}">
        <p14:creationId xmlns:p14="http://schemas.microsoft.com/office/powerpoint/2010/main" val="148735969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B7292B24-35FE-11D6-A8BC-F03F2022CF22}"/>
            </a:ext>
          </a:extLst>
        </p:cNvPr>
        <p:cNvGrpSpPr/>
        <p:nvPr/>
      </p:nvGrpSpPr>
      <p:grpSpPr>
        <a:xfrm>
          <a:off x="0" y="0"/>
          <a:ext cx="0" cy="0"/>
          <a:chOff x="0" y="0"/>
          <a:chExt cx="0" cy="0"/>
        </a:xfrm>
      </p:grpSpPr>
      <p:pic>
        <p:nvPicPr>
          <p:cNvPr id="3" name="Image 2" descr="Une image contenant bâtiment, plante, plein air, Ruines&#10;&#10;Description générée automatiquement">
            <a:extLst>
              <a:ext uri="{FF2B5EF4-FFF2-40B4-BE49-F238E27FC236}">
                <a16:creationId xmlns:a16="http://schemas.microsoft.com/office/drawing/2014/main" id="{57F353E9-78C1-1315-52BE-46A0475F6A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2147" y="279000"/>
            <a:ext cx="9247706" cy="6300000"/>
          </a:xfrm>
          <a:prstGeom prst="rect">
            <a:avLst/>
          </a:prstGeom>
          <a:effectLst>
            <a:softEdge rad="317500"/>
          </a:effectLst>
        </p:spPr>
      </p:pic>
      <p:sp>
        <p:nvSpPr>
          <p:cNvPr id="4" name="ZoneTexte 3">
            <a:extLst>
              <a:ext uri="{FF2B5EF4-FFF2-40B4-BE49-F238E27FC236}">
                <a16:creationId xmlns:a16="http://schemas.microsoft.com/office/drawing/2014/main" id="{4F11A5B3-8BC7-9120-581C-F977A35AB837}"/>
              </a:ext>
            </a:extLst>
          </p:cNvPr>
          <p:cNvSpPr txBox="1"/>
          <p:nvPr/>
        </p:nvSpPr>
        <p:spPr>
          <a:xfrm>
            <a:off x="2258568" y="6391656"/>
            <a:ext cx="8183880" cy="461665"/>
          </a:xfrm>
          <a:prstGeom prst="rect">
            <a:avLst/>
          </a:prstGeom>
          <a:noFill/>
        </p:spPr>
        <p:txBody>
          <a:bodyPr wrap="square" rtlCol="0">
            <a:spAutoFit/>
          </a:bodyPr>
          <a:lstStyle/>
          <a:p>
            <a:r>
              <a:rPr lang="fr-FR" sz="2400" b="1"/>
              <a:t>Bretagne Kérity Abbaye de Beauport Lavabos du cloître</a:t>
            </a:r>
            <a:endParaRPr lang="fr-FR" sz="2400" b="1" dirty="0"/>
          </a:p>
        </p:txBody>
      </p:sp>
    </p:spTree>
    <p:extLst>
      <p:ext uri="{BB962C8B-B14F-4D97-AF65-F5344CB8AC3E}">
        <p14:creationId xmlns:p14="http://schemas.microsoft.com/office/powerpoint/2010/main" val="3433354859"/>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1FD7EF15-0EC9-7FAB-E01E-7EAB6358DC82}"/>
            </a:ext>
          </a:extLst>
        </p:cNvPr>
        <p:cNvGrpSpPr/>
        <p:nvPr/>
      </p:nvGrpSpPr>
      <p:grpSpPr>
        <a:xfrm>
          <a:off x="0" y="0"/>
          <a:ext cx="0" cy="0"/>
          <a:chOff x="0" y="0"/>
          <a:chExt cx="0" cy="0"/>
        </a:xfrm>
      </p:grpSpPr>
      <p:pic>
        <p:nvPicPr>
          <p:cNvPr id="3" name="Image 2" descr="Une image contenant bâtiment, plein air, plante, ciel&#10;&#10;Description générée automatiquement">
            <a:extLst>
              <a:ext uri="{FF2B5EF4-FFF2-40B4-BE49-F238E27FC236}">
                <a16:creationId xmlns:a16="http://schemas.microsoft.com/office/drawing/2014/main" id="{CEE1DFE5-C811-1265-B7C8-089B2BC738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3803" y="189000"/>
            <a:ext cx="5246961"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DE5B8FE-3970-D9A5-6246-06A5E4E22B33}"/>
              </a:ext>
            </a:extLst>
          </p:cNvPr>
          <p:cNvSpPr txBox="1"/>
          <p:nvPr/>
        </p:nvSpPr>
        <p:spPr>
          <a:xfrm>
            <a:off x="658368" y="1636776"/>
            <a:ext cx="314553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façade ouest de l'église.</a:t>
            </a:r>
          </a:p>
        </p:txBody>
      </p:sp>
    </p:spTree>
    <p:extLst>
      <p:ext uri="{BB962C8B-B14F-4D97-AF65-F5344CB8AC3E}">
        <p14:creationId xmlns:p14="http://schemas.microsoft.com/office/powerpoint/2010/main" val="1848728898"/>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B2E88F2-8572-95B9-3B1D-FCDB462713AC}"/>
            </a:ext>
          </a:extLst>
        </p:cNvPr>
        <p:cNvGrpSpPr/>
        <p:nvPr/>
      </p:nvGrpSpPr>
      <p:grpSpPr>
        <a:xfrm>
          <a:off x="0" y="0"/>
          <a:ext cx="0" cy="0"/>
          <a:chOff x="0" y="0"/>
          <a:chExt cx="0" cy="0"/>
        </a:xfrm>
      </p:grpSpPr>
      <p:pic>
        <p:nvPicPr>
          <p:cNvPr id="3" name="Image 2" descr="Une image contenant plein air, Plante couvre-sol, arbuste, Sous-arbrisseau&#10;&#10;Description générée automatiquement">
            <a:extLst>
              <a:ext uri="{FF2B5EF4-FFF2-40B4-BE49-F238E27FC236}">
                <a16:creationId xmlns:a16="http://schemas.microsoft.com/office/drawing/2014/main" id="{5B4D0F0E-591D-68CD-5A58-9DE4808C56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024"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53B4C91C-0775-86FE-AFA4-DD8F60AD6223}"/>
              </a:ext>
            </a:extLst>
          </p:cNvPr>
          <p:cNvSpPr txBox="1"/>
          <p:nvPr/>
        </p:nvSpPr>
        <p:spPr>
          <a:xfrm>
            <a:off x="9213024" y="493776"/>
            <a:ext cx="3038856" cy="4893647"/>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Plus de détails</a:t>
            </a:r>
          </a:p>
          <a:p>
            <a:r>
              <a:rPr lang="fr-FR" sz="2400" b="1" dirty="0">
                <a:solidFill>
                  <a:schemeClr val="bg1"/>
                </a:solidFill>
              </a:rPr>
              <a:t>Gisants dans le milieu de la nef, de Jean de </a:t>
            </a:r>
            <a:r>
              <a:rPr lang="fr-FR" sz="2400" b="1" dirty="0" err="1">
                <a:solidFill>
                  <a:schemeClr val="bg1"/>
                </a:solidFill>
              </a:rPr>
              <a:t>Kergozou</a:t>
            </a:r>
            <a:r>
              <a:rPr lang="fr-FR" sz="2400" b="1" dirty="0">
                <a:solidFill>
                  <a:schemeClr val="bg1"/>
                </a:solidFill>
              </a:rPr>
              <a:t> et de sa femme Marie du Périer, datant du début du XVe </a:t>
            </a:r>
            <a:r>
              <a:rPr lang="fr-FR" sz="2400" b="1" dirty="0" err="1">
                <a:solidFill>
                  <a:schemeClr val="bg1"/>
                </a:solidFill>
              </a:rPr>
              <a:t>siècleno</a:t>
            </a:r>
            <a:endParaRPr lang="fr-FR" sz="2400" b="1" dirty="0">
              <a:solidFill>
                <a:schemeClr val="bg1"/>
              </a:solidFill>
            </a:endParaRPr>
          </a:p>
        </p:txBody>
      </p:sp>
    </p:spTree>
    <p:extLst>
      <p:ext uri="{BB962C8B-B14F-4D97-AF65-F5344CB8AC3E}">
        <p14:creationId xmlns:p14="http://schemas.microsoft.com/office/powerpoint/2010/main" val="49682663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5E5DBBA5-CEFD-2B13-7C81-3E8C2E21B2E2}"/>
            </a:ext>
          </a:extLst>
        </p:cNvPr>
        <p:cNvGrpSpPr/>
        <p:nvPr/>
      </p:nvGrpSpPr>
      <p:grpSpPr>
        <a:xfrm>
          <a:off x="0" y="0"/>
          <a:ext cx="0" cy="0"/>
          <a:chOff x="0" y="0"/>
          <a:chExt cx="0" cy="0"/>
        </a:xfrm>
      </p:grpSpPr>
      <p:pic>
        <p:nvPicPr>
          <p:cNvPr id="3" name="Image 2" descr="Une image contenant plante, plein air, bâtiment, arche&#10;&#10;Description générée automatiquement">
            <a:extLst>
              <a:ext uri="{FF2B5EF4-FFF2-40B4-BE49-F238E27FC236}">
                <a16:creationId xmlns:a16="http://schemas.microsoft.com/office/drawing/2014/main" id="{B8CC8135-BF1C-3A8A-AF73-21D01DC1E2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5909" y="189000"/>
            <a:ext cx="4858480" cy="64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E62DDB1-5B3B-5C33-AFEF-876F6C4CF364}"/>
              </a:ext>
            </a:extLst>
          </p:cNvPr>
          <p:cNvSpPr txBox="1"/>
          <p:nvPr/>
        </p:nvSpPr>
        <p:spPr>
          <a:xfrm>
            <a:off x="347472" y="1993392"/>
            <a:ext cx="3387893"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nef depuis le bas-côté nord.</a:t>
            </a:r>
          </a:p>
        </p:txBody>
      </p:sp>
    </p:spTree>
    <p:extLst>
      <p:ext uri="{BB962C8B-B14F-4D97-AF65-F5344CB8AC3E}">
        <p14:creationId xmlns:p14="http://schemas.microsoft.com/office/powerpoint/2010/main" val="190972706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6962C2E3-C9A7-1C18-BC66-02A574CC0ED4}"/>
            </a:ext>
          </a:extLst>
        </p:cNvPr>
        <p:cNvGrpSpPr/>
        <p:nvPr/>
      </p:nvGrpSpPr>
      <p:grpSpPr>
        <a:xfrm>
          <a:off x="0" y="0"/>
          <a:ext cx="0" cy="0"/>
          <a:chOff x="0" y="0"/>
          <a:chExt cx="0" cy="0"/>
        </a:xfrm>
      </p:grpSpPr>
      <p:pic>
        <p:nvPicPr>
          <p:cNvPr id="3" name="Image 2" descr="Une image contenant bâtiment, plante, plein air, Ruines&#10;&#10;Description générée automatiquement">
            <a:extLst>
              <a:ext uri="{FF2B5EF4-FFF2-40B4-BE49-F238E27FC236}">
                <a16:creationId xmlns:a16="http://schemas.microsoft.com/office/drawing/2014/main" id="{4DE985D2-9C34-38F8-A040-08C061DB51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8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A8A310A-F4AE-93FC-5DB7-A68184592850}"/>
              </a:ext>
            </a:extLst>
          </p:cNvPr>
          <p:cNvSpPr txBox="1"/>
          <p:nvPr/>
        </p:nvSpPr>
        <p:spPr>
          <a:xfrm>
            <a:off x="8549640" y="1755648"/>
            <a:ext cx="364236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Escalier d'accès au dortoir des chanoines.</a:t>
            </a:r>
          </a:p>
        </p:txBody>
      </p:sp>
    </p:spTree>
    <p:extLst>
      <p:ext uri="{BB962C8B-B14F-4D97-AF65-F5344CB8AC3E}">
        <p14:creationId xmlns:p14="http://schemas.microsoft.com/office/powerpoint/2010/main" val="5399491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1439E6F0-18A3-92E7-AE79-ABC291BFD0FF}"/>
            </a:ext>
          </a:extLst>
        </p:cNvPr>
        <p:cNvGrpSpPr/>
        <p:nvPr/>
      </p:nvGrpSpPr>
      <p:grpSpPr>
        <a:xfrm>
          <a:off x="0" y="0"/>
          <a:ext cx="0" cy="0"/>
          <a:chOff x="0" y="0"/>
          <a:chExt cx="0" cy="0"/>
        </a:xfrm>
      </p:grpSpPr>
      <p:pic>
        <p:nvPicPr>
          <p:cNvPr id="3" name="Image 2" descr="Une image contenant Sculpture, Sculpture sur pierre, Artefact, soulagement&#10;&#10;Description générée automatiquement">
            <a:extLst>
              <a:ext uri="{FF2B5EF4-FFF2-40B4-BE49-F238E27FC236}">
                <a16:creationId xmlns:a16="http://schemas.microsoft.com/office/drawing/2014/main" id="{5A2A3548-0A26-19B5-1F29-757A5AB3B9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5831" y="189000"/>
            <a:ext cx="4840338"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4C5366F-6AE0-379B-0164-6C541180E2DD}"/>
              </a:ext>
            </a:extLst>
          </p:cNvPr>
          <p:cNvSpPr txBox="1"/>
          <p:nvPr/>
        </p:nvSpPr>
        <p:spPr>
          <a:xfrm>
            <a:off x="539439" y="1353312"/>
            <a:ext cx="330098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Fragment de sépulture d'un abbé.</a:t>
            </a:r>
          </a:p>
        </p:txBody>
      </p:sp>
    </p:spTree>
    <p:extLst>
      <p:ext uri="{BB962C8B-B14F-4D97-AF65-F5344CB8AC3E}">
        <p14:creationId xmlns:p14="http://schemas.microsoft.com/office/powerpoint/2010/main" val="291312923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94CAC892-878A-CB28-8FEE-47DD5B8DE0A0}"/>
            </a:ext>
          </a:extLst>
        </p:cNvPr>
        <p:cNvGrpSpPr/>
        <p:nvPr/>
      </p:nvGrpSpPr>
      <p:grpSpPr>
        <a:xfrm>
          <a:off x="0" y="0"/>
          <a:ext cx="0" cy="0"/>
          <a:chOff x="0" y="0"/>
          <a:chExt cx="0" cy="0"/>
        </a:xfrm>
      </p:grpSpPr>
      <p:pic>
        <p:nvPicPr>
          <p:cNvPr id="3" name="Image 2" descr="Une image contenant statue, Sculpture sur pierre, Sculpture, Artefact&#10;&#10;Description générée automatiquement">
            <a:extLst>
              <a:ext uri="{FF2B5EF4-FFF2-40B4-BE49-F238E27FC236}">
                <a16:creationId xmlns:a16="http://schemas.microsoft.com/office/drawing/2014/main" id="{C0832383-6595-3C38-330F-27C5585448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2431" y="189000"/>
            <a:ext cx="4858481"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97F2D02-CECC-C253-CCE5-4E96900C4109}"/>
              </a:ext>
            </a:extLst>
          </p:cNvPr>
          <p:cNvSpPr txBox="1"/>
          <p:nvPr/>
        </p:nvSpPr>
        <p:spPr>
          <a:xfrm>
            <a:off x="8643486" y="1597794"/>
            <a:ext cx="332071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Gisant de l'abbé Huet (1472).</a:t>
            </a:r>
          </a:p>
        </p:txBody>
      </p:sp>
    </p:spTree>
    <p:extLst>
      <p:ext uri="{BB962C8B-B14F-4D97-AF65-F5344CB8AC3E}">
        <p14:creationId xmlns:p14="http://schemas.microsoft.com/office/powerpoint/2010/main" val="310267013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94BC49AC-7347-44D2-3911-5D3E2FE43B15}"/>
            </a:ext>
          </a:extLst>
        </p:cNvPr>
        <p:cNvGrpSpPr/>
        <p:nvPr/>
      </p:nvGrpSpPr>
      <p:grpSpPr>
        <a:xfrm>
          <a:off x="0" y="0"/>
          <a:ext cx="0" cy="0"/>
          <a:chOff x="0" y="0"/>
          <a:chExt cx="0" cy="0"/>
        </a:xfrm>
      </p:grpSpPr>
      <p:pic>
        <p:nvPicPr>
          <p:cNvPr id="3" name="Image 2" descr="Une image contenant bâtiment, plein air, plante, Ruines&#10;&#10;Description générée automatiquement">
            <a:extLst>
              <a:ext uri="{FF2B5EF4-FFF2-40B4-BE49-F238E27FC236}">
                <a16:creationId xmlns:a16="http://schemas.microsoft.com/office/drawing/2014/main" id="{6D44D230-D7B1-5609-8E43-24E23DAF2E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01168"/>
            <a:ext cx="8400000" cy="6300000"/>
          </a:xfrm>
          <a:prstGeom prst="rect">
            <a:avLst/>
          </a:prstGeom>
          <a:effectLst>
            <a:softEdge rad="317500"/>
          </a:effectLst>
        </p:spPr>
      </p:pic>
      <p:sp>
        <p:nvSpPr>
          <p:cNvPr id="4" name="ZoneTexte 3">
            <a:extLst>
              <a:ext uri="{FF2B5EF4-FFF2-40B4-BE49-F238E27FC236}">
                <a16:creationId xmlns:a16="http://schemas.microsoft.com/office/drawing/2014/main" id="{31D3AF6A-820E-3853-DE9F-C62F32B9C64F}"/>
              </a:ext>
            </a:extLst>
          </p:cNvPr>
          <p:cNvSpPr txBox="1"/>
          <p:nvPr/>
        </p:nvSpPr>
        <p:spPr>
          <a:xfrm>
            <a:off x="2048256" y="6258959"/>
            <a:ext cx="9125712" cy="461665"/>
          </a:xfrm>
          <a:prstGeom prst="rect">
            <a:avLst/>
          </a:prstGeom>
          <a:noFill/>
        </p:spPr>
        <p:txBody>
          <a:bodyPr wrap="square" rtlCol="0">
            <a:spAutoFit/>
          </a:bodyPr>
          <a:lstStyle/>
          <a:p>
            <a:r>
              <a:rPr lang="fr-FR" sz="2400" b="1"/>
              <a:t> Lavabos du cloître de l'abbaye de Beauport en Paimpol (22).</a:t>
            </a:r>
            <a:endParaRPr lang="fr-FR" sz="2400" b="1" dirty="0"/>
          </a:p>
        </p:txBody>
      </p:sp>
    </p:spTree>
    <p:extLst>
      <p:ext uri="{BB962C8B-B14F-4D97-AF65-F5344CB8AC3E}">
        <p14:creationId xmlns:p14="http://schemas.microsoft.com/office/powerpoint/2010/main" val="1872461514"/>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1EA8CE31-32CA-16FF-1671-FA0503824982}"/>
            </a:ext>
          </a:extLst>
        </p:cNvPr>
        <p:cNvGrpSpPr/>
        <p:nvPr/>
      </p:nvGrpSpPr>
      <p:grpSpPr>
        <a:xfrm>
          <a:off x="0" y="0"/>
          <a:ext cx="0" cy="0"/>
          <a:chOff x="0" y="0"/>
          <a:chExt cx="0" cy="0"/>
        </a:xfrm>
      </p:grpSpPr>
      <p:pic>
        <p:nvPicPr>
          <p:cNvPr id="3" name="Image 2" descr="Une image contenant bâtiment, plein air, plante, pierre&#10;&#10;Description générée automatiquement">
            <a:extLst>
              <a:ext uri="{FF2B5EF4-FFF2-40B4-BE49-F238E27FC236}">
                <a16:creationId xmlns:a16="http://schemas.microsoft.com/office/drawing/2014/main" id="{EAA13956-5932-3F46-0982-94A5D999C7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8205" y="189000"/>
            <a:ext cx="4858482"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179D925-32FB-F090-54FF-A6FB005DE655}"/>
              </a:ext>
            </a:extLst>
          </p:cNvPr>
          <p:cNvSpPr txBox="1"/>
          <p:nvPr/>
        </p:nvSpPr>
        <p:spPr>
          <a:xfrm>
            <a:off x="1088136" y="1645920"/>
            <a:ext cx="317296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Accès à la salle capitulaire.</a:t>
            </a:r>
          </a:p>
        </p:txBody>
      </p:sp>
    </p:spTree>
    <p:extLst>
      <p:ext uri="{BB962C8B-B14F-4D97-AF65-F5344CB8AC3E}">
        <p14:creationId xmlns:p14="http://schemas.microsoft.com/office/powerpoint/2010/main" val="3080941601"/>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6DDCFF20-F56B-3F0E-217B-7FEABDA7968B}"/>
            </a:ext>
          </a:extLst>
        </p:cNvPr>
        <p:cNvGrpSpPr/>
        <p:nvPr/>
      </p:nvGrpSpPr>
      <p:grpSpPr>
        <a:xfrm>
          <a:off x="0" y="0"/>
          <a:ext cx="0" cy="0"/>
          <a:chOff x="0" y="0"/>
          <a:chExt cx="0" cy="0"/>
        </a:xfrm>
      </p:grpSpPr>
      <p:pic>
        <p:nvPicPr>
          <p:cNvPr id="3" name="Image 2" descr="Une image contenant plein air, plante, bâtiment, Ruines&#10;&#10;Description générée automatiquement">
            <a:extLst>
              <a:ext uri="{FF2B5EF4-FFF2-40B4-BE49-F238E27FC236}">
                <a16:creationId xmlns:a16="http://schemas.microsoft.com/office/drawing/2014/main" id="{A800F310-7677-1733-B1E9-4A15A821E6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9333" y="187987"/>
            <a:ext cx="4858482" cy="64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3B454A8-C8CC-3951-7909-7233218CF38B}"/>
              </a:ext>
            </a:extLst>
          </p:cNvPr>
          <p:cNvSpPr txBox="1"/>
          <p:nvPr/>
        </p:nvSpPr>
        <p:spPr>
          <a:xfrm>
            <a:off x="8622792" y="1935729"/>
            <a:ext cx="343814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Arcades du cloître.</a:t>
            </a:r>
          </a:p>
        </p:txBody>
      </p:sp>
    </p:spTree>
    <p:extLst>
      <p:ext uri="{BB962C8B-B14F-4D97-AF65-F5344CB8AC3E}">
        <p14:creationId xmlns:p14="http://schemas.microsoft.com/office/powerpoint/2010/main" val="1604828878"/>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AE6BC8D8-B890-C54A-9888-7428B02D9679}"/>
            </a:ext>
          </a:extLst>
        </p:cNvPr>
        <p:cNvGrpSpPr/>
        <p:nvPr/>
      </p:nvGrpSpPr>
      <p:grpSpPr>
        <a:xfrm>
          <a:off x="0" y="0"/>
          <a:ext cx="0" cy="0"/>
          <a:chOff x="0" y="0"/>
          <a:chExt cx="0" cy="0"/>
        </a:xfrm>
      </p:grpSpPr>
      <p:pic>
        <p:nvPicPr>
          <p:cNvPr id="3" name="Image 2" descr="Une image contenant plein air, bâtiment, Ruines, plante&#10;&#10;Description générée automatiquement">
            <a:extLst>
              <a:ext uri="{FF2B5EF4-FFF2-40B4-BE49-F238E27FC236}">
                <a16:creationId xmlns:a16="http://schemas.microsoft.com/office/drawing/2014/main" id="{F0F4A48D-45E1-FD79-7AC0-0BB6B9DB66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1629" y="189000"/>
            <a:ext cx="4858482"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8C7F128-974D-D5FC-32E9-0AB81D35D12E}"/>
              </a:ext>
            </a:extLst>
          </p:cNvPr>
          <p:cNvSpPr txBox="1"/>
          <p:nvPr/>
        </p:nvSpPr>
        <p:spPr>
          <a:xfrm>
            <a:off x="553253" y="1483096"/>
            <a:ext cx="3008376" cy="341632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Accès au réfectoire avec les colonnettes en lumachelle.</a:t>
            </a:r>
          </a:p>
        </p:txBody>
      </p:sp>
    </p:spTree>
    <p:extLst>
      <p:ext uri="{BB962C8B-B14F-4D97-AF65-F5344CB8AC3E}">
        <p14:creationId xmlns:p14="http://schemas.microsoft.com/office/powerpoint/2010/main" val="210845201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48174-C5DE-ABCF-806A-8DC26998AED4}"/>
            </a:ext>
          </a:extLst>
        </p:cNvPr>
        <p:cNvGrpSpPr/>
        <p:nvPr/>
      </p:nvGrpSpPr>
      <p:grpSpPr>
        <a:xfrm>
          <a:off x="0" y="0"/>
          <a:ext cx="0" cy="0"/>
          <a:chOff x="0" y="0"/>
          <a:chExt cx="0" cy="0"/>
        </a:xfrm>
      </p:grpSpPr>
      <p:pic>
        <p:nvPicPr>
          <p:cNvPr id="3" name="Image 2" descr="Une image contenant Ruines, plein air, bâtiment, pierre&#10;&#10;Description générée automatiquement">
            <a:extLst>
              <a:ext uri="{FF2B5EF4-FFF2-40B4-BE49-F238E27FC236}">
                <a16:creationId xmlns:a16="http://schemas.microsoft.com/office/drawing/2014/main" id="{605F70B1-7E10-7B2B-3CEA-1315F8DF73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8205" y="189000"/>
            <a:ext cx="4858486"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0227AD7-5FAC-C7B0-8F41-E9A595ED67FE}"/>
              </a:ext>
            </a:extLst>
          </p:cNvPr>
          <p:cNvSpPr txBox="1"/>
          <p:nvPr/>
        </p:nvSpPr>
        <p:spPr>
          <a:xfrm>
            <a:off x="8586216" y="1737360"/>
            <a:ext cx="335584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Armarium à l'angle de la galerie orientale.</a:t>
            </a:r>
          </a:p>
        </p:txBody>
      </p:sp>
    </p:spTree>
    <p:extLst>
      <p:ext uri="{BB962C8B-B14F-4D97-AF65-F5344CB8AC3E}">
        <p14:creationId xmlns:p14="http://schemas.microsoft.com/office/powerpoint/2010/main" val="2139459758"/>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05792F89-0491-C4EC-A518-6B3C5824493E}"/>
            </a:ext>
          </a:extLst>
        </p:cNvPr>
        <p:cNvGrpSpPr/>
        <p:nvPr/>
      </p:nvGrpSpPr>
      <p:grpSpPr>
        <a:xfrm>
          <a:off x="0" y="0"/>
          <a:ext cx="0" cy="0"/>
          <a:chOff x="0" y="0"/>
          <a:chExt cx="0" cy="0"/>
        </a:xfrm>
      </p:grpSpPr>
      <p:pic>
        <p:nvPicPr>
          <p:cNvPr id="3" name="Image 2" descr="Une image contenant plein air, herbe, bâtiment, plante&#10;&#10;Description générée automatiquement">
            <a:extLst>
              <a:ext uri="{FF2B5EF4-FFF2-40B4-BE49-F238E27FC236}">
                <a16:creationId xmlns:a16="http://schemas.microsoft.com/office/drawing/2014/main" id="{DD80CC3E-34FD-54A2-B580-D03F90A5EF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4" y="210312"/>
            <a:ext cx="9487051" cy="6300000"/>
          </a:xfrm>
          <a:prstGeom prst="rect">
            <a:avLst/>
          </a:prstGeom>
          <a:effectLst>
            <a:softEdge rad="635000"/>
          </a:effectLst>
        </p:spPr>
      </p:pic>
      <p:sp>
        <p:nvSpPr>
          <p:cNvPr id="4" name="ZoneTexte 3">
            <a:extLst>
              <a:ext uri="{FF2B5EF4-FFF2-40B4-BE49-F238E27FC236}">
                <a16:creationId xmlns:a16="http://schemas.microsoft.com/office/drawing/2014/main" id="{C3CBD671-C8A3-9890-9F01-BB13C2B06E28}"/>
              </a:ext>
            </a:extLst>
          </p:cNvPr>
          <p:cNvSpPr txBox="1"/>
          <p:nvPr/>
        </p:nvSpPr>
        <p:spPr>
          <a:xfrm>
            <a:off x="3666744" y="6186023"/>
            <a:ext cx="9487051" cy="461665"/>
          </a:xfrm>
          <a:prstGeom prst="rect">
            <a:avLst/>
          </a:prstGeom>
          <a:noFill/>
        </p:spPr>
        <p:txBody>
          <a:bodyPr wrap="square" rtlCol="0">
            <a:spAutoFit/>
          </a:bodyPr>
          <a:lstStyle/>
          <a:p>
            <a:r>
              <a:rPr lang="fr-FR" sz="2400" b="1"/>
              <a:t> Abbaye de Beauport, aile ouest</a:t>
            </a:r>
            <a:endParaRPr lang="fr-FR" sz="2400" b="1" dirty="0"/>
          </a:p>
        </p:txBody>
      </p:sp>
    </p:spTree>
    <p:extLst>
      <p:ext uri="{BB962C8B-B14F-4D97-AF65-F5344CB8AC3E}">
        <p14:creationId xmlns:p14="http://schemas.microsoft.com/office/powerpoint/2010/main" val="3463314009"/>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0B8029A-22C2-C054-B565-C714FA5B40D1}"/>
            </a:ext>
          </a:extLst>
        </p:cNvPr>
        <p:cNvGrpSpPr/>
        <p:nvPr/>
      </p:nvGrpSpPr>
      <p:grpSpPr>
        <a:xfrm>
          <a:off x="0" y="0"/>
          <a:ext cx="0" cy="0"/>
          <a:chOff x="0" y="0"/>
          <a:chExt cx="0" cy="0"/>
        </a:xfrm>
      </p:grpSpPr>
      <p:pic>
        <p:nvPicPr>
          <p:cNvPr id="7" name="Image 6" descr="Une image contenant plein air, bâtiment, Ruines, arbre&#10;&#10;Description générée automatiquement">
            <a:extLst>
              <a:ext uri="{FF2B5EF4-FFF2-40B4-BE49-F238E27FC236}">
                <a16:creationId xmlns:a16="http://schemas.microsoft.com/office/drawing/2014/main" id="{25989783-2DE5-9F81-4001-D4BB9BFAD9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8" name="ZoneTexte 7">
            <a:extLst>
              <a:ext uri="{FF2B5EF4-FFF2-40B4-BE49-F238E27FC236}">
                <a16:creationId xmlns:a16="http://schemas.microsoft.com/office/drawing/2014/main" id="{3104D7D2-F3CD-DD3A-69A0-D686E008AE6A}"/>
              </a:ext>
            </a:extLst>
          </p:cNvPr>
          <p:cNvSpPr txBox="1"/>
          <p:nvPr/>
        </p:nvSpPr>
        <p:spPr>
          <a:xfrm>
            <a:off x="4157328" y="4399800"/>
            <a:ext cx="8531352"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Vue intérieure du réfectoire.</a:t>
            </a:r>
          </a:p>
        </p:txBody>
      </p:sp>
    </p:spTree>
    <p:extLst>
      <p:ext uri="{BB962C8B-B14F-4D97-AF65-F5344CB8AC3E}">
        <p14:creationId xmlns:p14="http://schemas.microsoft.com/office/powerpoint/2010/main" val="272648530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42D95613-421F-6496-26CC-06787D5992DF}"/>
            </a:ext>
          </a:extLst>
        </p:cNvPr>
        <p:cNvGrpSpPr/>
        <p:nvPr/>
      </p:nvGrpSpPr>
      <p:grpSpPr>
        <a:xfrm>
          <a:off x="0" y="0"/>
          <a:ext cx="0" cy="0"/>
          <a:chOff x="0" y="0"/>
          <a:chExt cx="0" cy="0"/>
        </a:xfrm>
      </p:grpSpPr>
      <p:pic>
        <p:nvPicPr>
          <p:cNvPr id="3" name="Image 2" descr="Une image contenant plein air, plante, arbre, bâtiment&#10;&#10;Description générée automatiquement">
            <a:extLst>
              <a:ext uri="{FF2B5EF4-FFF2-40B4-BE49-F238E27FC236}">
                <a16:creationId xmlns:a16="http://schemas.microsoft.com/office/drawing/2014/main" id="{1C849757-6DB7-5403-182B-EE16960959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4197" y="189000"/>
            <a:ext cx="485848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D754B1B-158A-6C91-9555-1186E0957CA8}"/>
              </a:ext>
            </a:extLst>
          </p:cNvPr>
          <p:cNvSpPr txBox="1"/>
          <p:nvPr/>
        </p:nvSpPr>
        <p:spPr>
          <a:xfrm>
            <a:off x="676656" y="3355848"/>
            <a:ext cx="3118104" cy="830997"/>
          </a:xfrm>
          <a:prstGeom prst="rect">
            <a:avLst/>
          </a:prstGeom>
          <a:noFill/>
        </p:spPr>
        <p:txBody>
          <a:bodyPr wrap="square" rtlCol="0">
            <a:spAutoFit/>
          </a:bodyPr>
          <a:lstStyle/>
          <a:p>
            <a:r>
              <a:rPr lang="fr-FR" sz="2400" b="1">
                <a:solidFill>
                  <a:schemeClr val="bg1"/>
                </a:solidFill>
              </a:rPr>
              <a:t>Vue extérieure du réfectoire.</a:t>
            </a:r>
            <a:endParaRPr lang="fr-FR" sz="2400" b="1" dirty="0">
              <a:solidFill>
                <a:schemeClr val="bg1"/>
              </a:solidFill>
            </a:endParaRPr>
          </a:p>
        </p:txBody>
      </p:sp>
    </p:spTree>
    <p:extLst>
      <p:ext uri="{BB962C8B-B14F-4D97-AF65-F5344CB8AC3E}">
        <p14:creationId xmlns:p14="http://schemas.microsoft.com/office/powerpoint/2010/main" val="2137770654"/>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83A8F194-7AE6-07D7-4A95-F8C134A8BB02}"/>
            </a:ext>
          </a:extLst>
        </p:cNvPr>
        <p:cNvGrpSpPr/>
        <p:nvPr/>
      </p:nvGrpSpPr>
      <p:grpSpPr>
        <a:xfrm>
          <a:off x="0" y="0"/>
          <a:ext cx="0" cy="0"/>
          <a:chOff x="0" y="0"/>
          <a:chExt cx="0" cy="0"/>
        </a:xfrm>
      </p:grpSpPr>
      <p:pic>
        <p:nvPicPr>
          <p:cNvPr id="3" name="Image 2" descr="Une image contenant tonneau, bâtiment, grotte, Crypte&#10;&#10;Description générée automatiquement">
            <a:extLst>
              <a:ext uri="{FF2B5EF4-FFF2-40B4-BE49-F238E27FC236}">
                <a16:creationId xmlns:a16="http://schemas.microsoft.com/office/drawing/2014/main" id="{5D42CA7F-EECE-6496-10C9-5222935552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717" y="183124"/>
            <a:ext cx="9442565" cy="6300000"/>
          </a:xfrm>
          <a:prstGeom prst="rect">
            <a:avLst/>
          </a:prstGeom>
          <a:effectLst>
            <a:softEdge rad="635000"/>
          </a:effectLst>
        </p:spPr>
      </p:pic>
      <p:sp>
        <p:nvSpPr>
          <p:cNvPr id="4" name="ZoneTexte 3">
            <a:extLst>
              <a:ext uri="{FF2B5EF4-FFF2-40B4-BE49-F238E27FC236}">
                <a16:creationId xmlns:a16="http://schemas.microsoft.com/office/drawing/2014/main" id="{09A037EC-67A1-0D80-4AB1-DD9906AF578B}"/>
              </a:ext>
            </a:extLst>
          </p:cNvPr>
          <p:cNvSpPr txBox="1"/>
          <p:nvPr/>
        </p:nvSpPr>
        <p:spPr>
          <a:xfrm>
            <a:off x="4864608" y="5952744"/>
            <a:ext cx="7845552" cy="461665"/>
          </a:xfrm>
          <a:prstGeom prst="rect">
            <a:avLst/>
          </a:prstGeom>
          <a:noFill/>
        </p:spPr>
        <p:txBody>
          <a:bodyPr wrap="square" rtlCol="0">
            <a:spAutoFit/>
          </a:bodyPr>
          <a:lstStyle/>
          <a:p>
            <a:r>
              <a:rPr lang="fr-FR" sz="2400" b="1">
                <a:solidFill>
                  <a:srgbClr val="FFFF00"/>
                </a:solidFill>
              </a:rPr>
              <a:t>Le grand cellier.</a:t>
            </a:r>
            <a:endParaRPr lang="fr-FR" sz="2400" b="1" dirty="0">
              <a:solidFill>
                <a:srgbClr val="FFFF00"/>
              </a:solidFill>
            </a:endParaRPr>
          </a:p>
        </p:txBody>
      </p:sp>
    </p:spTree>
    <p:extLst>
      <p:ext uri="{BB962C8B-B14F-4D97-AF65-F5344CB8AC3E}">
        <p14:creationId xmlns:p14="http://schemas.microsoft.com/office/powerpoint/2010/main" val="42800917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89A7F58-A95E-AFC8-3A61-46F84A730BB0}"/>
            </a:ext>
          </a:extLst>
        </p:cNvPr>
        <p:cNvGrpSpPr/>
        <p:nvPr/>
      </p:nvGrpSpPr>
      <p:grpSpPr>
        <a:xfrm>
          <a:off x="0" y="0"/>
          <a:ext cx="0" cy="0"/>
          <a:chOff x="0" y="0"/>
          <a:chExt cx="0" cy="0"/>
        </a:xfrm>
      </p:grpSpPr>
      <p:pic>
        <p:nvPicPr>
          <p:cNvPr id="3" name="Image 2" descr="Une image contenant plein air, nature, ciel, sol&#10;&#10;Description générée automatiquement">
            <a:extLst>
              <a:ext uri="{FF2B5EF4-FFF2-40B4-BE49-F238E27FC236}">
                <a16:creationId xmlns:a16="http://schemas.microsoft.com/office/drawing/2014/main" id="{DA4FD3D7-1B11-F98D-4785-2C96AF0D7F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995" y="549000"/>
            <a:ext cx="11828010" cy="5760000"/>
          </a:xfrm>
          <a:prstGeom prst="rect">
            <a:avLst/>
          </a:prstGeom>
          <a:effectLst>
            <a:softEdge rad="635000"/>
          </a:effectLst>
        </p:spPr>
      </p:pic>
      <p:sp>
        <p:nvSpPr>
          <p:cNvPr id="4" name="ZoneTexte 3">
            <a:extLst>
              <a:ext uri="{FF2B5EF4-FFF2-40B4-BE49-F238E27FC236}">
                <a16:creationId xmlns:a16="http://schemas.microsoft.com/office/drawing/2014/main" id="{5A16D034-5C23-00B7-CDCB-F78217DC0C8F}"/>
              </a:ext>
            </a:extLst>
          </p:cNvPr>
          <p:cNvSpPr txBox="1"/>
          <p:nvPr/>
        </p:nvSpPr>
        <p:spPr>
          <a:xfrm>
            <a:off x="3474720" y="5950331"/>
            <a:ext cx="8961120" cy="461665"/>
          </a:xfrm>
          <a:prstGeom prst="rect">
            <a:avLst/>
          </a:prstGeom>
          <a:noFill/>
        </p:spPr>
        <p:txBody>
          <a:bodyPr wrap="square" rtlCol="0">
            <a:spAutoFit/>
          </a:bodyPr>
          <a:lstStyle/>
          <a:p>
            <a:r>
              <a:rPr lang="fr-FR" sz="2400" b="1"/>
              <a:t>Anse de Beauport à marée basse.</a:t>
            </a:r>
            <a:endParaRPr lang="fr-FR" sz="2400" b="1" dirty="0"/>
          </a:p>
        </p:txBody>
      </p:sp>
    </p:spTree>
    <p:extLst>
      <p:ext uri="{BB962C8B-B14F-4D97-AF65-F5344CB8AC3E}">
        <p14:creationId xmlns:p14="http://schemas.microsoft.com/office/powerpoint/2010/main" val="547931785"/>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1189EC03-4ECE-ABF5-DE46-02072B07C61B}"/>
            </a:ext>
          </a:extLst>
        </p:cNvPr>
        <p:cNvGrpSpPr/>
        <p:nvPr/>
      </p:nvGrpSpPr>
      <p:grpSpPr>
        <a:xfrm>
          <a:off x="0" y="0"/>
          <a:ext cx="0" cy="0"/>
          <a:chOff x="0" y="0"/>
          <a:chExt cx="0" cy="0"/>
        </a:xfrm>
      </p:grpSpPr>
      <p:pic>
        <p:nvPicPr>
          <p:cNvPr id="3" name="Image 2" descr="Une image contenant plein air, herbe, bâtiment, plante&#10;&#10;Description générée automatiquement">
            <a:extLst>
              <a:ext uri="{FF2B5EF4-FFF2-40B4-BE49-F238E27FC236}">
                <a16:creationId xmlns:a16="http://schemas.microsoft.com/office/drawing/2014/main" id="{944CDC85-F3D3-FD11-FFE4-B42C16649D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7" y="189000"/>
            <a:ext cx="4858486" cy="648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DF555AD-CB72-C6AD-AABC-11A99C29A004}"/>
              </a:ext>
            </a:extLst>
          </p:cNvPr>
          <p:cNvSpPr txBox="1"/>
          <p:nvPr/>
        </p:nvSpPr>
        <p:spPr>
          <a:xfrm>
            <a:off x="8668512" y="2953512"/>
            <a:ext cx="3200400" cy="1200329"/>
          </a:xfrm>
          <a:prstGeom prst="rect">
            <a:avLst/>
          </a:prstGeom>
          <a:noFill/>
        </p:spPr>
        <p:txBody>
          <a:bodyPr wrap="square" rtlCol="0">
            <a:spAutoFit/>
          </a:bodyPr>
          <a:lstStyle/>
          <a:p>
            <a:r>
              <a:rPr lang="fr-FR" sz="2400" b="1"/>
              <a:t>Angle avec le chauffoir et ses baies à traverse.</a:t>
            </a:r>
            <a:endParaRPr lang="fr-FR" sz="2400" b="1" dirty="0"/>
          </a:p>
        </p:txBody>
      </p:sp>
    </p:spTree>
    <p:extLst>
      <p:ext uri="{BB962C8B-B14F-4D97-AF65-F5344CB8AC3E}">
        <p14:creationId xmlns:p14="http://schemas.microsoft.com/office/powerpoint/2010/main" val="2528393773"/>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B2B92C78-444F-F510-15E2-F25E20234A8C}"/>
            </a:ext>
          </a:extLst>
        </p:cNvPr>
        <p:cNvGrpSpPr/>
        <p:nvPr/>
      </p:nvGrpSpPr>
      <p:grpSpPr>
        <a:xfrm>
          <a:off x="0" y="0"/>
          <a:ext cx="0" cy="0"/>
          <a:chOff x="0" y="0"/>
          <a:chExt cx="0" cy="0"/>
        </a:xfrm>
      </p:grpSpPr>
      <p:pic>
        <p:nvPicPr>
          <p:cNvPr id="10" name="Image 9" descr="Une image contenant plante, bâtiment, plein air, ciel&#10;&#10;Description générée automatiquement">
            <a:extLst>
              <a:ext uri="{FF2B5EF4-FFF2-40B4-BE49-F238E27FC236}">
                <a16:creationId xmlns:a16="http://schemas.microsoft.com/office/drawing/2014/main" id="{9D7F61EE-EE8B-A495-414A-CDB76B145D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8000" y="1082880"/>
            <a:ext cx="7056000" cy="4692240"/>
          </a:xfrm>
          <a:prstGeom prst="rect">
            <a:avLst/>
          </a:prstGeom>
          <a:effectLst>
            <a:softEdge rad="317500"/>
          </a:effectLst>
        </p:spPr>
      </p:pic>
      <p:sp>
        <p:nvSpPr>
          <p:cNvPr id="11" name="ZoneTexte 10">
            <a:extLst>
              <a:ext uri="{FF2B5EF4-FFF2-40B4-BE49-F238E27FC236}">
                <a16:creationId xmlns:a16="http://schemas.microsoft.com/office/drawing/2014/main" id="{6F3ECF1F-D6CE-9CE3-3F85-25C0EB95B468}"/>
              </a:ext>
            </a:extLst>
          </p:cNvPr>
          <p:cNvSpPr txBox="1"/>
          <p:nvPr/>
        </p:nvSpPr>
        <p:spPr>
          <a:xfrm>
            <a:off x="740664" y="2743201"/>
            <a:ext cx="2514600" cy="1569660"/>
          </a:xfrm>
          <a:prstGeom prst="rect">
            <a:avLst/>
          </a:prstGeom>
          <a:noFill/>
        </p:spPr>
        <p:txBody>
          <a:bodyPr wrap="square" rtlCol="0">
            <a:spAutoFit/>
          </a:bodyPr>
          <a:lstStyle/>
          <a:p>
            <a:r>
              <a:rPr lang="fr-FR" sz="2400" b="1">
                <a:solidFill>
                  <a:srgbClr val="FFFF00"/>
                </a:solidFill>
              </a:rPr>
              <a:t>Abbaye Maritime de Beauport, à Paimpol</a:t>
            </a:r>
            <a:endParaRPr lang="fr-FR" sz="2400" b="1" dirty="0">
              <a:solidFill>
                <a:srgbClr val="FFFF00"/>
              </a:solidFill>
            </a:endParaRPr>
          </a:p>
        </p:txBody>
      </p:sp>
      <p:sp>
        <p:nvSpPr>
          <p:cNvPr id="12" name="ZoneTexte 11">
            <a:extLst>
              <a:ext uri="{FF2B5EF4-FFF2-40B4-BE49-F238E27FC236}">
                <a16:creationId xmlns:a16="http://schemas.microsoft.com/office/drawing/2014/main" id="{06450B34-4740-3D0B-9F85-11FB9EF614D1}"/>
              </a:ext>
            </a:extLst>
          </p:cNvPr>
          <p:cNvSpPr txBox="1"/>
          <p:nvPr/>
        </p:nvSpPr>
        <p:spPr>
          <a:xfrm>
            <a:off x="1078992" y="578016"/>
            <a:ext cx="10579608" cy="523220"/>
          </a:xfrm>
          <a:prstGeom prst="rect">
            <a:avLst/>
          </a:prstGeom>
          <a:noFill/>
        </p:spPr>
        <p:txBody>
          <a:bodyPr wrap="square" rtlCol="0">
            <a:spAutoFit/>
          </a:bodyPr>
          <a:lstStyle/>
          <a:p>
            <a:r>
              <a:rPr lang="fr-FR" sz="2800" b="1" dirty="0">
                <a:solidFill>
                  <a:srgbClr val="FFFF00"/>
                </a:solidFill>
              </a:rPr>
              <a:t>Lorient  Vous A Présenté L’Abbaye De Beauport –Côte – D’ Armor</a:t>
            </a:r>
          </a:p>
        </p:txBody>
      </p:sp>
      <p:sp>
        <p:nvSpPr>
          <p:cNvPr id="13" name="ZoneTexte 12">
            <a:extLst>
              <a:ext uri="{FF2B5EF4-FFF2-40B4-BE49-F238E27FC236}">
                <a16:creationId xmlns:a16="http://schemas.microsoft.com/office/drawing/2014/main" id="{CCB7BA59-21B7-EFB4-5E0B-ABC1EAED42B4}"/>
              </a:ext>
            </a:extLst>
          </p:cNvPr>
          <p:cNvSpPr txBox="1"/>
          <p:nvPr/>
        </p:nvSpPr>
        <p:spPr>
          <a:xfrm>
            <a:off x="3831336" y="5656180"/>
            <a:ext cx="9637776" cy="523220"/>
          </a:xfrm>
          <a:prstGeom prst="rect">
            <a:avLst/>
          </a:prstGeom>
          <a:noFill/>
        </p:spPr>
        <p:txBody>
          <a:bodyPr wrap="square" rtlCol="0">
            <a:spAutoFit/>
          </a:bodyPr>
          <a:lstStyle/>
          <a:p>
            <a:r>
              <a:rPr lang="fr-FR" sz="2800" b="1" dirty="0">
                <a:solidFill>
                  <a:srgbClr val="FFFF00"/>
                </a:solidFill>
              </a:rPr>
              <a:t>Les Images Et le Son Du Net </a:t>
            </a:r>
          </a:p>
        </p:txBody>
      </p:sp>
      <p:sp>
        <p:nvSpPr>
          <p:cNvPr id="14" name="ZoneTexte 13">
            <a:extLst>
              <a:ext uri="{FF2B5EF4-FFF2-40B4-BE49-F238E27FC236}">
                <a16:creationId xmlns:a16="http://schemas.microsoft.com/office/drawing/2014/main" id="{001DF535-AF3A-A808-16AD-0944D97856B3}"/>
              </a:ext>
            </a:extLst>
          </p:cNvPr>
          <p:cNvSpPr txBox="1"/>
          <p:nvPr/>
        </p:nvSpPr>
        <p:spPr>
          <a:xfrm>
            <a:off x="5660136" y="6179400"/>
            <a:ext cx="5637216"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418090539"/>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110</TotalTime>
  <Words>516</Words>
  <Application>Microsoft Office PowerPoint</Application>
  <PresentationFormat>Grand écran</PresentationFormat>
  <Paragraphs>110</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2024-10-28T06:29:01Z</dcterms:created>
  <dcterms:modified xsi:type="dcterms:W3CDTF">2024-10-28T10:10:37Z</dcterms:modified>
</cp:coreProperties>
</file>