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2" r:id="rId3"/>
    <p:sldId id="261" r:id="rId4"/>
    <p:sldId id="260" r:id="rId5"/>
    <p:sldId id="259" r:id="rId6"/>
    <p:sldId id="258" r:id="rId7"/>
    <p:sldId id="257" r:id="rId8"/>
    <p:sldId id="262" r:id="rId9"/>
    <p:sldId id="263" r:id="rId10"/>
    <p:sldId id="265" r:id="rId11"/>
    <p:sldId id="266" r:id="rId12"/>
    <p:sldId id="264"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4"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105" d="100"/>
          <a:sy n="105" d="100"/>
        </p:scale>
        <p:origin x="50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E914FA-A024-2C72-EB74-74113355431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1A5E90E-26CF-BBDF-E752-1D617FE1A1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7D3F2A9-8232-82E5-A52E-BB55A49A2EEC}"/>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784E6469-870C-1C71-3D77-BEA2240C97D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023D80-9AB3-74C4-33AB-CA146D653070}"/>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20484420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3E6F1E-F141-F309-07B3-D7FC10D0E0C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E8FE6F-EB3B-291A-2FB5-CD98B72BE58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A52C5D-75D0-948C-B1C3-D7DD6CF2E6F8}"/>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B0543AD9-2CCA-EB56-3AD3-5C1513D96C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6CBAA0-9AE6-2F59-EC3E-3EBACE9E02FF}"/>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371661347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1171DD-7BF7-5C31-7DCD-E7C01E0728B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96663BE-7DE7-DCA7-CE4F-94B749E8430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912D4E8-2087-6FE1-C318-AB5F60328E30}"/>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9F5D6DCF-A128-7596-A64C-E57AA1A18E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56B7984-3484-84CE-8C80-7BAD7A601A6A}"/>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361696626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D0E49A-F5C1-38CB-CC4A-6CED645C6FE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800B2DD-460A-397F-378C-0E4DB0C83D0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2852DE9-D81D-6CA7-BD19-2BE43F9B15C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D3E1291-7282-E2F6-7969-FE3C4FB6B11F}"/>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6" name="Espace réservé du pied de page 5">
            <a:extLst>
              <a:ext uri="{FF2B5EF4-FFF2-40B4-BE49-F238E27FC236}">
                <a16:creationId xmlns:a16="http://schemas.microsoft.com/office/drawing/2014/main" id="{52AD7F7F-803D-8447-CAF0-5576AB4CA79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B6E7F2F-5122-6D02-C204-DD8B67574EE3}"/>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56543259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CA7A05-22A6-F600-701A-8934DAAA0BF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24F197A-A32A-69B6-DD11-E8657D7D13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9957002-69B9-378F-48CF-78C4A521CE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16ACB01-0064-0B6C-E5A1-41C4AB3702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BECC80A-2466-712B-921B-8DF725EBA6B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5F1C02C-BCA7-C589-05C7-8E2338430FA0}"/>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8" name="Espace réservé du pied de page 7">
            <a:extLst>
              <a:ext uri="{FF2B5EF4-FFF2-40B4-BE49-F238E27FC236}">
                <a16:creationId xmlns:a16="http://schemas.microsoft.com/office/drawing/2014/main" id="{E4C32B6C-9269-DE05-80E0-DCCB608072D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1AE4824-E020-75CB-684A-9A45AC64A22F}"/>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68206003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CB9D54-261F-C68E-7B07-9787521FB88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874D5CD-5E53-0B5C-0C4A-147CEAAD0F37}"/>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4" name="Espace réservé du pied de page 3">
            <a:extLst>
              <a:ext uri="{FF2B5EF4-FFF2-40B4-BE49-F238E27FC236}">
                <a16:creationId xmlns:a16="http://schemas.microsoft.com/office/drawing/2014/main" id="{96BA001C-9FEF-EBC5-8036-B308DBE9480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11944E9-0C54-E7CC-2A57-89828DE99D0F}"/>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6555547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BBA0BC7-A266-455C-20CA-A32CF4245C95}"/>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3" name="Espace réservé du pied de page 2">
            <a:extLst>
              <a:ext uri="{FF2B5EF4-FFF2-40B4-BE49-F238E27FC236}">
                <a16:creationId xmlns:a16="http://schemas.microsoft.com/office/drawing/2014/main" id="{B4FF77B0-813D-31FC-2302-24D58F6D348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9FD622-939E-BA57-9E3B-ECC284401BA1}"/>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153759234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FABC2D-F029-5CFD-99AF-DFE14E42A1C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742F570-93CD-FE18-97E1-868AF9ABDB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0FDC3DC-6872-E29E-83AF-23254B2EC4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A618CBB-2109-18F3-A029-DC690FE165BE}"/>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6" name="Espace réservé du pied de page 5">
            <a:extLst>
              <a:ext uri="{FF2B5EF4-FFF2-40B4-BE49-F238E27FC236}">
                <a16:creationId xmlns:a16="http://schemas.microsoft.com/office/drawing/2014/main" id="{6ED9CCE2-BBDB-69E6-9DC5-6A8FEE78FDD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5380AE0-7A3D-1DFB-084C-03A69DD0B84D}"/>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176362680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1096DB-5B1E-9944-C682-F592792C6A2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0E90FE1-0DCA-9BBF-915D-8DD2ED70AB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3B4C3D7-7421-6EF8-0067-7BCB860069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3B282A1-21B2-E056-B0F3-34110B6B9EF2}"/>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6" name="Espace réservé du pied de page 5">
            <a:extLst>
              <a:ext uri="{FF2B5EF4-FFF2-40B4-BE49-F238E27FC236}">
                <a16:creationId xmlns:a16="http://schemas.microsoft.com/office/drawing/2014/main" id="{2350FD11-240A-73F0-F628-9B3BA8A5D3F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72A86BA-5BBE-86C3-1DDB-39B3384CC990}"/>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363886321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B347CB-4C1D-56E2-6148-FD0723C8A5D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58F75CD-F9CE-3A3B-3135-7F5515CE2EF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8956078-A616-EA44-CB29-4013EF1401E2}"/>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A5D34348-9B60-7D6E-09D5-3A218438B03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3320D9-6560-F0BD-FB6F-80B885B7C730}"/>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259415484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BE79F6E-A8FD-FA53-A6E9-00277CE6441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8D0D853-6C85-8602-6BE0-C5625ACF82B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DA6C80-4730-3617-C3C5-4A7A1661B3B2}"/>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7AD32B41-D4C2-C336-2F7D-09FC043F00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549BBE-916A-A167-32CD-C2B4E4CAFE6E}"/>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384351820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A3380-44E5-F182-711F-EA6DFBF7FE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961CC64-E268-1B52-11C8-BC3A19EDE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1D4CDE-5904-6315-A203-ED8F9DB90A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8F41DB29-77F9-2AA0-DC59-2A8D1C5D62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AC9EB73-4F55-4CBD-90E1-490FAAF80E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14285CA-C0A2-42CA-9E42-8855F8158F38}" type="slidenum">
              <a:rPr lang="fr-FR" smtClean="0"/>
              <a:t>‹N°›</a:t>
            </a:fld>
            <a:endParaRPr lang="fr-FR"/>
          </a:p>
        </p:txBody>
      </p:sp>
    </p:spTree>
    <p:extLst>
      <p:ext uri="{BB962C8B-B14F-4D97-AF65-F5344CB8AC3E}">
        <p14:creationId xmlns:p14="http://schemas.microsoft.com/office/powerpoint/2010/main" val="35340576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57A69905-2D00-FFF1-DC3F-085CA7994FC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70000" y="789940"/>
            <a:ext cx="9652000" cy="5278120"/>
          </a:xfrm>
          <a:prstGeom prst="rect">
            <a:avLst/>
          </a:prstGeom>
          <a:effectLst>
            <a:softEdge rad="635000"/>
          </a:effectLst>
        </p:spPr>
      </p:pic>
      <p:sp>
        <p:nvSpPr>
          <p:cNvPr id="4" name="ZoneTexte 3">
            <a:extLst>
              <a:ext uri="{FF2B5EF4-FFF2-40B4-BE49-F238E27FC236}">
                <a16:creationId xmlns:a16="http://schemas.microsoft.com/office/drawing/2014/main" id="{8DF81A06-6FC8-D6A5-ED22-4C6D8B7EF9FE}"/>
              </a:ext>
            </a:extLst>
          </p:cNvPr>
          <p:cNvSpPr txBox="1"/>
          <p:nvPr/>
        </p:nvSpPr>
        <p:spPr>
          <a:xfrm>
            <a:off x="594360" y="626152"/>
            <a:ext cx="12390120" cy="523220"/>
          </a:xfrm>
          <a:prstGeom prst="rect">
            <a:avLst/>
          </a:prstGeom>
          <a:noFill/>
        </p:spPr>
        <p:txBody>
          <a:bodyPr wrap="square" rtlCol="0">
            <a:spAutoFit/>
          </a:bodyPr>
          <a:lstStyle/>
          <a:p>
            <a:r>
              <a:rPr lang="fr-FR" sz="2800" b="1" dirty="0">
                <a:solidFill>
                  <a:srgbClr val="FFFF00"/>
                </a:solidFill>
              </a:rPr>
              <a:t>Le jardin des plantes de Paris, ou le Jardin des plantes A - Paris – N°1</a:t>
            </a:r>
          </a:p>
        </p:txBody>
      </p:sp>
      <p:sp>
        <p:nvSpPr>
          <p:cNvPr id="5" name="ZoneTexte 4">
            <a:extLst>
              <a:ext uri="{FF2B5EF4-FFF2-40B4-BE49-F238E27FC236}">
                <a16:creationId xmlns:a16="http://schemas.microsoft.com/office/drawing/2014/main" id="{4961EEE9-9739-D87E-43C4-D36832061D66}"/>
              </a:ext>
            </a:extLst>
          </p:cNvPr>
          <p:cNvSpPr txBox="1"/>
          <p:nvPr/>
        </p:nvSpPr>
        <p:spPr>
          <a:xfrm>
            <a:off x="4152452" y="3841228"/>
            <a:ext cx="9520518"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Grande perspective du jardin</a:t>
            </a:r>
          </a:p>
        </p:txBody>
      </p:sp>
    </p:spTree>
    <p:extLst>
      <p:ext uri="{BB962C8B-B14F-4D97-AF65-F5344CB8AC3E}">
        <p14:creationId xmlns:p14="http://schemas.microsoft.com/office/powerpoint/2010/main" val="155051113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sndAc>
          <p:stSnd loop="1">
            <p:snd r:embed="rId2" name="Le petit jardin - Jacques Dutronc.wav"/>
          </p:stSnd>
        </p:sndAc>
      </p:transition>
    </mc:Choice>
    <mc:Fallback>
      <p:transition spd="slow" advClick="0" advTm="8000">
        <p:fade/>
        <p:sndAc>
          <p:stSnd loop="1">
            <p:snd r:embed="rId2" name="Le petit jardin - Jacques Dutron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732C99-BD66-0261-0B71-18F3BA2807F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Le Jardin des Plantes , également connu sous le nom de Jardin des Plantes de Paris ( en français : [</a:t>
            </a:r>
            <a:r>
              <a:rPr lang="fr-FR" sz="2800" b="1" dirty="0" err="1">
                <a:solidFill>
                  <a:srgbClr val="FFFF00"/>
                </a:solidFill>
              </a:rPr>
              <a:t>ʒaʁdɛ</a:t>
            </a:r>
            <a:r>
              <a:rPr lang="fr-FR" sz="2800" b="1" dirty="0">
                <a:solidFill>
                  <a:srgbClr val="FFFF00"/>
                </a:solidFill>
              </a:rPr>
              <a:t>̃ </a:t>
            </a:r>
            <a:r>
              <a:rPr lang="fr-FR" sz="2800" b="1" dirty="0" err="1">
                <a:solidFill>
                  <a:srgbClr val="FFFF00"/>
                </a:solidFill>
              </a:rPr>
              <a:t>dɛ</a:t>
            </a:r>
            <a:r>
              <a:rPr lang="fr-FR" sz="2800" b="1" dirty="0">
                <a:solidFill>
                  <a:srgbClr val="FFFF00"/>
                </a:solidFill>
              </a:rPr>
              <a:t> </a:t>
            </a:r>
            <a:r>
              <a:rPr lang="fr-FR" sz="2800" b="1" dirty="0" err="1">
                <a:solidFill>
                  <a:srgbClr val="FFFF00"/>
                </a:solidFill>
              </a:rPr>
              <a:t>plɑ̃t</a:t>
            </a:r>
            <a:r>
              <a:rPr lang="fr-FR" sz="2800" b="1" dirty="0">
                <a:solidFill>
                  <a:srgbClr val="FFFF00"/>
                </a:solidFill>
              </a:rPr>
              <a:t> </a:t>
            </a:r>
            <a:r>
              <a:rPr lang="fr-FR" sz="2800" b="1" dirty="0" err="1">
                <a:solidFill>
                  <a:srgbClr val="FFFF00"/>
                </a:solidFill>
              </a:rPr>
              <a:t>də</a:t>
            </a:r>
            <a:r>
              <a:rPr lang="fr-FR" sz="2800" b="1" dirty="0">
                <a:solidFill>
                  <a:srgbClr val="FFFF00"/>
                </a:solidFill>
              </a:rPr>
              <a:t> </a:t>
            </a:r>
            <a:r>
              <a:rPr lang="fr-FR" sz="2800" b="1" dirty="0" err="1">
                <a:solidFill>
                  <a:srgbClr val="FFFF00"/>
                </a:solidFill>
              </a:rPr>
              <a:t>paʁi</a:t>
            </a:r>
            <a:r>
              <a:rPr lang="fr-FR" sz="2800" b="1" dirty="0">
                <a:solidFill>
                  <a:srgbClr val="FFFF00"/>
                </a:solidFill>
              </a:rPr>
              <a:t>] ) lorsqu'il est distingué des autres jardins des plantes des autres villes, est le principal jardin botanique de France . Jardin des Plantes est le nom officiel actuel, mais il s'agit en fait d'une forme elliptique de Jardin royal des plantes médicinales , qui est lié à la fonction initiale du jardin au XVIIe siècle.</a:t>
            </a:r>
          </a:p>
          <a:p>
            <a:pPr algn="ctr"/>
            <a:endParaRPr lang="fr-FR" sz="2800" b="1" dirty="0">
              <a:solidFill>
                <a:srgbClr val="FFFF00"/>
              </a:solidFill>
            </a:endParaRPr>
          </a:p>
          <a:p>
            <a:pPr algn="ctr"/>
            <a:r>
              <a:rPr lang="fr-FR" sz="2800" b="1" dirty="0">
                <a:solidFill>
                  <a:srgbClr val="FFFF00"/>
                </a:solidFill>
              </a:rPr>
              <a:t>Siège du Muséum national d'histoire naturelle ( Muséum national d'histoire naturelle , rattaché à l'université de la Sorbonne ), le Jardin des Plantes est situé dans le 5e arrondissement de Paris , sur la rive gauche de la Seine , et s'étend sur 28 hectares (280 000 m² ) . Depuis le 24 mars 1993, [ 2 ] l'ensemble du jardin et les bâtiments qu'il abrite, les archives, la bibliothèque, les serres, la ménagerie (un zoo), les œuvres d'art et la collection de spécimens sont classés monument historique en France .</a:t>
            </a:r>
          </a:p>
        </p:txBody>
      </p:sp>
    </p:spTree>
    <p:extLst>
      <p:ext uri="{BB962C8B-B14F-4D97-AF65-F5344CB8AC3E}">
        <p14:creationId xmlns:p14="http://schemas.microsoft.com/office/powerpoint/2010/main" val="269336620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5" name="Image 4" descr="Une image contenant serre, ciel, bâtiment, plein air&#10;&#10;Description générée automatiquement">
            <a:extLst>
              <a:ext uri="{FF2B5EF4-FFF2-40B4-BE49-F238E27FC236}">
                <a16:creationId xmlns:a16="http://schemas.microsoft.com/office/drawing/2014/main" id="{ADC205AF-D493-5622-59DE-30F9BF3CCE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effectLst>
            <a:softEdge rad="635000"/>
          </a:effectLst>
        </p:spPr>
      </p:pic>
      <p:sp>
        <p:nvSpPr>
          <p:cNvPr id="6" name="ZoneTexte 5">
            <a:extLst>
              <a:ext uri="{FF2B5EF4-FFF2-40B4-BE49-F238E27FC236}">
                <a16:creationId xmlns:a16="http://schemas.microsoft.com/office/drawing/2014/main" id="{33FAFF05-8055-53FA-F995-9E50442338ED}"/>
              </a:ext>
            </a:extLst>
          </p:cNvPr>
          <p:cNvSpPr txBox="1"/>
          <p:nvPr/>
        </p:nvSpPr>
        <p:spPr>
          <a:xfrm>
            <a:off x="4432387" y="4071735"/>
            <a:ext cx="9930384" cy="2677656"/>
          </a:xfrm>
          <a:prstGeom prst="rect">
            <a:avLst/>
          </a:prstGeom>
          <a:noFill/>
        </p:spPr>
        <p:txBody>
          <a:bodyPr wrap="square" rtlCol="0">
            <a:spAutoFit/>
          </a:bodyPr>
          <a:lstStyle/>
          <a:p>
            <a:endParaRPr lang="fr-FR" sz="2800" b="1" dirty="0">
              <a:solidFill>
                <a:schemeClr val="bg1"/>
              </a:solidFill>
            </a:endParaRPr>
          </a:p>
          <a:p>
            <a:endParaRPr lang="fr-FR" sz="2800" b="1" dirty="0">
              <a:solidFill>
                <a:schemeClr val="bg1"/>
              </a:solidFill>
            </a:endParaRPr>
          </a:p>
          <a:p>
            <a:endParaRPr lang="fr-FR" sz="2800" b="1" dirty="0">
              <a:solidFill>
                <a:schemeClr val="bg1"/>
              </a:solidFill>
            </a:endParaRPr>
          </a:p>
          <a:p>
            <a:endParaRPr lang="fr-FR" sz="2800" b="1" dirty="0">
              <a:solidFill>
                <a:schemeClr val="bg1"/>
              </a:solidFill>
            </a:endParaRPr>
          </a:p>
          <a:p>
            <a:endParaRPr lang="fr-FR" sz="2800" b="1" dirty="0">
              <a:solidFill>
                <a:schemeClr val="bg1"/>
              </a:solidFill>
            </a:endParaRPr>
          </a:p>
          <a:p>
            <a:r>
              <a:rPr lang="fr-FR" sz="2800" b="1" dirty="0">
                <a:solidFill>
                  <a:schemeClr val="bg1"/>
                </a:solidFill>
              </a:rPr>
              <a:t>Les grandes serres.</a:t>
            </a:r>
          </a:p>
        </p:txBody>
      </p:sp>
    </p:spTree>
    <p:extLst>
      <p:ext uri="{BB962C8B-B14F-4D97-AF65-F5344CB8AC3E}">
        <p14:creationId xmlns:p14="http://schemas.microsoft.com/office/powerpoint/2010/main" val="140011969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architecture&#10;&#10;Description générée automatiquement">
            <a:extLst>
              <a:ext uri="{FF2B5EF4-FFF2-40B4-BE49-F238E27FC236}">
                <a16:creationId xmlns:a16="http://schemas.microsoft.com/office/drawing/2014/main" id="{34C4948A-5208-B44E-EA5D-C89BE358BA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8B6F56B-CB1F-4493-05A8-9F27A2B30020}"/>
              </a:ext>
            </a:extLst>
          </p:cNvPr>
          <p:cNvSpPr txBox="1"/>
          <p:nvPr/>
        </p:nvSpPr>
        <p:spPr>
          <a:xfrm>
            <a:off x="484632" y="5748003"/>
            <a:ext cx="11548872"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La serre des forêts tropicales humides, dite aussi le jardin d'hiver, par René Berger </a:t>
            </a:r>
          </a:p>
        </p:txBody>
      </p:sp>
    </p:spTree>
    <p:extLst>
      <p:ext uri="{BB962C8B-B14F-4D97-AF65-F5344CB8AC3E}">
        <p14:creationId xmlns:p14="http://schemas.microsoft.com/office/powerpoint/2010/main" val="605894333"/>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plante&#10;&#10;Description générée automatiquement">
            <a:extLst>
              <a:ext uri="{FF2B5EF4-FFF2-40B4-BE49-F238E27FC236}">
                <a16:creationId xmlns:a16="http://schemas.microsoft.com/office/drawing/2014/main" id="{EE062E9F-BD62-14C6-25A4-84BB2363CD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2461" y="279000"/>
            <a:ext cx="8408763" cy="6300000"/>
          </a:xfrm>
          <a:prstGeom prst="rect">
            <a:avLst/>
          </a:prstGeom>
          <a:effectLst>
            <a:softEdge rad="317500"/>
          </a:effectLst>
        </p:spPr>
      </p:pic>
      <p:sp>
        <p:nvSpPr>
          <p:cNvPr id="4" name="ZoneTexte 3">
            <a:extLst>
              <a:ext uri="{FF2B5EF4-FFF2-40B4-BE49-F238E27FC236}">
                <a16:creationId xmlns:a16="http://schemas.microsoft.com/office/drawing/2014/main" id="{72AC60BE-0E87-0162-9B8F-5C110597EC8F}"/>
              </a:ext>
            </a:extLst>
          </p:cNvPr>
          <p:cNvSpPr txBox="1"/>
          <p:nvPr/>
        </p:nvSpPr>
        <p:spPr>
          <a:xfrm>
            <a:off x="9031224" y="1929384"/>
            <a:ext cx="3160776" cy="3785652"/>
          </a:xfrm>
          <a:prstGeom prst="rect">
            <a:avLst/>
          </a:prstGeom>
          <a:noFill/>
        </p:spPr>
        <p:txBody>
          <a:bodyPr wrap="square" rtlCol="0">
            <a:spAutoFit/>
          </a:bodyPr>
          <a:lstStyle/>
          <a:p>
            <a:endParaRPr lang="fr-FR" sz="2400" b="1" dirty="0"/>
          </a:p>
          <a:p>
            <a:r>
              <a:rPr lang="fr-FR" sz="2400" b="1" dirty="0"/>
              <a:t>Plus de détails</a:t>
            </a:r>
          </a:p>
          <a:p>
            <a:r>
              <a:rPr lang="fr-FR" sz="2400" b="1" dirty="0"/>
              <a:t>Serre de Nouvelle-Calédonie, construite par </a:t>
            </a:r>
            <a:r>
              <a:rPr lang="fr-FR" sz="2400" b="1" dirty="0" err="1"/>
              <a:t>Rohault</a:t>
            </a:r>
            <a:r>
              <a:rPr lang="fr-FR" sz="2400" b="1" dirty="0"/>
              <a:t> de Fleury en 1834-1836, époque où elle avait été d'abord appelée le « pavillon oriental ».</a:t>
            </a:r>
          </a:p>
        </p:txBody>
      </p:sp>
    </p:spTree>
    <p:extLst>
      <p:ext uri="{BB962C8B-B14F-4D97-AF65-F5344CB8AC3E}">
        <p14:creationId xmlns:p14="http://schemas.microsoft.com/office/powerpoint/2010/main" val="120000219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0880903D-0955-A3C5-8BE9-981461AA55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8D06B89A-F4CF-F306-28D6-08282FFFA3FF}"/>
              </a:ext>
            </a:extLst>
          </p:cNvPr>
          <p:cNvSpPr txBox="1"/>
          <p:nvPr/>
        </p:nvSpPr>
        <p:spPr>
          <a:xfrm>
            <a:off x="4041648" y="4363224"/>
            <a:ext cx="9067205"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 serre de l'histoire des plantes.</a:t>
            </a:r>
          </a:p>
        </p:txBody>
      </p:sp>
    </p:spTree>
    <p:extLst>
      <p:ext uri="{BB962C8B-B14F-4D97-AF65-F5344CB8AC3E}">
        <p14:creationId xmlns:p14="http://schemas.microsoft.com/office/powerpoint/2010/main" val="24822852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bâtiment, ciel&#10;&#10;Description générée automatiquement">
            <a:extLst>
              <a:ext uri="{FF2B5EF4-FFF2-40B4-BE49-F238E27FC236}">
                <a16:creationId xmlns:a16="http://schemas.microsoft.com/office/drawing/2014/main" id="{3AF88310-0983-1F64-6F97-847BA9C06E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554A5D8A-E144-350A-631A-76B9C75DA353}"/>
              </a:ext>
            </a:extLst>
          </p:cNvPr>
          <p:cNvSpPr txBox="1"/>
          <p:nvPr/>
        </p:nvSpPr>
        <p:spPr>
          <a:xfrm>
            <a:off x="2148840" y="4337363"/>
            <a:ext cx="9318560"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Les serres de l'histoire des plantes et de Nouvelle-Calédonie.</a:t>
            </a:r>
          </a:p>
        </p:txBody>
      </p:sp>
    </p:spTree>
    <p:extLst>
      <p:ext uri="{BB962C8B-B14F-4D97-AF65-F5344CB8AC3E}">
        <p14:creationId xmlns:p14="http://schemas.microsoft.com/office/powerpoint/2010/main" val="135568223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grave, herbe, cimetière&#10;&#10;Description générée automatiquement">
            <a:extLst>
              <a:ext uri="{FF2B5EF4-FFF2-40B4-BE49-F238E27FC236}">
                <a16:creationId xmlns:a16="http://schemas.microsoft.com/office/drawing/2014/main" id="{B2EDDE24-A968-1AAA-57AF-FDD2685C9F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9903" y="279000"/>
            <a:ext cx="9834145" cy="6300000"/>
          </a:xfrm>
          <a:prstGeom prst="rect">
            <a:avLst/>
          </a:prstGeom>
          <a:effectLst>
            <a:softEdge rad="635000"/>
          </a:effectLst>
        </p:spPr>
      </p:pic>
      <p:sp>
        <p:nvSpPr>
          <p:cNvPr id="4" name="ZoneTexte 3">
            <a:extLst>
              <a:ext uri="{FF2B5EF4-FFF2-40B4-BE49-F238E27FC236}">
                <a16:creationId xmlns:a16="http://schemas.microsoft.com/office/drawing/2014/main" id="{0A8742FB-981C-E4B0-E1A7-E2BD83506FFF}"/>
              </a:ext>
            </a:extLst>
          </p:cNvPr>
          <p:cNvSpPr txBox="1"/>
          <p:nvPr/>
        </p:nvSpPr>
        <p:spPr>
          <a:xfrm>
            <a:off x="329184" y="1166842"/>
            <a:ext cx="2185416" cy="4524315"/>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Dans la serre de paléobotanique bâtie par </a:t>
            </a:r>
            <a:r>
              <a:rPr lang="fr-FR" sz="2400" b="1" dirty="0" err="1">
                <a:solidFill>
                  <a:schemeClr val="bg1"/>
                </a:solidFill>
              </a:rPr>
              <a:t>Rohault</a:t>
            </a:r>
            <a:r>
              <a:rPr lang="fr-FR" sz="2400" b="1" dirty="0">
                <a:solidFill>
                  <a:schemeClr val="bg1"/>
                </a:solidFill>
              </a:rPr>
              <a:t> de Fleury, cette présentation mêle fossiles et plantes à spores actuelles.</a:t>
            </a:r>
          </a:p>
        </p:txBody>
      </p:sp>
    </p:spTree>
    <p:extLst>
      <p:ext uri="{BB962C8B-B14F-4D97-AF65-F5344CB8AC3E}">
        <p14:creationId xmlns:p14="http://schemas.microsoft.com/office/powerpoint/2010/main" val="210041340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iel, nuage&#10;&#10;Description générée automatiquement">
            <a:extLst>
              <a:ext uri="{FF2B5EF4-FFF2-40B4-BE49-F238E27FC236}">
                <a16:creationId xmlns:a16="http://schemas.microsoft.com/office/drawing/2014/main" id="{AA3F44D2-C6B3-CB1F-72DB-F6DEBC2D2B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F843599-5DA7-FED3-482A-C95C16F81FEB}"/>
              </a:ext>
            </a:extLst>
          </p:cNvPr>
          <p:cNvSpPr txBox="1"/>
          <p:nvPr/>
        </p:nvSpPr>
        <p:spPr>
          <a:xfrm>
            <a:off x="5010912" y="4270676"/>
            <a:ext cx="7744824"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Le jardin alpin.</a:t>
            </a:r>
          </a:p>
        </p:txBody>
      </p:sp>
    </p:spTree>
    <p:extLst>
      <p:ext uri="{BB962C8B-B14F-4D97-AF65-F5344CB8AC3E}">
        <p14:creationId xmlns:p14="http://schemas.microsoft.com/office/powerpoint/2010/main" val="206146509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herbe, Aménagement paysager&#10;&#10;Description générée automatiquement">
            <a:extLst>
              <a:ext uri="{FF2B5EF4-FFF2-40B4-BE49-F238E27FC236}">
                <a16:creationId xmlns:a16="http://schemas.microsoft.com/office/drawing/2014/main" id="{102CAFFB-AD04-640B-3171-166DECA1E8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49" cy="6300000"/>
          </a:xfrm>
          <a:prstGeom prst="rect">
            <a:avLst/>
          </a:prstGeom>
          <a:effectLst>
            <a:softEdge rad="635000"/>
          </a:effectLst>
        </p:spPr>
      </p:pic>
      <p:sp>
        <p:nvSpPr>
          <p:cNvPr id="4" name="ZoneTexte 3">
            <a:extLst>
              <a:ext uri="{FF2B5EF4-FFF2-40B4-BE49-F238E27FC236}">
                <a16:creationId xmlns:a16="http://schemas.microsoft.com/office/drawing/2014/main" id="{90F64A3F-BBA3-8F7B-3CDD-05B4078AC8BA}"/>
              </a:ext>
            </a:extLst>
          </p:cNvPr>
          <p:cNvSpPr txBox="1"/>
          <p:nvPr/>
        </p:nvSpPr>
        <p:spPr>
          <a:xfrm>
            <a:off x="3090672" y="4187952"/>
            <a:ext cx="6775704"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Jardin des iris et des plantes vivaces.</a:t>
            </a:r>
          </a:p>
        </p:txBody>
      </p:sp>
    </p:spTree>
    <p:extLst>
      <p:ext uri="{BB962C8B-B14F-4D97-AF65-F5344CB8AC3E}">
        <p14:creationId xmlns:p14="http://schemas.microsoft.com/office/powerpoint/2010/main" val="260920245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arbre, trompe&#10;&#10;Description générée automatiquement">
            <a:extLst>
              <a:ext uri="{FF2B5EF4-FFF2-40B4-BE49-F238E27FC236}">
                <a16:creationId xmlns:a16="http://schemas.microsoft.com/office/drawing/2014/main" id="{2FA9698A-452F-ED79-0FF3-3B4A24B6F9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174DF829-F7FB-7CB9-6F81-A4DD83886C4C}"/>
              </a:ext>
            </a:extLst>
          </p:cNvPr>
          <p:cNvSpPr txBox="1"/>
          <p:nvPr/>
        </p:nvSpPr>
        <p:spPr>
          <a:xfrm>
            <a:off x="4466772" y="4407408"/>
            <a:ext cx="716889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Pistachier de Vaillant.</a:t>
            </a:r>
          </a:p>
        </p:txBody>
      </p:sp>
    </p:spTree>
    <p:extLst>
      <p:ext uri="{BB962C8B-B14F-4D97-AF65-F5344CB8AC3E}">
        <p14:creationId xmlns:p14="http://schemas.microsoft.com/office/powerpoint/2010/main" val="308596460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aquatique, oiseau, plein air, herbe&#10;&#10;Description générée automatiquement">
            <a:extLst>
              <a:ext uri="{FF2B5EF4-FFF2-40B4-BE49-F238E27FC236}">
                <a16:creationId xmlns:a16="http://schemas.microsoft.com/office/drawing/2014/main" id="{110FF695-62E3-0603-F562-062ECA4E6A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03197" y="243000"/>
            <a:ext cx="10385606" cy="6372000"/>
          </a:xfrm>
          <a:prstGeom prst="rect">
            <a:avLst/>
          </a:prstGeom>
          <a:effectLst>
            <a:softEdge rad="635000"/>
          </a:effectLst>
        </p:spPr>
      </p:pic>
      <p:sp>
        <p:nvSpPr>
          <p:cNvPr id="4" name="ZoneTexte 3">
            <a:extLst>
              <a:ext uri="{FF2B5EF4-FFF2-40B4-BE49-F238E27FC236}">
                <a16:creationId xmlns:a16="http://schemas.microsoft.com/office/drawing/2014/main" id="{93154F50-A074-7285-AE28-A2F29E27032C}"/>
              </a:ext>
            </a:extLst>
          </p:cNvPr>
          <p:cNvSpPr txBox="1"/>
          <p:nvPr/>
        </p:nvSpPr>
        <p:spPr>
          <a:xfrm>
            <a:off x="4398264" y="6119568"/>
            <a:ext cx="7342632" cy="461665"/>
          </a:xfrm>
          <a:prstGeom prst="rect">
            <a:avLst/>
          </a:prstGeom>
          <a:noFill/>
        </p:spPr>
        <p:txBody>
          <a:bodyPr wrap="square" rtlCol="0">
            <a:spAutoFit/>
          </a:bodyPr>
          <a:lstStyle/>
          <a:p>
            <a:r>
              <a:rPr lang="fr-FR" sz="2400" b="1">
                <a:solidFill>
                  <a:schemeClr val="bg1"/>
                </a:solidFill>
              </a:rPr>
              <a:t>Flamants des Caraïbes.</a:t>
            </a:r>
            <a:endParaRPr lang="fr-FR" sz="2400" b="1" dirty="0">
              <a:solidFill>
                <a:schemeClr val="bg1"/>
              </a:solidFill>
            </a:endParaRPr>
          </a:p>
        </p:txBody>
      </p:sp>
    </p:spTree>
    <p:extLst>
      <p:ext uri="{BB962C8B-B14F-4D97-AF65-F5344CB8AC3E}">
        <p14:creationId xmlns:p14="http://schemas.microsoft.com/office/powerpoint/2010/main" val="955232846"/>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plante, arbre&#10;&#10;Description générée automatiquement">
            <a:extLst>
              <a:ext uri="{FF2B5EF4-FFF2-40B4-BE49-F238E27FC236}">
                <a16:creationId xmlns:a16="http://schemas.microsoft.com/office/drawing/2014/main" id="{90991CDC-B896-1787-AB4F-B74F603E13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49" cy="6300000"/>
          </a:xfrm>
          <a:prstGeom prst="rect">
            <a:avLst/>
          </a:prstGeom>
          <a:effectLst>
            <a:softEdge rad="635000"/>
          </a:effectLst>
        </p:spPr>
      </p:pic>
      <p:sp>
        <p:nvSpPr>
          <p:cNvPr id="4" name="ZoneTexte 3">
            <a:extLst>
              <a:ext uri="{FF2B5EF4-FFF2-40B4-BE49-F238E27FC236}">
                <a16:creationId xmlns:a16="http://schemas.microsoft.com/office/drawing/2014/main" id="{30C80D09-86F7-5599-0208-0EC1800D5594}"/>
              </a:ext>
            </a:extLst>
          </p:cNvPr>
          <p:cNvSpPr txBox="1"/>
          <p:nvPr/>
        </p:nvSpPr>
        <p:spPr>
          <a:xfrm>
            <a:off x="3133343" y="6279695"/>
            <a:ext cx="7571232" cy="461665"/>
          </a:xfrm>
          <a:prstGeom prst="rect">
            <a:avLst/>
          </a:prstGeom>
          <a:noFill/>
        </p:spPr>
        <p:txBody>
          <a:bodyPr wrap="square" rtlCol="0">
            <a:spAutoFit/>
          </a:bodyPr>
          <a:lstStyle/>
          <a:p>
            <a:r>
              <a:rPr lang="fr-FR" sz="2400" b="1"/>
              <a:t>La « fabrique » des chevaux de Przewalski.</a:t>
            </a:r>
            <a:endParaRPr lang="fr-FR" sz="2400" b="1" dirty="0"/>
          </a:p>
        </p:txBody>
      </p:sp>
    </p:spTree>
    <p:extLst>
      <p:ext uri="{BB962C8B-B14F-4D97-AF65-F5344CB8AC3E}">
        <p14:creationId xmlns:p14="http://schemas.microsoft.com/office/powerpoint/2010/main" val="323565702"/>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plein air, oiseau aquatique, plume&#10;&#10;Description générée automatiquement">
            <a:extLst>
              <a:ext uri="{FF2B5EF4-FFF2-40B4-BE49-F238E27FC236}">
                <a16:creationId xmlns:a16="http://schemas.microsoft.com/office/drawing/2014/main" id="{6A21EDA2-C298-52A6-BBC5-88EFE60356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07842" y="279000"/>
            <a:ext cx="7976315" cy="6300000"/>
          </a:xfrm>
          <a:prstGeom prst="rect">
            <a:avLst/>
          </a:prstGeom>
          <a:effectLst>
            <a:softEdge rad="317500"/>
          </a:effectLst>
        </p:spPr>
      </p:pic>
      <p:sp>
        <p:nvSpPr>
          <p:cNvPr id="4" name="ZoneTexte 3">
            <a:extLst>
              <a:ext uri="{FF2B5EF4-FFF2-40B4-BE49-F238E27FC236}">
                <a16:creationId xmlns:a16="http://schemas.microsoft.com/office/drawing/2014/main" id="{D29D8AC3-405E-9B96-59A4-67549CC6176E}"/>
              </a:ext>
            </a:extLst>
          </p:cNvPr>
          <p:cNvSpPr txBox="1"/>
          <p:nvPr/>
        </p:nvSpPr>
        <p:spPr>
          <a:xfrm>
            <a:off x="9970008" y="3013501"/>
            <a:ext cx="2221992" cy="830997"/>
          </a:xfrm>
          <a:prstGeom prst="rect">
            <a:avLst/>
          </a:prstGeom>
          <a:noFill/>
        </p:spPr>
        <p:txBody>
          <a:bodyPr wrap="square" rtlCol="0">
            <a:spAutoFit/>
          </a:bodyPr>
          <a:lstStyle/>
          <a:p>
            <a:r>
              <a:rPr lang="fr-FR" sz="2400" b="1" dirty="0"/>
              <a:t>Une grue couronnée.</a:t>
            </a:r>
          </a:p>
        </p:txBody>
      </p:sp>
    </p:spTree>
    <p:extLst>
      <p:ext uri="{BB962C8B-B14F-4D97-AF65-F5344CB8AC3E}">
        <p14:creationId xmlns:p14="http://schemas.microsoft.com/office/powerpoint/2010/main" val="160832417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Palais&#10;&#10;Description générée automatiquement">
            <a:extLst>
              <a:ext uri="{FF2B5EF4-FFF2-40B4-BE49-F238E27FC236}">
                <a16:creationId xmlns:a16="http://schemas.microsoft.com/office/drawing/2014/main" id="{4162F433-E328-316A-7875-B86047E587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4" y="279000"/>
            <a:ext cx="9453711" cy="6300000"/>
          </a:xfrm>
          <a:prstGeom prst="rect">
            <a:avLst/>
          </a:prstGeom>
          <a:effectLst>
            <a:softEdge rad="635000"/>
          </a:effectLst>
        </p:spPr>
      </p:pic>
      <p:sp>
        <p:nvSpPr>
          <p:cNvPr id="4" name="ZoneTexte 3">
            <a:extLst>
              <a:ext uri="{FF2B5EF4-FFF2-40B4-BE49-F238E27FC236}">
                <a16:creationId xmlns:a16="http://schemas.microsoft.com/office/drawing/2014/main" id="{D7C3A418-2416-50F2-BCC9-89EF3BCB204A}"/>
              </a:ext>
            </a:extLst>
          </p:cNvPr>
          <p:cNvSpPr txBox="1"/>
          <p:nvPr/>
        </p:nvSpPr>
        <p:spPr>
          <a:xfrm>
            <a:off x="2048256" y="4180344"/>
            <a:ext cx="8710591"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Grande galerie de l'Évolution (dont le nom était « galerie de Zoologie » entre 1889 et 1994).</a:t>
            </a:r>
          </a:p>
        </p:txBody>
      </p:sp>
    </p:spTree>
    <p:extLst>
      <p:ext uri="{BB962C8B-B14F-4D97-AF65-F5344CB8AC3E}">
        <p14:creationId xmlns:p14="http://schemas.microsoft.com/office/powerpoint/2010/main" val="65002025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01B832CE-65AB-0125-4A49-6F004B0AF5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8440"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43E7F463-83F7-BABB-7917-B012067316DD}"/>
              </a:ext>
            </a:extLst>
          </p:cNvPr>
          <p:cNvSpPr txBox="1"/>
          <p:nvPr/>
        </p:nvSpPr>
        <p:spPr>
          <a:xfrm>
            <a:off x="356616" y="1033272"/>
            <a:ext cx="3008376"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solidFill>
                  <a:schemeClr val="bg1"/>
                </a:solidFill>
              </a:rPr>
              <a:t>Galerie de Paléontologie et d'Anatomie comparé</a:t>
            </a:r>
            <a:r>
              <a:rPr lang="fr-FR" sz="2400" b="1" dirty="0"/>
              <a:t>e.</a:t>
            </a:r>
          </a:p>
        </p:txBody>
      </p:sp>
    </p:spTree>
    <p:extLst>
      <p:ext uri="{BB962C8B-B14F-4D97-AF65-F5344CB8AC3E}">
        <p14:creationId xmlns:p14="http://schemas.microsoft.com/office/powerpoint/2010/main" val="4026249569"/>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fenêtre&#10;&#10;Description générée automatiquement">
            <a:extLst>
              <a:ext uri="{FF2B5EF4-FFF2-40B4-BE49-F238E27FC236}">
                <a16:creationId xmlns:a16="http://schemas.microsoft.com/office/drawing/2014/main" id="{E8FB13F1-452E-99BD-107C-7F147348B9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173748"/>
            <a:ext cx="9453706" cy="6300000"/>
          </a:xfrm>
          <a:prstGeom prst="rect">
            <a:avLst/>
          </a:prstGeom>
          <a:effectLst>
            <a:softEdge rad="127000"/>
          </a:effectLst>
        </p:spPr>
      </p:pic>
      <p:sp>
        <p:nvSpPr>
          <p:cNvPr id="4" name="ZoneTexte 3">
            <a:extLst>
              <a:ext uri="{FF2B5EF4-FFF2-40B4-BE49-F238E27FC236}">
                <a16:creationId xmlns:a16="http://schemas.microsoft.com/office/drawing/2014/main" id="{BB4FB35C-3DDA-08B4-8732-8D32AF9A86C3}"/>
              </a:ext>
            </a:extLst>
          </p:cNvPr>
          <p:cNvSpPr txBox="1"/>
          <p:nvPr/>
        </p:nvSpPr>
        <p:spPr>
          <a:xfrm>
            <a:off x="4394621" y="4451771"/>
            <a:ext cx="8385048"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Galerie de Botanique.</a:t>
            </a:r>
          </a:p>
        </p:txBody>
      </p:sp>
    </p:spTree>
    <p:extLst>
      <p:ext uri="{BB962C8B-B14F-4D97-AF65-F5344CB8AC3E}">
        <p14:creationId xmlns:p14="http://schemas.microsoft.com/office/powerpoint/2010/main" val="4068628725"/>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plante, arbre&#10;&#10;Description générée automatiquement">
            <a:extLst>
              <a:ext uri="{FF2B5EF4-FFF2-40B4-BE49-F238E27FC236}">
                <a16:creationId xmlns:a16="http://schemas.microsoft.com/office/drawing/2014/main" id="{17CD1162-2D29-E092-ADBC-CE0F695561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3A16BA9D-FB43-0F69-4CBE-BAECB0E6A9E1}"/>
              </a:ext>
            </a:extLst>
          </p:cNvPr>
          <p:cNvSpPr txBox="1"/>
          <p:nvPr/>
        </p:nvSpPr>
        <p:spPr>
          <a:xfrm>
            <a:off x="3535085" y="6140194"/>
            <a:ext cx="7287768" cy="461665"/>
          </a:xfrm>
          <a:prstGeom prst="rect">
            <a:avLst/>
          </a:prstGeom>
          <a:noFill/>
        </p:spPr>
        <p:txBody>
          <a:bodyPr wrap="square" rtlCol="0">
            <a:spAutoFit/>
          </a:bodyPr>
          <a:lstStyle/>
          <a:p>
            <a:r>
              <a:rPr lang="fr-FR" sz="2400" b="1">
                <a:solidFill>
                  <a:schemeClr val="bg1"/>
                </a:solidFill>
              </a:rPr>
              <a:t>Galerie de Minéralogie et de Géologie.</a:t>
            </a:r>
            <a:endParaRPr lang="fr-FR" sz="2400" b="1" dirty="0">
              <a:solidFill>
                <a:schemeClr val="bg1"/>
              </a:solidFill>
            </a:endParaRPr>
          </a:p>
        </p:txBody>
      </p:sp>
    </p:spTree>
    <p:extLst>
      <p:ext uri="{BB962C8B-B14F-4D97-AF65-F5344CB8AC3E}">
        <p14:creationId xmlns:p14="http://schemas.microsoft.com/office/powerpoint/2010/main" val="425296504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maison&#10;&#10;Description générée automatiquement">
            <a:extLst>
              <a:ext uri="{FF2B5EF4-FFF2-40B4-BE49-F238E27FC236}">
                <a16:creationId xmlns:a16="http://schemas.microsoft.com/office/drawing/2014/main" id="{665B634C-3B25-33B5-1446-778FF0BFF5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906" y="279000"/>
            <a:ext cx="9487051" cy="6300000"/>
          </a:xfrm>
          <a:prstGeom prst="rect">
            <a:avLst/>
          </a:prstGeom>
          <a:effectLst>
            <a:softEdge rad="317500"/>
          </a:effectLst>
        </p:spPr>
      </p:pic>
      <p:sp>
        <p:nvSpPr>
          <p:cNvPr id="4" name="ZoneTexte 3">
            <a:extLst>
              <a:ext uri="{FF2B5EF4-FFF2-40B4-BE49-F238E27FC236}">
                <a16:creationId xmlns:a16="http://schemas.microsoft.com/office/drawing/2014/main" id="{5CB27BA9-DA1E-033F-CFE5-C76885F97D77}"/>
              </a:ext>
            </a:extLst>
          </p:cNvPr>
          <p:cNvSpPr txBox="1"/>
          <p:nvPr/>
        </p:nvSpPr>
        <p:spPr>
          <a:xfrm>
            <a:off x="9592056" y="-338328"/>
            <a:ext cx="2752344" cy="5632311"/>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Amphithéâtre édifié par l'architecte Edme </a:t>
            </a:r>
            <a:r>
              <a:rPr lang="fr-FR" sz="2400" b="1" dirty="0" err="1">
                <a:solidFill>
                  <a:schemeClr val="bg1"/>
                </a:solidFill>
              </a:rPr>
              <a:t>Verniquet</a:t>
            </a:r>
            <a:r>
              <a:rPr lang="fr-FR" sz="2400" b="1" dirty="0">
                <a:solidFill>
                  <a:schemeClr val="bg1"/>
                </a:solidFill>
              </a:rPr>
              <a:t> (1727-1804)[e] : les trois hémicycles hémisphériques ont été ajoutés par Jacques Molinos[31].</a:t>
            </a:r>
          </a:p>
        </p:txBody>
      </p:sp>
    </p:spTree>
    <p:extLst>
      <p:ext uri="{BB962C8B-B14F-4D97-AF65-F5344CB8AC3E}">
        <p14:creationId xmlns:p14="http://schemas.microsoft.com/office/powerpoint/2010/main" val="204242879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fenêtre, maison&#10;&#10;Description générée automatiquement">
            <a:extLst>
              <a:ext uri="{FF2B5EF4-FFF2-40B4-BE49-F238E27FC236}">
                <a16:creationId xmlns:a16="http://schemas.microsoft.com/office/drawing/2014/main" id="{9A8CB72B-A48B-9081-1298-57A9CA18F9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8382" y="279000"/>
            <a:ext cx="7960523" cy="6300000"/>
          </a:xfrm>
          <a:prstGeom prst="rect">
            <a:avLst/>
          </a:prstGeom>
          <a:effectLst>
            <a:softEdge rad="635000"/>
          </a:effectLst>
        </p:spPr>
      </p:pic>
      <p:sp>
        <p:nvSpPr>
          <p:cNvPr id="4" name="ZoneTexte 3">
            <a:extLst>
              <a:ext uri="{FF2B5EF4-FFF2-40B4-BE49-F238E27FC236}">
                <a16:creationId xmlns:a16="http://schemas.microsoft.com/office/drawing/2014/main" id="{70C66A7C-CB1B-8462-B3DD-B99A315D4944}"/>
              </a:ext>
            </a:extLst>
          </p:cNvPr>
          <p:cNvSpPr txBox="1"/>
          <p:nvPr/>
        </p:nvSpPr>
        <p:spPr>
          <a:xfrm>
            <a:off x="464696" y="4270676"/>
            <a:ext cx="11087894"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Maison de Cuvier (à gauche), actuel siège de la Société des Amis du Muséum.</a:t>
            </a:r>
          </a:p>
        </p:txBody>
      </p:sp>
    </p:spTree>
    <p:extLst>
      <p:ext uri="{BB962C8B-B14F-4D97-AF65-F5344CB8AC3E}">
        <p14:creationId xmlns:p14="http://schemas.microsoft.com/office/powerpoint/2010/main" val="299874593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enêtre, arbre&#10;&#10;Description générée automatiquement">
            <a:extLst>
              <a:ext uri="{FF2B5EF4-FFF2-40B4-BE49-F238E27FC236}">
                <a16:creationId xmlns:a16="http://schemas.microsoft.com/office/drawing/2014/main" id="{63537452-2EEE-0F1E-5935-21FFE8061A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6351" y="279000"/>
            <a:ext cx="11179298" cy="6300000"/>
          </a:xfrm>
          <a:prstGeom prst="rect">
            <a:avLst/>
          </a:prstGeom>
          <a:effectLst>
            <a:softEdge rad="635000"/>
          </a:effectLst>
        </p:spPr>
      </p:pic>
      <p:sp>
        <p:nvSpPr>
          <p:cNvPr id="4" name="ZoneTexte 3">
            <a:extLst>
              <a:ext uri="{FF2B5EF4-FFF2-40B4-BE49-F238E27FC236}">
                <a16:creationId xmlns:a16="http://schemas.microsoft.com/office/drawing/2014/main" id="{177E9D9B-6C54-77E5-7046-CFDFECDD6829}"/>
              </a:ext>
            </a:extLst>
          </p:cNvPr>
          <p:cNvSpPr txBox="1"/>
          <p:nvPr/>
        </p:nvSpPr>
        <p:spPr>
          <a:xfrm>
            <a:off x="1082040" y="5820048"/>
            <a:ext cx="11109960" cy="830997"/>
          </a:xfrm>
          <a:prstGeom prst="rect">
            <a:avLst/>
          </a:prstGeom>
          <a:noFill/>
        </p:spPr>
        <p:txBody>
          <a:bodyPr wrap="square" rtlCol="0">
            <a:spAutoFit/>
          </a:bodyPr>
          <a:lstStyle/>
          <a:p>
            <a:endParaRPr lang="fr-FR" sz="2400" dirty="0">
              <a:solidFill>
                <a:schemeClr val="bg1"/>
              </a:solidFill>
            </a:endParaRPr>
          </a:p>
          <a:p>
            <a:r>
              <a:rPr lang="fr-FR" sz="2400" b="1" dirty="0">
                <a:solidFill>
                  <a:schemeClr val="bg1"/>
                </a:solidFill>
              </a:rPr>
              <a:t>Maison où habitèrent et moururent Buffon (en 1788) et Lamarck (en 1829).</a:t>
            </a:r>
          </a:p>
        </p:txBody>
      </p:sp>
    </p:spTree>
    <p:extLst>
      <p:ext uri="{BB962C8B-B14F-4D97-AF65-F5344CB8AC3E}">
        <p14:creationId xmlns:p14="http://schemas.microsoft.com/office/powerpoint/2010/main" val="4205302414"/>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fenêtre&#10;&#10;Description générée automatiquement">
            <a:extLst>
              <a:ext uri="{FF2B5EF4-FFF2-40B4-BE49-F238E27FC236}">
                <a16:creationId xmlns:a16="http://schemas.microsoft.com/office/drawing/2014/main" id="{9E2CDF05-4939-80E8-7229-732022E68E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9965" y="347472"/>
            <a:ext cx="7992069" cy="6300000"/>
          </a:xfrm>
          <a:prstGeom prst="rect">
            <a:avLst/>
          </a:prstGeom>
          <a:effectLst>
            <a:softEdge rad="635000"/>
          </a:effectLst>
        </p:spPr>
      </p:pic>
      <p:sp>
        <p:nvSpPr>
          <p:cNvPr id="4" name="ZoneTexte 3">
            <a:extLst>
              <a:ext uri="{FF2B5EF4-FFF2-40B4-BE49-F238E27FC236}">
                <a16:creationId xmlns:a16="http://schemas.microsoft.com/office/drawing/2014/main" id="{5720B2F5-011E-9D1F-D433-BD926296FCBE}"/>
              </a:ext>
            </a:extLst>
          </p:cNvPr>
          <p:cNvSpPr txBox="1"/>
          <p:nvPr/>
        </p:nvSpPr>
        <p:spPr>
          <a:xfrm>
            <a:off x="714755" y="4180344"/>
            <a:ext cx="11128248"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Hôtel de Magny, siège de la Direction du Muséum, qui durant neuf ans a abrité un cabinet d'histoire du Jardin des plantes (2008-2017).</a:t>
            </a:r>
          </a:p>
        </p:txBody>
      </p:sp>
    </p:spTree>
    <p:extLst>
      <p:ext uri="{BB962C8B-B14F-4D97-AF65-F5344CB8AC3E}">
        <p14:creationId xmlns:p14="http://schemas.microsoft.com/office/powerpoint/2010/main" val="147155379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plante, bâtiment&#10;&#10;Description générée automatiquement">
            <a:extLst>
              <a:ext uri="{FF2B5EF4-FFF2-40B4-BE49-F238E27FC236}">
                <a16:creationId xmlns:a16="http://schemas.microsoft.com/office/drawing/2014/main" id="{91F1EAE3-7B04-B039-B081-AB61B5863A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2912"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47E42D12-D732-EEAC-BA45-DE99880D53F0}"/>
              </a:ext>
            </a:extLst>
          </p:cNvPr>
          <p:cNvSpPr txBox="1"/>
          <p:nvPr/>
        </p:nvSpPr>
        <p:spPr>
          <a:xfrm>
            <a:off x="4919472" y="4578452"/>
            <a:ext cx="8229600" cy="2000548"/>
          </a:xfrm>
          <a:prstGeom prst="rect">
            <a:avLst/>
          </a:prstGeom>
          <a:noFill/>
        </p:spPr>
        <p:txBody>
          <a:bodyPr wrap="square" rtlCol="0">
            <a:spAutoFit/>
          </a:bodyPr>
          <a:lstStyle/>
          <a:p>
            <a:endParaRPr lang="fr-FR" sz="2000" dirty="0">
              <a:solidFill>
                <a:schemeClr val="bg1"/>
              </a:solidFill>
            </a:endParaRPr>
          </a:p>
          <a:p>
            <a:endParaRPr lang="fr-FR" sz="2000" dirty="0">
              <a:solidFill>
                <a:schemeClr val="bg1"/>
              </a:solidFill>
            </a:endParaRPr>
          </a:p>
          <a:p>
            <a:endParaRPr lang="fr-FR" sz="2000" dirty="0">
              <a:solidFill>
                <a:schemeClr val="bg1"/>
              </a:solidFill>
            </a:endParaRPr>
          </a:p>
          <a:p>
            <a:endParaRPr lang="fr-FR" sz="2000" dirty="0">
              <a:solidFill>
                <a:schemeClr val="bg1"/>
              </a:solidFill>
            </a:endParaRPr>
          </a:p>
          <a:p>
            <a:endParaRPr lang="fr-FR" sz="2000" dirty="0">
              <a:solidFill>
                <a:schemeClr val="bg1"/>
              </a:solidFill>
            </a:endParaRPr>
          </a:p>
          <a:p>
            <a:r>
              <a:rPr lang="fr-FR" sz="2400" b="1" dirty="0">
                <a:solidFill>
                  <a:schemeClr val="bg1"/>
                </a:solidFill>
              </a:rPr>
              <a:t>Gloriette de Buffon.</a:t>
            </a:r>
          </a:p>
        </p:txBody>
      </p:sp>
    </p:spTree>
    <p:extLst>
      <p:ext uri="{BB962C8B-B14F-4D97-AF65-F5344CB8AC3E}">
        <p14:creationId xmlns:p14="http://schemas.microsoft.com/office/powerpoint/2010/main" val="1487314351"/>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grenouille, plein air, plante, amphibien&#10;&#10;Description générée automatiquement">
            <a:extLst>
              <a:ext uri="{FF2B5EF4-FFF2-40B4-BE49-F238E27FC236}">
                <a16:creationId xmlns:a16="http://schemas.microsoft.com/office/drawing/2014/main" id="{2C066E75-0E53-DA23-3A2A-40A63B9A73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4771" y="279000"/>
            <a:ext cx="9487050" cy="6300000"/>
          </a:xfrm>
          <a:prstGeom prst="rect">
            <a:avLst/>
          </a:prstGeom>
          <a:effectLst>
            <a:softEdge rad="635000"/>
          </a:effectLst>
        </p:spPr>
      </p:pic>
      <p:sp>
        <p:nvSpPr>
          <p:cNvPr id="4" name="ZoneTexte 3">
            <a:extLst>
              <a:ext uri="{FF2B5EF4-FFF2-40B4-BE49-F238E27FC236}">
                <a16:creationId xmlns:a16="http://schemas.microsoft.com/office/drawing/2014/main" id="{F62DEAFC-08FE-E041-EB56-0051D5505A6A}"/>
              </a:ext>
            </a:extLst>
          </p:cNvPr>
          <p:cNvSpPr txBox="1"/>
          <p:nvPr/>
        </p:nvSpPr>
        <p:spPr>
          <a:xfrm>
            <a:off x="3666744" y="4645152"/>
            <a:ext cx="7626096" cy="2000548"/>
          </a:xfrm>
          <a:prstGeom prst="rect">
            <a:avLst/>
          </a:prstGeom>
          <a:noFill/>
        </p:spPr>
        <p:txBody>
          <a:bodyPr wrap="square" rtlCol="0">
            <a:spAutoFit/>
          </a:bodyPr>
          <a:lstStyle/>
          <a:p>
            <a:endParaRPr lang="fr-FR" sz="2000" dirty="0"/>
          </a:p>
          <a:p>
            <a:endParaRPr lang="fr-FR" sz="2000" dirty="0"/>
          </a:p>
          <a:p>
            <a:endParaRPr lang="fr-FR" sz="2000" dirty="0"/>
          </a:p>
          <a:p>
            <a:endParaRPr lang="fr-FR" sz="2000" dirty="0"/>
          </a:p>
          <a:p>
            <a:endParaRPr lang="fr-FR" sz="2000" dirty="0"/>
          </a:p>
          <a:p>
            <a:r>
              <a:rPr lang="fr-FR" sz="2400" b="1" dirty="0">
                <a:solidFill>
                  <a:schemeClr val="bg1"/>
                </a:solidFill>
              </a:rPr>
              <a:t>Grenouilles de l'École de botanique</a:t>
            </a:r>
          </a:p>
        </p:txBody>
      </p:sp>
    </p:spTree>
    <p:extLst>
      <p:ext uri="{BB962C8B-B14F-4D97-AF65-F5344CB8AC3E}">
        <p14:creationId xmlns:p14="http://schemas.microsoft.com/office/powerpoint/2010/main" val="1438580010"/>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mur, portail&#10;&#10;Description générée automatiquement">
            <a:extLst>
              <a:ext uri="{FF2B5EF4-FFF2-40B4-BE49-F238E27FC236}">
                <a16:creationId xmlns:a16="http://schemas.microsoft.com/office/drawing/2014/main" id="{F5632CE5-6A50-65FA-62AE-E9023C6D40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9581" y="279000"/>
            <a:ext cx="454463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ECF09D9-6470-F1D8-A195-400D8F9AC740}"/>
              </a:ext>
            </a:extLst>
          </p:cNvPr>
          <p:cNvSpPr txBox="1"/>
          <p:nvPr/>
        </p:nvSpPr>
        <p:spPr>
          <a:xfrm>
            <a:off x="557784" y="3351169"/>
            <a:ext cx="3474720" cy="461665"/>
          </a:xfrm>
          <a:prstGeom prst="rect">
            <a:avLst/>
          </a:prstGeom>
          <a:noFill/>
        </p:spPr>
        <p:txBody>
          <a:bodyPr wrap="square" rtlCol="0">
            <a:spAutoFit/>
          </a:bodyPr>
          <a:lstStyle/>
          <a:p>
            <a:r>
              <a:rPr lang="fr-FR" sz="2400" b="1">
                <a:solidFill>
                  <a:schemeClr val="bg1"/>
                </a:solidFill>
              </a:rPr>
              <a:t>Puits de l'entrée sud.</a:t>
            </a:r>
            <a:endParaRPr lang="fr-FR" sz="2400" b="1" dirty="0">
              <a:solidFill>
                <a:schemeClr val="bg1"/>
              </a:solidFill>
            </a:endParaRPr>
          </a:p>
        </p:txBody>
      </p:sp>
    </p:spTree>
    <p:extLst>
      <p:ext uri="{BB962C8B-B14F-4D97-AF65-F5344CB8AC3E}">
        <p14:creationId xmlns:p14="http://schemas.microsoft.com/office/powerpoint/2010/main" val="256421058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Aménagement paysager, arbuste&#10;&#10;Description générée automatiquement">
            <a:extLst>
              <a:ext uri="{FF2B5EF4-FFF2-40B4-BE49-F238E27FC236}">
                <a16:creationId xmlns:a16="http://schemas.microsoft.com/office/drawing/2014/main" id="{A8F28ACC-25D8-E007-3400-8627F967AD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07964" y="151402"/>
            <a:ext cx="6372000" cy="6555195"/>
          </a:xfrm>
          <a:prstGeom prst="rect">
            <a:avLst/>
          </a:prstGeom>
          <a:effectLst>
            <a:softEdge rad="317500"/>
          </a:effectLst>
        </p:spPr>
      </p:pic>
      <p:sp>
        <p:nvSpPr>
          <p:cNvPr id="4" name="ZoneTexte 3">
            <a:extLst>
              <a:ext uri="{FF2B5EF4-FFF2-40B4-BE49-F238E27FC236}">
                <a16:creationId xmlns:a16="http://schemas.microsoft.com/office/drawing/2014/main" id="{24FEA9E6-6D72-E261-CA21-F537930056C5}"/>
              </a:ext>
            </a:extLst>
          </p:cNvPr>
          <p:cNvSpPr txBox="1"/>
          <p:nvPr/>
        </p:nvSpPr>
        <p:spPr>
          <a:xfrm>
            <a:off x="8915372" y="3831336"/>
            <a:ext cx="3044980" cy="461665"/>
          </a:xfrm>
          <a:prstGeom prst="rect">
            <a:avLst/>
          </a:prstGeom>
          <a:noFill/>
        </p:spPr>
        <p:txBody>
          <a:bodyPr wrap="square" rtlCol="0">
            <a:spAutoFit/>
          </a:bodyPr>
          <a:lstStyle/>
          <a:p>
            <a:r>
              <a:rPr lang="fr-FR" sz="2400" b="1">
                <a:solidFill>
                  <a:schemeClr val="bg1"/>
                </a:solidFill>
              </a:rPr>
              <a:t>Puits du jardin alpin.</a:t>
            </a:r>
            <a:endParaRPr lang="fr-FR" sz="2400" b="1" dirty="0">
              <a:solidFill>
                <a:schemeClr val="bg1"/>
              </a:solidFill>
            </a:endParaRPr>
          </a:p>
        </p:txBody>
      </p:sp>
    </p:spTree>
    <p:extLst>
      <p:ext uri="{BB962C8B-B14F-4D97-AF65-F5344CB8AC3E}">
        <p14:creationId xmlns:p14="http://schemas.microsoft.com/office/powerpoint/2010/main" val="3124557424"/>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plante, Décoration de pelouse&#10;&#10;Description générée automatiquement">
            <a:extLst>
              <a:ext uri="{FF2B5EF4-FFF2-40B4-BE49-F238E27FC236}">
                <a16:creationId xmlns:a16="http://schemas.microsoft.com/office/drawing/2014/main" id="{055BCC18-7D6C-5D19-7E10-AE7F6488CC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2000" y="261000"/>
            <a:ext cx="8448000" cy="6336000"/>
          </a:xfrm>
          <a:prstGeom prst="rect">
            <a:avLst/>
          </a:prstGeom>
          <a:effectLst>
            <a:softEdge rad="635000"/>
          </a:effectLst>
        </p:spPr>
      </p:pic>
      <p:sp>
        <p:nvSpPr>
          <p:cNvPr id="4" name="ZoneTexte 3">
            <a:extLst>
              <a:ext uri="{FF2B5EF4-FFF2-40B4-BE49-F238E27FC236}">
                <a16:creationId xmlns:a16="http://schemas.microsoft.com/office/drawing/2014/main" id="{58291835-2CF8-E15C-CBCD-C0D704111989}"/>
              </a:ext>
            </a:extLst>
          </p:cNvPr>
          <p:cNvSpPr txBox="1"/>
          <p:nvPr/>
        </p:nvSpPr>
        <p:spPr>
          <a:xfrm>
            <a:off x="2286000" y="6400800"/>
            <a:ext cx="7818120" cy="830997"/>
          </a:xfrm>
          <a:prstGeom prst="rect">
            <a:avLst/>
          </a:prstGeom>
          <a:noFill/>
        </p:spPr>
        <p:txBody>
          <a:bodyPr wrap="square" rtlCol="0">
            <a:spAutoFit/>
          </a:bodyPr>
          <a:lstStyle/>
          <a:p>
            <a:r>
              <a:rPr lang="fr-FR" sz="2400" b="1"/>
              <a:t>Vue détaillée d'un lion d'Alfred Jacquemart (1858)[37].</a:t>
            </a:r>
          </a:p>
          <a:p>
            <a:endParaRPr lang="fr-FR" sz="2400" b="1" dirty="0"/>
          </a:p>
        </p:txBody>
      </p:sp>
    </p:spTree>
    <p:extLst>
      <p:ext uri="{BB962C8B-B14F-4D97-AF65-F5344CB8AC3E}">
        <p14:creationId xmlns:p14="http://schemas.microsoft.com/office/powerpoint/2010/main" val="2394982327"/>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ammifère, primate, grand singe, zoo&#10;&#10;Description générée automatiquement">
            <a:extLst>
              <a:ext uri="{FF2B5EF4-FFF2-40B4-BE49-F238E27FC236}">
                <a16:creationId xmlns:a16="http://schemas.microsoft.com/office/drawing/2014/main" id="{D132E695-D866-08F2-65EA-C67F937C1F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4000" y="1149388"/>
            <a:ext cx="7524000" cy="4702500"/>
          </a:xfrm>
          <a:prstGeom prst="rect">
            <a:avLst/>
          </a:prstGeom>
          <a:effectLst>
            <a:softEdge rad="127000"/>
          </a:effectLst>
        </p:spPr>
      </p:pic>
      <p:sp>
        <p:nvSpPr>
          <p:cNvPr id="5" name="ZoneTexte 4">
            <a:extLst>
              <a:ext uri="{FF2B5EF4-FFF2-40B4-BE49-F238E27FC236}">
                <a16:creationId xmlns:a16="http://schemas.microsoft.com/office/drawing/2014/main" id="{DCE2CE65-7129-6950-603B-0B300493E806}"/>
              </a:ext>
            </a:extLst>
          </p:cNvPr>
          <p:cNvSpPr txBox="1"/>
          <p:nvPr/>
        </p:nvSpPr>
        <p:spPr>
          <a:xfrm>
            <a:off x="1264920" y="626168"/>
            <a:ext cx="10927080" cy="523220"/>
          </a:xfrm>
          <a:prstGeom prst="rect">
            <a:avLst/>
          </a:prstGeom>
          <a:noFill/>
        </p:spPr>
        <p:txBody>
          <a:bodyPr wrap="square" rtlCol="0">
            <a:spAutoFit/>
          </a:bodyPr>
          <a:lstStyle/>
          <a:p>
            <a:r>
              <a:rPr lang="fr-FR" sz="2800" b="1" dirty="0">
                <a:solidFill>
                  <a:srgbClr val="FFFF00"/>
                </a:solidFill>
              </a:rPr>
              <a:t>Lorient Vous A Présenté Le Jardin Des Plantes A Paris -N°1</a:t>
            </a:r>
          </a:p>
        </p:txBody>
      </p:sp>
      <p:sp>
        <p:nvSpPr>
          <p:cNvPr id="6" name="ZoneTexte 5">
            <a:extLst>
              <a:ext uri="{FF2B5EF4-FFF2-40B4-BE49-F238E27FC236}">
                <a16:creationId xmlns:a16="http://schemas.microsoft.com/office/drawing/2014/main" id="{E82D1CDA-9EFD-AA72-5ECD-F41D138CDD82}"/>
              </a:ext>
            </a:extLst>
          </p:cNvPr>
          <p:cNvSpPr txBox="1"/>
          <p:nvPr/>
        </p:nvSpPr>
        <p:spPr>
          <a:xfrm>
            <a:off x="3600456" y="5708612"/>
            <a:ext cx="8220456"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7" name="ZoneTexte 6">
            <a:extLst>
              <a:ext uri="{FF2B5EF4-FFF2-40B4-BE49-F238E27FC236}">
                <a16:creationId xmlns:a16="http://schemas.microsoft.com/office/drawing/2014/main" id="{52F05074-7465-064F-FCA4-D2BEBC4ED36D}"/>
              </a:ext>
            </a:extLst>
          </p:cNvPr>
          <p:cNvSpPr txBox="1"/>
          <p:nvPr/>
        </p:nvSpPr>
        <p:spPr>
          <a:xfrm>
            <a:off x="5369820" y="6113498"/>
            <a:ext cx="4681728"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806941538"/>
      </p:ext>
    </p:extLst>
  </p:cSld>
  <p:clrMapOvr>
    <a:masterClrMapping/>
  </p:clrMapOvr>
  <mc:AlternateContent xmlns:mc="http://schemas.openxmlformats.org/markup-compatibility/2006">
    <mc:Choice xmlns:p14="http://schemas.microsoft.com/office/powerpoint/2010/main" Requires="p14">
      <p:transition spd="slow" p14:dur="5000" advClick="0" advTm="8000">
        <p14:honeycomb/>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86</TotalTime>
  <Words>501</Words>
  <Application>Microsoft Office PowerPoint</Application>
  <PresentationFormat>Grand écran</PresentationFormat>
  <Paragraphs>113</Paragraphs>
  <Slides>28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2024-10-25T08:14:26Z</dcterms:created>
  <dcterms:modified xsi:type="dcterms:W3CDTF">2024-10-26T08:51:26Z</dcterms:modified>
</cp:coreProperties>
</file>