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79"/>
  </p:notesMasterIdLst>
  <p:sldIdLst>
    <p:sldId id="257" r:id="rId3"/>
    <p:sldId id="333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5" r:id="rId70"/>
    <p:sldId id="326" r:id="rId71"/>
    <p:sldId id="327" r:id="rId72"/>
    <p:sldId id="328" r:id="rId73"/>
    <p:sldId id="330" r:id="rId74"/>
    <p:sldId id="331" r:id="rId75"/>
    <p:sldId id="332" r:id="rId76"/>
    <p:sldId id="329" r:id="rId77"/>
    <p:sldId id="258" r:id="rId78"/>
  </p:sldIdLst>
  <p:sldSz cx="9144000" cy="61214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7FLHRo1Kv4huPfpR9WaDw==" hashData="AbVow69IDuqISMJo5YBzdgfa03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528" y="-102"/>
      </p:cViewPr>
      <p:guideLst>
        <p:guide orient="horz" pos="1928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425D10-54FD-4BB8-952E-50F311F8B250}" type="datetimeFigureOut">
              <a:rPr lang="fr-FR" smtClean="0"/>
              <a:pPr/>
              <a:t>11/10/2024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68363" y="685800"/>
            <a:ext cx="51212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5B662F-F914-479A-A1BB-5F8D24A3A4E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68363" y="685800"/>
            <a:ext cx="5121275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80A70-75AB-4AD4-A5A3-BF73EAC3B717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402" y="1905282"/>
            <a:ext cx="7772401" cy="131213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41" y="3468795"/>
            <a:ext cx="6400800" cy="15643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1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2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2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6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04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4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86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27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926" y="3936509"/>
            <a:ext cx="7772401" cy="121577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926" y="2594515"/>
            <a:ext cx="7772401" cy="133905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10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20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26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636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04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454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862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271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3" y="1429112"/>
            <a:ext cx="4038599" cy="403984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384" y="1429112"/>
            <a:ext cx="4038599" cy="403984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0" y="1370279"/>
            <a:ext cx="4040188" cy="571047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101" indent="0">
              <a:buNone/>
              <a:defRPr sz="2400" b="1"/>
            </a:lvl2pPr>
            <a:lvl3pPr marL="1088204" indent="0">
              <a:buNone/>
              <a:defRPr sz="2100" b="1"/>
            </a:lvl3pPr>
            <a:lvl4pPr marL="1632265" indent="0">
              <a:buNone/>
              <a:defRPr sz="1900" b="1"/>
            </a:lvl4pPr>
            <a:lvl5pPr marL="2176367" indent="0">
              <a:buNone/>
              <a:defRPr sz="1900" b="1"/>
            </a:lvl5pPr>
            <a:lvl6pPr marL="2720437" indent="0">
              <a:buNone/>
              <a:defRPr sz="1900" b="1"/>
            </a:lvl6pPr>
            <a:lvl7pPr marL="3264540" indent="0">
              <a:buNone/>
              <a:defRPr sz="1900" b="1"/>
            </a:lvl7pPr>
            <a:lvl8pPr marL="3808624" indent="0">
              <a:buNone/>
              <a:defRPr sz="1900" b="1"/>
            </a:lvl8pPr>
            <a:lvl9pPr marL="435271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0" y="1941282"/>
            <a:ext cx="4040188" cy="3526890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2" y="1370279"/>
            <a:ext cx="4041776" cy="571047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101" indent="0">
              <a:buNone/>
              <a:defRPr sz="2400" b="1"/>
            </a:lvl2pPr>
            <a:lvl3pPr marL="1088204" indent="0">
              <a:buNone/>
              <a:defRPr sz="2100" b="1"/>
            </a:lvl3pPr>
            <a:lvl4pPr marL="1632265" indent="0">
              <a:buNone/>
              <a:defRPr sz="1900" b="1"/>
            </a:lvl4pPr>
            <a:lvl5pPr marL="2176367" indent="0">
              <a:buNone/>
              <a:defRPr sz="1900" b="1"/>
            </a:lvl5pPr>
            <a:lvl6pPr marL="2720437" indent="0">
              <a:buNone/>
              <a:defRPr sz="1900" b="1"/>
            </a:lvl6pPr>
            <a:lvl7pPr marL="3264540" indent="0">
              <a:buNone/>
              <a:defRPr sz="1900" b="1"/>
            </a:lvl7pPr>
            <a:lvl8pPr marL="3808624" indent="0">
              <a:buNone/>
              <a:defRPr sz="1900" b="1"/>
            </a:lvl8pPr>
            <a:lvl9pPr marL="435271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2" y="1941282"/>
            <a:ext cx="4041776" cy="3526890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9858" y="247046"/>
            <a:ext cx="3008312" cy="1037237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66" y="246663"/>
            <a:ext cx="5111751" cy="5224444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9858" y="1280960"/>
            <a:ext cx="3008312" cy="4187207"/>
          </a:xfrm>
        </p:spPr>
        <p:txBody>
          <a:bodyPr/>
          <a:lstStyle>
            <a:lvl1pPr marL="0" indent="0">
              <a:buNone/>
              <a:defRPr sz="1700"/>
            </a:lvl1pPr>
            <a:lvl2pPr marL="544101" indent="0">
              <a:buNone/>
              <a:defRPr sz="1500"/>
            </a:lvl2pPr>
            <a:lvl3pPr marL="1088204" indent="0">
              <a:buNone/>
              <a:defRPr sz="1200"/>
            </a:lvl3pPr>
            <a:lvl4pPr marL="1632265" indent="0">
              <a:buNone/>
              <a:defRPr sz="1100"/>
            </a:lvl4pPr>
            <a:lvl5pPr marL="2176367" indent="0">
              <a:buNone/>
              <a:defRPr sz="1100"/>
            </a:lvl5pPr>
            <a:lvl6pPr marL="2720437" indent="0">
              <a:buNone/>
              <a:defRPr sz="1100"/>
            </a:lvl6pPr>
            <a:lvl7pPr marL="3264540" indent="0">
              <a:buNone/>
              <a:defRPr sz="1100"/>
            </a:lvl7pPr>
            <a:lvl8pPr marL="3808624" indent="0">
              <a:buNone/>
              <a:defRPr sz="1100"/>
            </a:lvl8pPr>
            <a:lvl9pPr marL="435271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6" y="4287920"/>
            <a:ext cx="5486400" cy="50586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6" y="550691"/>
            <a:ext cx="5486400" cy="3672840"/>
          </a:xfrm>
        </p:spPr>
        <p:txBody>
          <a:bodyPr/>
          <a:lstStyle>
            <a:lvl1pPr marL="0" indent="0">
              <a:buNone/>
              <a:defRPr sz="3800"/>
            </a:lvl1pPr>
            <a:lvl2pPr marL="544101" indent="0">
              <a:buNone/>
              <a:defRPr sz="3300"/>
            </a:lvl2pPr>
            <a:lvl3pPr marL="1088204" indent="0">
              <a:buNone/>
              <a:defRPr sz="2900"/>
            </a:lvl3pPr>
            <a:lvl4pPr marL="1632265" indent="0">
              <a:buNone/>
              <a:defRPr sz="2400"/>
            </a:lvl4pPr>
            <a:lvl5pPr marL="2176367" indent="0">
              <a:buNone/>
              <a:defRPr sz="2400"/>
            </a:lvl5pPr>
            <a:lvl6pPr marL="2720437" indent="0">
              <a:buNone/>
              <a:defRPr sz="2400"/>
            </a:lvl6pPr>
            <a:lvl7pPr marL="3264540" indent="0">
              <a:buNone/>
              <a:defRPr sz="2400"/>
            </a:lvl7pPr>
            <a:lvl8pPr marL="3808624" indent="0">
              <a:buNone/>
              <a:defRPr sz="2400"/>
            </a:lvl8pPr>
            <a:lvl9pPr marL="435271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6" y="4790855"/>
            <a:ext cx="5486400" cy="718413"/>
          </a:xfrm>
        </p:spPr>
        <p:txBody>
          <a:bodyPr/>
          <a:lstStyle>
            <a:lvl1pPr marL="0" indent="0">
              <a:buNone/>
              <a:defRPr sz="1700"/>
            </a:lvl1pPr>
            <a:lvl2pPr marL="544101" indent="0">
              <a:buNone/>
              <a:defRPr sz="1500"/>
            </a:lvl2pPr>
            <a:lvl3pPr marL="1088204" indent="0">
              <a:buNone/>
              <a:defRPr sz="1200"/>
            </a:lvl3pPr>
            <a:lvl4pPr marL="1632265" indent="0">
              <a:buNone/>
              <a:defRPr sz="1100"/>
            </a:lvl4pPr>
            <a:lvl5pPr marL="2176367" indent="0">
              <a:buNone/>
              <a:defRPr sz="1100"/>
            </a:lvl5pPr>
            <a:lvl6pPr marL="2720437" indent="0">
              <a:buNone/>
              <a:defRPr sz="1100"/>
            </a:lvl6pPr>
            <a:lvl7pPr marL="3264540" indent="0">
              <a:buNone/>
              <a:defRPr sz="1100"/>
            </a:lvl7pPr>
            <a:lvl8pPr marL="3808624" indent="0">
              <a:buNone/>
              <a:defRPr sz="1100"/>
            </a:lvl8pPr>
            <a:lvl9pPr marL="435271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49" y="248084"/>
            <a:ext cx="2057402" cy="522302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02" y="248084"/>
            <a:ext cx="6019799" cy="522302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455" y="1901625"/>
            <a:ext cx="7772401" cy="131213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468951"/>
            <a:ext cx="6400800" cy="15643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0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0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0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0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1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1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21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971" y="3933589"/>
            <a:ext cx="7772401" cy="1215779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971" y="2594539"/>
            <a:ext cx="7772401" cy="1339056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018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03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05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06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0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10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11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213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02" y="1428993"/>
            <a:ext cx="4038600" cy="403984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68" y="1428993"/>
            <a:ext cx="4038600" cy="403984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0" y="1370320"/>
            <a:ext cx="4040188" cy="571047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0" y="1941920"/>
            <a:ext cx="4040188" cy="3526890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3" y="1370320"/>
            <a:ext cx="4041774" cy="571047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3" y="1941920"/>
            <a:ext cx="4041774" cy="3526890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041" y="247046"/>
            <a:ext cx="3008312" cy="1037237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66" y="247267"/>
            <a:ext cx="5111751" cy="5224445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041" y="1280978"/>
            <a:ext cx="3008312" cy="4187207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6" y="4288486"/>
            <a:ext cx="5486400" cy="50586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6" y="551167"/>
            <a:ext cx="5486400" cy="3672840"/>
          </a:xfrm>
        </p:spPr>
        <p:txBody>
          <a:bodyPr/>
          <a:lstStyle>
            <a:lvl1pPr marL="0" indent="0">
              <a:buNone/>
              <a:defRPr sz="3800"/>
            </a:lvl1pPr>
            <a:lvl2pPr marL="540180" indent="0">
              <a:buNone/>
              <a:defRPr sz="3300"/>
            </a:lvl2pPr>
            <a:lvl3pPr marL="1080370" indent="0">
              <a:buNone/>
              <a:defRPr sz="2900"/>
            </a:lvl3pPr>
            <a:lvl4pPr marL="1620511" indent="0">
              <a:buNone/>
              <a:defRPr sz="2400"/>
            </a:lvl4pPr>
            <a:lvl5pPr marL="2160698" indent="0">
              <a:buNone/>
              <a:defRPr sz="2400"/>
            </a:lvl5pPr>
            <a:lvl6pPr marL="2700854" indent="0">
              <a:buNone/>
              <a:defRPr sz="2400"/>
            </a:lvl6pPr>
            <a:lvl7pPr marL="3241050" indent="0">
              <a:buNone/>
              <a:defRPr sz="2400"/>
            </a:lvl7pPr>
            <a:lvl8pPr marL="3781186" indent="0">
              <a:buNone/>
              <a:defRPr sz="2400"/>
            </a:lvl8pPr>
            <a:lvl9pPr marL="432136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6" y="4790856"/>
            <a:ext cx="5486400" cy="718414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699" y="248690"/>
            <a:ext cx="2057402" cy="5223028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02" y="248690"/>
            <a:ext cx="6019799" cy="522302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8" y="245546"/>
            <a:ext cx="8229600" cy="1020235"/>
          </a:xfrm>
          <a:prstGeom prst="rect">
            <a:avLst/>
          </a:prstGeom>
        </p:spPr>
        <p:txBody>
          <a:bodyPr vert="horz" lIns="108343" tIns="54169" rIns="108343" bIns="5416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8" y="1429112"/>
            <a:ext cx="8229600" cy="4039841"/>
          </a:xfrm>
          <a:prstGeom prst="rect">
            <a:avLst/>
          </a:prstGeom>
        </p:spPr>
        <p:txBody>
          <a:bodyPr vert="horz" lIns="108343" tIns="54169" rIns="108343" bIns="5416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785" y="5676572"/>
            <a:ext cx="2133600" cy="325908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l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5857" y="5676572"/>
            <a:ext cx="2895600" cy="325908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ctr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771" y="5676572"/>
            <a:ext cx="2133600" cy="325908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r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ssolve/>
  </p:transition>
  <p:txStyles>
    <p:titleStyle>
      <a:lvl1pPr algn="ctr" defTabSz="1088204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075" indent="-408075" algn="l" defTabSz="1088204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140" indent="-340056" algn="l" defTabSz="1088204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227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315" indent="-272059" algn="l" defTabSz="1088204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8403" indent="-272059" algn="l" defTabSz="1088204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2474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6573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0674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4778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101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204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265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367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0437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4540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8624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2712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67" y="245162"/>
            <a:ext cx="8229602" cy="1020233"/>
          </a:xfrm>
          <a:prstGeom prst="rect">
            <a:avLst/>
          </a:prstGeom>
        </p:spPr>
        <p:txBody>
          <a:bodyPr vert="horz" lIns="107353" tIns="53679" rIns="107353" bIns="5367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67" y="1428993"/>
            <a:ext cx="8229602" cy="4039841"/>
          </a:xfrm>
          <a:prstGeom prst="rect">
            <a:avLst/>
          </a:prstGeom>
        </p:spPr>
        <p:txBody>
          <a:bodyPr vert="horz" lIns="107353" tIns="53679" rIns="107353" bIns="5367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800" y="5677188"/>
            <a:ext cx="2133600" cy="325908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l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024" y="5677188"/>
            <a:ext cx="2895600" cy="325908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ct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834" y="5677188"/>
            <a:ext cx="2133600" cy="325908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dissolve/>
  </p:transition>
  <p:txStyles>
    <p:titleStyle>
      <a:lvl1pPr algn="ctr" defTabSz="108037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5139" indent="-405139" algn="l" defTabSz="108037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7762" indent="-337609" algn="l" defTabSz="108037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0431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0599" indent="-270102" algn="l" defTabSz="10803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0767" indent="-270102" algn="l" defTabSz="10803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0903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1117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5128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9147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18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37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511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698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854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105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1186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1362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5.gif"/><Relationship Id="rId5" Type="http://schemas.openxmlformats.org/officeDocument/2006/relationships/image" Target="../media/image84.png"/><Relationship Id="rId4" Type="http://schemas.openxmlformats.org/officeDocument/2006/relationships/image" Target="../media/image8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85000" r="-4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/>
          </p:cNvSpPr>
          <p:nvPr/>
        </p:nvSpPr>
        <p:spPr>
          <a:xfrm rot="21600000">
            <a:off x="3" y="4381289"/>
            <a:ext cx="9143999" cy="1610768"/>
          </a:xfrm>
          <a:prstGeom prst="rect">
            <a:avLst/>
          </a:prstGeom>
          <a:noFill/>
        </p:spPr>
        <p:txBody>
          <a:bodyPr wrap="none" lIns="90843" tIns="45413" rIns="90843" bIns="45413" rtlCol="0">
            <a:prstTxWarp prst="textPlain">
              <a:avLst/>
            </a:prstTxWarp>
            <a:spAutoFit/>
          </a:bodyPr>
          <a:lstStyle/>
          <a:p>
            <a:pPr defTabSz="1088204"/>
            <a:r>
              <a:rPr lang="fr-FR" sz="5900" dirty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</a:t>
            </a:r>
            <a:r>
              <a:rPr lang="fr-FR" sz="5900" dirty="0">
                <a:ln w="381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Découverte</a:t>
            </a:r>
          </a:p>
          <a:p>
            <a:pPr defTabSz="1088204"/>
            <a:r>
              <a:rPr lang="fr-FR" sz="5900" dirty="0">
                <a:ln w="381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de l'alsace par des touristes </a:t>
            </a:r>
            <a:endParaRPr lang="fr-FR" sz="5900" dirty="0">
              <a:ln w="38100">
                <a:solidFill>
                  <a:prstClr val="black"/>
                </a:solidFill>
              </a:ln>
              <a:blipFill>
                <a:blip r:embed="rId5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1800000">
            <a:off x="3816000" y="288000"/>
            <a:ext cx="5302166" cy="4522294"/>
          </a:xfrm>
          <a:prstGeom prst="rect">
            <a:avLst/>
          </a:prstGeom>
          <a:noFill/>
        </p:spPr>
        <p:txBody>
          <a:bodyPr wrap="none" lIns="90843" tIns="45413" rIns="90843" bIns="45413" rtlCol="0">
            <a:prstTxWarp prst="textArchUpPour">
              <a:avLst/>
            </a:prstTxWarp>
            <a:spAutoFit/>
          </a:bodyPr>
          <a:lstStyle/>
          <a:p>
            <a:pPr defTabSz="1088204"/>
            <a:r>
              <a:rPr lang="fr-FR" sz="88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600000">
            <a:off x="5395693" y="1381734"/>
            <a:ext cx="1764233" cy="1573119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772000" y="1404000"/>
            <a:ext cx="1815439" cy="1476708"/>
          </a:xfrm>
          <a:prstGeom prst="rect">
            <a:avLst/>
          </a:prstGeom>
          <a:noFill/>
        </p:spPr>
        <p:txBody>
          <a:bodyPr wrap="square" lIns="90843" tIns="45413" rIns="90843" bIns="45413" rtlCol="0">
            <a:spAutoFit/>
          </a:bodyPr>
          <a:lstStyle/>
          <a:p>
            <a:pPr algn="ctr" defTabSz="1088204"/>
            <a:r>
              <a:rPr lang="fr-FR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</a:t>
            </a:r>
          </a:p>
          <a:p>
            <a:pPr algn="ctr" defTabSz="1088204"/>
            <a:r>
              <a:rPr lang="fr-FR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par différents touristes </a:t>
            </a:r>
          </a:p>
          <a:p>
            <a:pPr algn="ctr" defTabSz="1088204"/>
            <a:r>
              <a:rPr lang="fr-FR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sz="1300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4" name="Rectangle 3"/>
          <p:cNvSpPr/>
          <p:nvPr/>
        </p:nvSpPr>
        <p:spPr>
          <a:xfrm>
            <a:off x="7" y="64431"/>
            <a:ext cx="2905243" cy="2461520"/>
          </a:xfrm>
          <a:prstGeom prst="rect">
            <a:avLst/>
          </a:prstGeom>
        </p:spPr>
        <p:txBody>
          <a:bodyPr wrap="square" lIns="121266" tIns="60617" rIns="121266" bIns="60617">
            <a:spAutoFit/>
          </a:bodyPr>
          <a:lstStyle/>
          <a:p>
            <a:pPr algn="ctr" defTabSz="1088204"/>
            <a:r>
              <a:rPr lang="fr-FR" sz="3300" b="1" dirty="0">
                <a:solidFill>
                  <a:schemeClr val="bg1"/>
                </a:solidFill>
                <a:latin typeface="Chiller" pitchFamily="82" charset="0"/>
              </a:rPr>
              <a:t>Ce ne sont pas les rues, c'est là où les rues vous mènent qui sont importantes. </a:t>
            </a:r>
          </a:p>
          <a:p>
            <a:pPr algn="ctr" defTabSz="1088204"/>
            <a:r>
              <a:rPr lang="fr-FR" sz="2000" b="1" dirty="0">
                <a:solidFill>
                  <a:schemeClr val="bg1"/>
                </a:solidFill>
                <a:latin typeface="Chiller" pitchFamily="82" charset="0"/>
              </a:rPr>
              <a:t>Bruce Davidson</a:t>
            </a:r>
          </a:p>
        </p:txBody>
      </p:sp>
      <p:sp>
        <p:nvSpPr>
          <p:cNvPr id="8" name="Rectangle 7"/>
          <p:cNvSpPr/>
          <p:nvPr/>
        </p:nvSpPr>
        <p:spPr>
          <a:xfrm>
            <a:off x="5724001" y="3952400"/>
            <a:ext cx="1161292" cy="999654"/>
          </a:xfrm>
          <a:prstGeom prst="rect">
            <a:avLst/>
          </a:prstGeom>
        </p:spPr>
        <p:txBody>
          <a:bodyPr wrap="none" lIns="90843" tIns="45413" rIns="90843" bIns="45413">
            <a:spAutoFit/>
          </a:bodyPr>
          <a:lstStyle/>
          <a:p>
            <a:pPr defTabSz="1086551"/>
            <a:r>
              <a:rPr lang="fr-FR" sz="5900" dirty="0" smtClean="0">
                <a:ln w="254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32</a:t>
            </a:r>
            <a:endParaRPr lang="fr-FR" sz="2100" dirty="0">
              <a:ln w="25400">
                <a:solidFill>
                  <a:prstClr val="black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763467"/>
            <a:ext cx="60841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082726"/>
            <a:r>
              <a:rPr lang="fr-FR" sz="5400" dirty="0" smtClean="0">
                <a:ln w="25400">
                  <a:solidFill>
                    <a:srgbClr val="FF0000"/>
                  </a:solidFill>
                </a:ln>
                <a:latin typeface="Broadway" pitchFamily="82" charset="0"/>
              </a:rPr>
              <a:t>FOLIE  FLORE</a:t>
            </a:r>
          </a:p>
          <a:p>
            <a:pPr algn="ctr" defTabSz="1082726"/>
            <a:r>
              <a:rPr lang="fr-FR" sz="5400" dirty="0" smtClean="0">
                <a:ln w="25400">
                  <a:solidFill>
                    <a:srgbClr val="FF0000"/>
                  </a:solidFill>
                </a:ln>
                <a:latin typeface="Broadway" pitchFamily="82" charset="0"/>
              </a:rPr>
              <a:t>MULHOUSE</a:t>
            </a:r>
            <a:endParaRPr lang="fr-FR" sz="2400" dirty="0">
              <a:ln w="25400">
                <a:solidFill>
                  <a:srgbClr val="FF0000"/>
                </a:solidFill>
              </a:ln>
            </a:endParaRPr>
          </a:p>
        </p:txBody>
      </p:sp>
      <p:pic>
        <p:nvPicPr>
          <p:cNvPr id="11" name="Folie’flore 2024 à Mulhouse 1.wav">
            <a:hlinkClick r:id="" action="ppaction://media"/>
          </p:cNvPr>
          <p:cNvPicPr>
            <a:picLocks noRot="1" noChangeAspect="1"/>
          </p:cNvPicPr>
          <p:nvPr>
            <a:wavAudioFile r:embed="rId1" name="Folie’flore 2024 à Mulhouse 1.wav"/>
          </p:nvPr>
        </p:nvPicPr>
        <p:blipFill>
          <a:blip r:embed="rId7" cstate="print"/>
          <a:stretch>
            <a:fillRect/>
          </a:stretch>
        </p:blipFill>
        <p:spPr>
          <a:xfrm>
            <a:off x="4572000" y="212459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800"/>
                            </p:stCondLst>
                            <p:childTnLst>
                              <p:par>
                                <p:cTn id="20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3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300"/>
                            </p:stCondLst>
                            <p:childTnLst>
                              <p:par>
                                <p:cTn id="28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9000"/>
                            </p:stCondLst>
                            <p:childTnLst>
                              <p:par>
                                <p:cTn id="3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0"/>
                            </p:stCondLst>
                            <p:childTnLst>
                              <p:par>
                                <p:cTn id="4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5" grpId="0"/>
      <p:bldP spid="4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0000"/>
            <a:lum/>
          </a:blip>
          <a:srcRect/>
          <a:stretch>
            <a:fillRect l="-15000" t="-9000" r="-15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216000"/>
            <a:ext cx="8280920" cy="7848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b="1" dirty="0" smtClean="0">
                <a:ln w="3175">
                  <a:solidFill>
                    <a:srgbClr val="FFFF00"/>
                  </a:solidFill>
                </a:ln>
                <a:solidFill>
                  <a:schemeClr val="bg1"/>
                </a:solidFill>
                <a:latin typeface="Merriweather Black" pitchFamily="2" charset="0"/>
              </a:rPr>
              <a:t>Folie 'Flore </a:t>
            </a:r>
            <a:r>
              <a:rPr lang="fr-FR" sz="2400" b="1" dirty="0" smtClean="0">
                <a:ln w="3175">
                  <a:solidFill>
                    <a:srgbClr val="FFFF00"/>
                  </a:solidFill>
                </a:ln>
                <a:solidFill>
                  <a:schemeClr val="bg1"/>
                </a:solidFill>
                <a:latin typeface="Merriweather Black" pitchFamily="2" charset="0"/>
              </a:rPr>
              <a:t>est un show floral unique en Europe qui se déroule chaque année début octobre à Mulhouse.  Au total ce sont, 11 000 m² de jardins éphémères qui prennent vie au rythme des jeux d’eau et de lumière pour 11 jours de spectacle. </a:t>
            </a:r>
            <a:endParaRPr lang="fr-FR" sz="2400" b="1" dirty="0" smtClean="0">
              <a:ln w="3175">
                <a:solidFill>
                  <a:srgbClr val="FFFF00"/>
                </a:solidFill>
              </a:ln>
              <a:solidFill>
                <a:schemeClr val="bg1"/>
              </a:solidFill>
              <a:latin typeface="Merriweather Black" pitchFamily="2" charset="0"/>
            </a:endParaRPr>
          </a:p>
          <a:p>
            <a:pPr algn="ctr"/>
            <a:r>
              <a:rPr lang="fr-FR" sz="2400" b="1" dirty="0" smtClean="0">
                <a:ln w="3175">
                  <a:solidFill>
                    <a:srgbClr val="FFFF00"/>
                  </a:solidFill>
                </a:ln>
                <a:solidFill>
                  <a:schemeClr val="bg1"/>
                </a:solidFill>
                <a:latin typeface="Merriweather Black" pitchFamily="2" charset="0"/>
              </a:rPr>
              <a:t>Les </a:t>
            </a:r>
            <a:r>
              <a:rPr lang="fr-FR" sz="2400" b="1" dirty="0" smtClean="0">
                <a:ln w="3175">
                  <a:solidFill>
                    <a:srgbClr val="FFFF00"/>
                  </a:solidFill>
                </a:ln>
                <a:solidFill>
                  <a:schemeClr val="bg1"/>
                </a:solidFill>
                <a:latin typeface="Merriweather Black" pitchFamily="2" charset="0"/>
              </a:rPr>
              <a:t>fruits et légumes, les jardins paysagés, les fleurs coupées et la forêt sont les 4 thématiques qui se succèdent sur 4 ans.</a:t>
            </a:r>
            <a:r>
              <a:rPr lang="fr-FR" sz="2400" b="1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Merriweather Black" pitchFamily="2" charset="0"/>
              </a:rPr>
              <a:t> </a:t>
            </a:r>
            <a:endParaRPr lang="fr-FR" sz="2400" b="1" dirty="0" smtClean="0">
              <a:ln w="3175">
                <a:solidFill>
                  <a:schemeClr val="tx1"/>
                </a:solidFill>
              </a:ln>
              <a:solidFill>
                <a:schemeClr val="bg1"/>
              </a:solidFill>
              <a:latin typeface="Merriweather Black" pitchFamily="2" charset="0"/>
            </a:endParaRPr>
          </a:p>
          <a:p>
            <a:pPr algn="ctr"/>
            <a:r>
              <a:rPr lang="fr-FR" sz="2400" b="1" dirty="0" smtClean="0">
                <a:ln w="3175">
                  <a:solidFill>
                    <a:srgbClr val="FFFF00"/>
                  </a:solidFill>
                </a:ln>
                <a:solidFill>
                  <a:schemeClr val="bg1"/>
                </a:solidFill>
                <a:latin typeface="Merriweather Black" pitchFamily="2" charset="0"/>
              </a:rPr>
              <a:t>En </a:t>
            </a:r>
            <a:r>
              <a:rPr lang="fr-FR" sz="2400" b="1" dirty="0" smtClean="0">
                <a:ln w="3175">
                  <a:solidFill>
                    <a:srgbClr val="FFFF00"/>
                  </a:solidFill>
                </a:ln>
                <a:solidFill>
                  <a:schemeClr val="bg1"/>
                </a:solidFill>
                <a:latin typeface="Merriweather Black" pitchFamily="2" charset="0"/>
              </a:rPr>
              <a:t>2024, </a:t>
            </a:r>
            <a:r>
              <a:rPr lang="fr-FR" sz="2400" b="1" dirty="0" err="1" smtClean="0">
                <a:ln w="3175">
                  <a:solidFill>
                    <a:srgbClr val="FFFF00"/>
                  </a:solidFill>
                </a:ln>
                <a:solidFill>
                  <a:schemeClr val="bg1"/>
                </a:solidFill>
                <a:latin typeface="Merriweather Black" pitchFamily="2" charset="0"/>
              </a:rPr>
              <a:t>Folie'Flore</a:t>
            </a:r>
            <a:r>
              <a:rPr lang="fr-FR" sz="2400" b="1" dirty="0" smtClean="0">
                <a:ln w="3175">
                  <a:solidFill>
                    <a:srgbClr val="FFFF00"/>
                  </a:solidFill>
                </a:ln>
                <a:solidFill>
                  <a:schemeClr val="bg1"/>
                </a:solidFill>
                <a:latin typeface="Merriweather Black" pitchFamily="2" charset="0"/>
              </a:rPr>
              <a:t> met en lumière la thématique des jardins et de l'eau. </a:t>
            </a:r>
            <a:endParaRPr lang="fr-FR" sz="2400" b="1" dirty="0" smtClean="0">
              <a:ln w="3175">
                <a:solidFill>
                  <a:srgbClr val="FFFF00"/>
                </a:solidFill>
              </a:ln>
              <a:solidFill>
                <a:schemeClr val="bg1"/>
              </a:solidFill>
              <a:latin typeface="Merriweather Black" pitchFamily="2" charset="0"/>
            </a:endParaRPr>
          </a:p>
          <a:p>
            <a:pPr algn="ctr"/>
            <a:endParaRPr lang="fr-FR" sz="1200" b="1" dirty="0" smtClean="0">
              <a:ln w="3175">
                <a:solidFill>
                  <a:srgbClr val="FFFF00"/>
                </a:solidFill>
              </a:ln>
              <a:solidFill>
                <a:schemeClr val="bg1"/>
              </a:solidFill>
              <a:latin typeface="Merriweather Black" pitchFamily="2" charset="0"/>
            </a:endParaRPr>
          </a:p>
          <a:p>
            <a:pPr algn="ctr"/>
            <a:r>
              <a:rPr lang="fr-FR" sz="2400" b="1" i="1" dirty="0" smtClean="0">
                <a:ln w="3175">
                  <a:solidFill>
                    <a:srgbClr val="C00000"/>
                  </a:solidFill>
                </a:ln>
                <a:solidFill>
                  <a:schemeClr val="bg1"/>
                </a:solidFill>
                <a:latin typeface="Merriweather Black" pitchFamily="2" charset="0"/>
              </a:rPr>
              <a:t>- La </a:t>
            </a:r>
            <a:r>
              <a:rPr lang="fr-FR" sz="2400" b="1" i="1" dirty="0" smtClean="0">
                <a:ln w="3175">
                  <a:solidFill>
                    <a:srgbClr val="C00000"/>
                  </a:solidFill>
                </a:ln>
                <a:solidFill>
                  <a:schemeClr val="bg1"/>
                </a:solidFill>
                <a:latin typeface="Merriweather Black" pitchFamily="2" charset="0"/>
              </a:rPr>
              <a:t>planète des fleurs </a:t>
            </a:r>
            <a:r>
              <a:rPr lang="fr-FR" sz="2400" b="1" i="1" dirty="0" smtClean="0">
                <a:ln w="3175">
                  <a:solidFill>
                    <a:srgbClr val="C00000"/>
                  </a:solidFill>
                </a:ln>
                <a:solidFill>
                  <a:schemeClr val="bg1"/>
                </a:solidFill>
                <a:latin typeface="Merriweather Black" pitchFamily="2" charset="0"/>
              </a:rPr>
              <a:t>géantes</a:t>
            </a:r>
          </a:p>
          <a:p>
            <a:pPr algn="ctr"/>
            <a:r>
              <a:rPr lang="fr-FR" sz="2400" b="1" i="1" dirty="0" smtClean="0">
                <a:ln w="3175">
                  <a:solidFill>
                    <a:srgbClr val="C00000"/>
                  </a:solidFill>
                </a:ln>
                <a:solidFill>
                  <a:schemeClr val="bg1"/>
                </a:solidFill>
                <a:latin typeface="Merriweather Black" pitchFamily="2" charset="0"/>
              </a:rPr>
              <a:t>- Le </a:t>
            </a:r>
            <a:r>
              <a:rPr lang="fr-FR" sz="2400" b="1" i="1" dirty="0" smtClean="0">
                <a:ln w="3175">
                  <a:solidFill>
                    <a:srgbClr val="C00000"/>
                  </a:solidFill>
                </a:ln>
                <a:solidFill>
                  <a:schemeClr val="bg1"/>
                </a:solidFill>
                <a:latin typeface="Merriweather Black" pitchFamily="2" charset="0"/>
              </a:rPr>
              <a:t>jardin </a:t>
            </a:r>
            <a:r>
              <a:rPr lang="fr-FR" sz="2400" b="1" i="1" dirty="0" smtClean="0">
                <a:ln w="3175">
                  <a:solidFill>
                    <a:srgbClr val="C00000"/>
                  </a:solidFill>
                </a:ln>
                <a:solidFill>
                  <a:schemeClr val="bg1"/>
                </a:solidFill>
                <a:latin typeface="Merriweather Black" pitchFamily="2" charset="0"/>
              </a:rPr>
              <a:t>royal</a:t>
            </a:r>
          </a:p>
          <a:p>
            <a:pPr algn="ctr"/>
            <a:r>
              <a:rPr lang="fr-FR" sz="2400" b="1" i="1" dirty="0" smtClean="0">
                <a:ln w="3175">
                  <a:solidFill>
                    <a:srgbClr val="C00000"/>
                  </a:solidFill>
                </a:ln>
                <a:solidFill>
                  <a:schemeClr val="bg1"/>
                </a:solidFill>
                <a:latin typeface="Merriweather Black" pitchFamily="2" charset="0"/>
              </a:rPr>
              <a:t>- Le </a:t>
            </a:r>
            <a:r>
              <a:rPr lang="fr-FR" sz="2400" b="1" i="1" dirty="0" smtClean="0">
                <a:ln w="3175">
                  <a:solidFill>
                    <a:srgbClr val="C00000"/>
                  </a:solidFill>
                </a:ln>
                <a:solidFill>
                  <a:schemeClr val="bg1"/>
                </a:solidFill>
                <a:latin typeface="Merriweather Black" pitchFamily="2" charset="0"/>
              </a:rPr>
              <a:t>jardin en </a:t>
            </a:r>
            <a:r>
              <a:rPr lang="fr-FR" sz="2400" b="1" i="1" dirty="0" smtClean="0">
                <a:ln w="3175">
                  <a:solidFill>
                    <a:srgbClr val="C00000"/>
                  </a:solidFill>
                </a:ln>
                <a:solidFill>
                  <a:schemeClr val="bg1"/>
                </a:solidFill>
                <a:latin typeface="Merriweather Black" pitchFamily="2" charset="0"/>
              </a:rPr>
              <a:t>équilibre</a:t>
            </a:r>
          </a:p>
          <a:p>
            <a:pPr algn="ctr"/>
            <a:r>
              <a:rPr lang="fr-FR" sz="2400" b="1" i="1" dirty="0" smtClean="0">
                <a:ln w="3175">
                  <a:solidFill>
                    <a:srgbClr val="C00000"/>
                  </a:solidFill>
                </a:ln>
                <a:solidFill>
                  <a:schemeClr val="bg1"/>
                </a:solidFill>
                <a:latin typeface="Merriweather Black" pitchFamily="2" charset="0"/>
              </a:rPr>
              <a:t>- Le </a:t>
            </a:r>
            <a:r>
              <a:rPr lang="fr-FR" sz="2400" b="1" i="1" dirty="0" smtClean="0">
                <a:ln w="3175">
                  <a:solidFill>
                    <a:srgbClr val="C00000"/>
                  </a:solidFill>
                </a:ln>
                <a:solidFill>
                  <a:schemeClr val="bg1"/>
                </a:solidFill>
                <a:latin typeface="Merriweather Black" pitchFamily="2" charset="0"/>
              </a:rPr>
              <a:t>jardin de </a:t>
            </a:r>
            <a:r>
              <a:rPr lang="fr-FR" sz="2400" b="1" i="1" dirty="0" smtClean="0">
                <a:ln w="3175">
                  <a:solidFill>
                    <a:srgbClr val="C00000"/>
                  </a:solidFill>
                </a:ln>
                <a:solidFill>
                  <a:schemeClr val="bg1"/>
                </a:solidFill>
                <a:latin typeface="Merriweather Black" pitchFamily="2" charset="0"/>
              </a:rPr>
              <a:t>l'</a:t>
            </a:r>
            <a:r>
              <a:rPr lang="fr-FR" sz="2400" b="1" i="1" dirty="0" err="1" smtClean="0">
                <a:ln w="3175">
                  <a:solidFill>
                    <a:srgbClr val="C00000"/>
                  </a:solidFill>
                </a:ln>
                <a:solidFill>
                  <a:schemeClr val="bg1"/>
                </a:solidFill>
                <a:latin typeface="Merriweather Black" pitchFamily="2" charset="0"/>
              </a:rPr>
              <a:t>atlantide</a:t>
            </a:r>
            <a:endParaRPr lang="fr-FR" sz="2400" b="1" i="1" dirty="0" smtClean="0">
              <a:ln w="3175">
                <a:solidFill>
                  <a:srgbClr val="C00000"/>
                </a:solidFill>
              </a:ln>
              <a:solidFill>
                <a:schemeClr val="bg1"/>
              </a:solidFill>
              <a:latin typeface="Merriweather Black" pitchFamily="2" charset="0"/>
            </a:endParaRPr>
          </a:p>
          <a:p>
            <a:pPr algn="ctr"/>
            <a:r>
              <a:rPr lang="fr-FR" sz="2400" b="1" i="1" dirty="0" smtClean="0">
                <a:ln w="3175">
                  <a:solidFill>
                    <a:srgbClr val="C00000"/>
                  </a:solidFill>
                </a:ln>
                <a:solidFill>
                  <a:schemeClr val="bg1"/>
                </a:solidFill>
                <a:latin typeface="Merriweather Black" pitchFamily="2" charset="0"/>
              </a:rPr>
              <a:t>- Le </a:t>
            </a:r>
            <a:r>
              <a:rPr lang="fr-FR" sz="2400" b="1" i="1" dirty="0" smtClean="0">
                <a:ln w="3175">
                  <a:solidFill>
                    <a:srgbClr val="C00000"/>
                  </a:solidFill>
                </a:ln>
                <a:solidFill>
                  <a:schemeClr val="bg1"/>
                </a:solidFill>
                <a:latin typeface="Merriweather Black" pitchFamily="2" charset="0"/>
              </a:rPr>
              <a:t>jardin à fleur d'eau</a:t>
            </a:r>
          </a:p>
          <a:p>
            <a:pPr algn="ctr"/>
            <a:endParaRPr lang="fr-FR" sz="2400" b="1" dirty="0" smtClean="0">
              <a:ln w="3175">
                <a:solidFill>
                  <a:srgbClr val="FFFF00"/>
                </a:solidFill>
              </a:ln>
              <a:solidFill>
                <a:schemeClr val="bg1"/>
              </a:solidFill>
              <a:latin typeface="Merriweather Black" pitchFamily="2" charset="0"/>
            </a:endParaRPr>
          </a:p>
          <a:p>
            <a:pPr algn="ctr"/>
            <a:endParaRPr lang="fr-FR" sz="2400" b="1" dirty="0" smtClean="0">
              <a:ln w="3175">
                <a:solidFill>
                  <a:srgbClr val="FFFF00"/>
                </a:solidFill>
              </a:ln>
              <a:solidFill>
                <a:schemeClr val="bg1"/>
              </a:solidFill>
              <a:latin typeface="Merriweather Black" pitchFamily="2" charset="0"/>
            </a:endParaRPr>
          </a:p>
          <a:p>
            <a:pPr algn="ctr"/>
            <a:endParaRPr lang="fr-FR" sz="2400" b="1" dirty="0" smtClean="0">
              <a:ln w="3175">
                <a:solidFill>
                  <a:srgbClr val="FFFF00"/>
                </a:solidFill>
              </a:ln>
              <a:solidFill>
                <a:schemeClr val="bg1"/>
              </a:solidFill>
              <a:latin typeface="Merriweather Black" pitchFamily="2" charset="0"/>
            </a:endParaRPr>
          </a:p>
          <a:p>
            <a:pPr algn="ctr"/>
            <a:endParaRPr lang="fr-FR" sz="2400" b="1" dirty="0" smtClean="0">
              <a:ln w="3175">
                <a:solidFill>
                  <a:srgbClr val="FFFF00"/>
                </a:solidFill>
              </a:ln>
              <a:solidFill>
                <a:schemeClr val="bg1"/>
              </a:solidFill>
              <a:latin typeface="Merriweather Black" pitchFamily="2" charset="0"/>
            </a:endParaRPr>
          </a:p>
          <a:p>
            <a:pPr algn="ctr"/>
            <a:endParaRPr lang="fr-FR" sz="2400" b="1" dirty="0">
              <a:ln w="3175">
                <a:solidFill>
                  <a:srgbClr val="FFFF00"/>
                </a:solidFill>
              </a:ln>
              <a:solidFill>
                <a:schemeClr val="bg1"/>
              </a:solidFill>
              <a:latin typeface="Merriweather Black" pitchFamily="2" charset="0"/>
            </a:endParaRPr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32440" y="5580980"/>
            <a:ext cx="371475" cy="371475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145458_8398346506917034_41371507836619731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097512" cy="6121400"/>
          </a:xfrm>
          <a:prstGeom prst="rect">
            <a:avLst/>
          </a:prstGeom>
        </p:spPr>
      </p:pic>
      <p:pic>
        <p:nvPicPr>
          <p:cNvPr id="3" name="Image 2" descr="462231669_8398346610250357_664426179468680162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46488" y="0"/>
            <a:ext cx="4097512" cy="6121400"/>
          </a:xfrm>
          <a:prstGeom prst="rect">
            <a:avLst/>
          </a:prstGeom>
        </p:spPr>
      </p:pic>
    </p:spTree>
  </p:cSld>
  <p:clrMapOvr>
    <a:masterClrMapping/>
  </p:clrMapOvr>
  <p:transition spd="med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2365308_10228625907407557_85932934533827950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76475" y="0"/>
            <a:ext cx="4591050" cy="6121400"/>
          </a:xfrm>
          <a:prstGeom prst="rect">
            <a:avLst/>
          </a:prstGeom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88913_10228625910927645_84609956815678217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1066" y="0"/>
            <a:ext cx="8161867" cy="61214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171" y="5244084"/>
            <a:ext cx="1676439" cy="78507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99088" y="2525136"/>
            <a:ext cx="1257189" cy="1262312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7255" y="3675206"/>
            <a:ext cx="1066706" cy="612029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2240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7651946" y="5509093"/>
            <a:ext cx="986224" cy="30844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effectLst>
            <a:softEdge rad="31750"/>
          </a:effectLst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1300" b="1" dirty="0" smtClean="0">
                <a:solidFill>
                  <a:srgbClr val="FF0000"/>
                </a:solidFill>
              </a:rPr>
              <a:t>11.10.2024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3576" y="5395750"/>
            <a:ext cx="2518951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639197" y="2144796"/>
            <a:ext cx="2518118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0" y="168379"/>
            <a:ext cx="6659670" cy="1431825"/>
          </a:xfrm>
          <a:prstGeom prst="rect">
            <a:avLst/>
          </a:prstGeom>
          <a:noFill/>
        </p:spPr>
        <p:txBody>
          <a:bodyPr wrap="square" lIns="107343" tIns="53669" rIns="107343" bIns="53669" rtlCol="0">
            <a:spAutoFit/>
          </a:bodyPr>
          <a:lstStyle/>
          <a:p>
            <a:pPr algn="ctr" defTabSz="1080269"/>
            <a:r>
              <a:rPr lang="fr-FR" sz="43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Folie’flore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 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2024 </a:t>
            </a:r>
            <a:endParaRPr lang="fr-FR" sz="43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  <a:p>
            <a:pPr algn="ctr"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À  Mulhouse  Ambiance</a:t>
            </a:r>
            <a:endParaRPr lang="fr-FR" sz="36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648704" y="3060149"/>
            <a:ext cx="3047731" cy="1530074"/>
          </a:xfrm>
          <a:prstGeom prst="roundRect">
            <a:avLst/>
          </a:prstGeom>
          <a:blipFill dpi="0" rotWithShape="1">
            <a:blip r:embed="rId5" cstate="print"/>
            <a:srcRect/>
            <a:stretch>
              <a:fillRect l="-2000" r="-2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858423" y="233297"/>
            <a:ext cx="2095314" cy="2103852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29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73</Words>
  <Application>Microsoft Office PowerPoint</Application>
  <PresentationFormat>Personnalisé</PresentationFormat>
  <Paragraphs>30</Paragraphs>
  <Slides>76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76</vt:i4>
      </vt:variant>
    </vt:vector>
  </HeadingPairs>
  <TitlesOfParts>
    <vt:vector size="78" baseType="lpstr">
      <vt:lpstr>29_Thème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31</cp:revision>
  <dcterms:created xsi:type="dcterms:W3CDTF">2024-10-10T21:33:18Z</dcterms:created>
  <dcterms:modified xsi:type="dcterms:W3CDTF">2024-10-11T17:09:55Z</dcterms:modified>
</cp:coreProperties>
</file>