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5" r:id="rId3"/>
    <p:sldId id="278" r:id="rId4"/>
    <p:sldId id="277" r:id="rId5"/>
    <p:sldId id="276" r:id="rId6"/>
    <p:sldId id="275" r:id="rId7"/>
    <p:sldId id="274" r:id="rId8"/>
    <p:sldId id="273" r:id="rId9"/>
    <p:sldId id="272" r:id="rId10"/>
    <p:sldId id="271" r:id="rId11"/>
    <p:sldId id="270" r:id="rId12"/>
    <p:sldId id="269" r:id="rId13"/>
    <p:sldId id="268" r:id="rId14"/>
    <p:sldId id="267" r:id="rId15"/>
    <p:sldId id="266" r:id="rId16"/>
    <p:sldId id="265" r:id="rId17"/>
    <p:sldId id="264" r:id="rId18"/>
    <p:sldId id="263" r:id="rId19"/>
    <p:sldId id="262" r:id="rId20"/>
    <p:sldId id="261" r:id="rId21"/>
    <p:sldId id="260" r:id="rId22"/>
    <p:sldId id="259" r:id="rId23"/>
    <p:sldId id="258" r:id="rId24"/>
    <p:sldId id="257"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3341" autoAdjust="0"/>
  </p:normalViewPr>
  <p:slideViewPr>
    <p:cSldViewPr snapToGrid="0">
      <p:cViewPr varScale="1">
        <p:scale>
          <a:sx n="103" d="100"/>
          <a:sy n="103" d="100"/>
        </p:scale>
        <p:origin x="852"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2281CE-060F-47A8-81BE-54F98E7C3606}" type="datetimeFigureOut">
              <a:rPr lang="fr-FR" smtClean="0"/>
              <a:t>25/10/2024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8326CD-C330-4A94-A1FD-0140244F7171}" type="slidenum">
              <a:rPr lang="fr-FR" smtClean="0"/>
              <a:t>‹N°›</a:t>
            </a:fld>
            <a:endParaRPr lang="fr-FR"/>
          </a:p>
        </p:txBody>
      </p:sp>
    </p:spTree>
    <p:extLst>
      <p:ext uri="{BB962C8B-B14F-4D97-AF65-F5344CB8AC3E}">
        <p14:creationId xmlns:p14="http://schemas.microsoft.com/office/powerpoint/2010/main" val="26538419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6C8326CD-C330-4A94-A1FD-0140244F7171}" type="slidenum">
              <a:rPr lang="fr-FR" smtClean="0"/>
              <a:t>2</a:t>
            </a:fld>
            <a:endParaRPr lang="fr-FR"/>
          </a:p>
        </p:txBody>
      </p:sp>
    </p:spTree>
    <p:extLst>
      <p:ext uri="{BB962C8B-B14F-4D97-AF65-F5344CB8AC3E}">
        <p14:creationId xmlns:p14="http://schemas.microsoft.com/office/powerpoint/2010/main" val="3474799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8F2DDD5-3776-9216-8872-E1394FFC77D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D083CFA-5A23-FB3C-3CC2-99F8CD1CE9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9F6D29E-82D9-98DC-26E6-946AE6443187}"/>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5" name="Espace réservé du pied de page 4">
            <a:extLst>
              <a:ext uri="{FF2B5EF4-FFF2-40B4-BE49-F238E27FC236}">
                <a16:creationId xmlns:a16="http://schemas.microsoft.com/office/drawing/2014/main" id="{44E0D134-1E05-5BBF-17E0-793A1A0EEE6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FB5B84-8CAE-30FB-DA95-0BCF1ABA8B37}"/>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62773314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350F9C-0763-3B28-EEA8-25006CAEF78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F9E8132-702B-028A-1C10-5AF89FD24D59}"/>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2E2BF1-BC4F-109C-C01A-CC0DDBC7A0AE}"/>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5" name="Espace réservé du pied de page 4">
            <a:extLst>
              <a:ext uri="{FF2B5EF4-FFF2-40B4-BE49-F238E27FC236}">
                <a16:creationId xmlns:a16="http://schemas.microsoft.com/office/drawing/2014/main" id="{BA04E4A5-87D3-9B0E-2398-10EE9CA1BAE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6CFAF2-E399-5DE5-3FE8-A9347463C70B}"/>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164279151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E55D9B-4782-B93D-8324-70D81438F10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0CA20DA0-CCAC-7163-EEAC-E3ADB95A11C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06B4F97-C43E-933F-754B-E620A61C1A5A}"/>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5" name="Espace réservé du pied de page 4">
            <a:extLst>
              <a:ext uri="{FF2B5EF4-FFF2-40B4-BE49-F238E27FC236}">
                <a16:creationId xmlns:a16="http://schemas.microsoft.com/office/drawing/2014/main" id="{D78CBE9E-AC6C-604B-131D-6FD973FEA2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5882942-C015-35D5-ABC1-6AA3B3A73E5D}"/>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2204810494"/>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9EE1A3-5E28-C04F-80E2-1211FBC600C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FD52746-F0F0-5BE9-7FAE-52B64A718BB2}"/>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8AA1663-E6E0-0C73-F155-1F7020E9AE84}"/>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71FBD59-D456-66BB-61BD-7470D647DE1C}"/>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6" name="Espace réservé du pied de page 5">
            <a:extLst>
              <a:ext uri="{FF2B5EF4-FFF2-40B4-BE49-F238E27FC236}">
                <a16:creationId xmlns:a16="http://schemas.microsoft.com/office/drawing/2014/main" id="{1FE0099D-541B-ABAB-BC59-553E2E2ABCF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1CBDF83-BF2A-63EA-D148-DAB501FC1BFE}"/>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3523957662"/>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6D4421-5358-735E-D726-A88EAD935F66}"/>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C5A23BD-CA67-6AF0-76C0-55D34F0032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1EF87D6-AA3D-1910-A388-1A785DB6B4D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863948A-312B-F3C2-B7FC-5EEB37758E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207198A-A5AE-E020-1094-678813E2B5D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18F6635-1506-291F-26DB-B36BB2C42D2E}"/>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8" name="Espace réservé du pied de page 7">
            <a:extLst>
              <a:ext uri="{FF2B5EF4-FFF2-40B4-BE49-F238E27FC236}">
                <a16:creationId xmlns:a16="http://schemas.microsoft.com/office/drawing/2014/main" id="{3BB11BBD-5E5E-CB09-CB6D-77353AD982C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21B0F69-7F97-4E54-633D-28B56B7EF01B}"/>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1743871777"/>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B32D59-079C-27CE-7309-B8821F00E85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F3FA51B-F70C-6093-D958-088C9FDF95C6}"/>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4" name="Espace réservé du pied de page 3">
            <a:extLst>
              <a:ext uri="{FF2B5EF4-FFF2-40B4-BE49-F238E27FC236}">
                <a16:creationId xmlns:a16="http://schemas.microsoft.com/office/drawing/2014/main" id="{15439953-67BD-6E2A-7596-6EA80A3F654E}"/>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EBEA19D-D7FF-1518-FC37-C6162F681E6E}"/>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2158886649"/>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BCE8604-BB92-EF76-24AE-03671E2EA1B1}"/>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3" name="Espace réservé du pied de page 2">
            <a:extLst>
              <a:ext uri="{FF2B5EF4-FFF2-40B4-BE49-F238E27FC236}">
                <a16:creationId xmlns:a16="http://schemas.microsoft.com/office/drawing/2014/main" id="{DEF13067-88F7-2068-6E55-54D797B3B7D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5C4638F-7614-7146-59D3-B9AA68DD1617}"/>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1017558875"/>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6FD1D2-7902-4A04-8F1A-FA7155A093E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0ABAFDF-34A4-BEBA-ECA8-546F4C421D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CACAA61D-7E18-1A63-707B-7ADA65FC62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22F735-EAA3-ADA7-7859-9812FC770A4D}"/>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6" name="Espace réservé du pied de page 5">
            <a:extLst>
              <a:ext uri="{FF2B5EF4-FFF2-40B4-BE49-F238E27FC236}">
                <a16:creationId xmlns:a16="http://schemas.microsoft.com/office/drawing/2014/main" id="{17145877-607F-94BE-32F2-1343BE49B5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A4ED745-B4BA-DC1D-08D7-24FB8459E43B}"/>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2807471240"/>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B34D0E-5050-1FDC-0D01-1584CC4B99C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A8C5EC9-422D-C924-43AA-D129E39E1FA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5F27705-93EA-F977-02A2-188E7807E1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9463B36-1E47-4972-50FE-06D174108DD4}"/>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6" name="Espace réservé du pied de page 5">
            <a:extLst>
              <a:ext uri="{FF2B5EF4-FFF2-40B4-BE49-F238E27FC236}">
                <a16:creationId xmlns:a16="http://schemas.microsoft.com/office/drawing/2014/main" id="{2167CBC7-9B3E-EEED-C73D-CB8D3D9D603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BD199E1-B32A-12D1-4CA7-96EEF39DDBC5}"/>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413563375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832161-468E-2385-A2EA-8B5F7DD8414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1B0F7FD-0408-BC53-C3A8-17B0B3B2C9A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3FE611-FF92-EC6F-F6A3-D2C94A1A9682}"/>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5" name="Espace réservé du pied de page 4">
            <a:extLst>
              <a:ext uri="{FF2B5EF4-FFF2-40B4-BE49-F238E27FC236}">
                <a16:creationId xmlns:a16="http://schemas.microsoft.com/office/drawing/2014/main" id="{321516DF-E740-991E-48AD-71C72E8F3F1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44902CB-E01E-FA13-D9AE-37933B8AEF84}"/>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98044780"/>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9BA889A-82CF-1B2F-1BF9-BC46232BAE3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C04213B-B533-901E-4AAE-7926C012D21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5803810-B61D-9BB0-6081-6D8C7FB7D2A4}"/>
              </a:ext>
            </a:extLst>
          </p:cNvPr>
          <p:cNvSpPr>
            <a:spLocks noGrp="1"/>
          </p:cNvSpPr>
          <p:nvPr>
            <p:ph type="dt" sz="half" idx="10"/>
          </p:nvPr>
        </p:nvSpPr>
        <p:spPr/>
        <p:txBody>
          <a:bodyPr/>
          <a:lstStyle/>
          <a:p>
            <a:fld id="{AD5CDA94-FD37-480D-A281-CA28E09885E3}" type="datetimeFigureOut">
              <a:rPr lang="fr-FR" smtClean="0"/>
              <a:t>25/10/2024</a:t>
            </a:fld>
            <a:endParaRPr lang="fr-FR"/>
          </a:p>
        </p:txBody>
      </p:sp>
      <p:sp>
        <p:nvSpPr>
          <p:cNvPr id="5" name="Espace réservé du pied de page 4">
            <a:extLst>
              <a:ext uri="{FF2B5EF4-FFF2-40B4-BE49-F238E27FC236}">
                <a16:creationId xmlns:a16="http://schemas.microsoft.com/office/drawing/2014/main" id="{9886312B-8244-6CB9-1F05-7F77E8447C8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44392A-CC6B-24B7-8177-95D5AECDB2FD}"/>
              </a:ext>
            </a:extLst>
          </p:cNvPr>
          <p:cNvSpPr>
            <a:spLocks noGrp="1"/>
          </p:cNvSpPr>
          <p:nvPr>
            <p:ph type="sldNum" sz="quarter" idx="12"/>
          </p:nvPr>
        </p:nvSpPr>
        <p:spPr/>
        <p:txBody>
          <a:bodyPr/>
          <a:lstStyle/>
          <a:p>
            <a:fld id="{FE57645A-15FD-4ACE-A784-599E310D46E2}" type="slidenum">
              <a:rPr lang="fr-FR" smtClean="0"/>
              <a:t>‹N°›</a:t>
            </a:fld>
            <a:endParaRPr lang="fr-FR"/>
          </a:p>
        </p:txBody>
      </p:sp>
    </p:spTree>
    <p:extLst>
      <p:ext uri="{BB962C8B-B14F-4D97-AF65-F5344CB8AC3E}">
        <p14:creationId xmlns:p14="http://schemas.microsoft.com/office/powerpoint/2010/main" val="2562941480"/>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BD888D6-79C3-972E-BB4C-558680ABBC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52323D7-57BF-711F-7A1D-568BE74385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A6DB28C-96C4-10BB-897B-D55806713B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D5CDA94-FD37-480D-A281-CA28E09885E3}" type="datetimeFigureOut">
              <a:rPr lang="fr-FR" smtClean="0"/>
              <a:t>25/10/2024</a:t>
            </a:fld>
            <a:endParaRPr lang="fr-FR"/>
          </a:p>
        </p:txBody>
      </p:sp>
      <p:sp>
        <p:nvSpPr>
          <p:cNvPr id="5" name="Espace réservé du pied de page 4">
            <a:extLst>
              <a:ext uri="{FF2B5EF4-FFF2-40B4-BE49-F238E27FC236}">
                <a16:creationId xmlns:a16="http://schemas.microsoft.com/office/drawing/2014/main" id="{3A13BB43-D019-6B08-BB74-5040CBD57DD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33D7452-0BDB-CD84-1E47-D407085989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57645A-15FD-4ACE-A784-599E310D46E2}" type="slidenum">
              <a:rPr lang="fr-FR" smtClean="0"/>
              <a:t>‹N°›</a:t>
            </a:fld>
            <a:endParaRPr lang="fr-FR"/>
          </a:p>
        </p:txBody>
      </p:sp>
    </p:spTree>
    <p:extLst>
      <p:ext uri="{BB962C8B-B14F-4D97-AF65-F5344CB8AC3E}">
        <p14:creationId xmlns:p14="http://schemas.microsoft.com/office/powerpoint/2010/main" val="2052652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8874B59E-C34C-FE7A-01EF-09189F02BCA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4C8E8B9-CF9A-F758-1FDB-3091BBC96A43}"/>
              </a:ext>
            </a:extLst>
          </p:cNvPr>
          <p:cNvSpPr txBox="1"/>
          <p:nvPr/>
        </p:nvSpPr>
        <p:spPr>
          <a:xfrm>
            <a:off x="4273406" y="-1141374"/>
            <a:ext cx="587044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Rome. Italie - N°2</a:t>
            </a:r>
          </a:p>
        </p:txBody>
      </p:sp>
      <p:sp>
        <p:nvSpPr>
          <p:cNvPr id="5" name="ZoneTexte 4">
            <a:extLst>
              <a:ext uri="{FF2B5EF4-FFF2-40B4-BE49-F238E27FC236}">
                <a16:creationId xmlns:a16="http://schemas.microsoft.com/office/drawing/2014/main" id="{2AF2B404-24EF-4116-B247-E7D77EB6DE75}"/>
              </a:ext>
            </a:extLst>
          </p:cNvPr>
          <p:cNvSpPr txBox="1"/>
          <p:nvPr/>
        </p:nvSpPr>
        <p:spPr>
          <a:xfrm>
            <a:off x="4160448" y="4363224"/>
            <a:ext cx="6876288"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Rome depuis le Janicule.</a:t>
            </a:r>
          </a:p>
        </p:txBody>
      </p:sp>
    </p:spTree>
    <p:extLst>
      <p:ext uri="{BB962C8B-B14F-4D97-AF65-F5344CB8AC3E}">
        <p14:creationId xmlns:p14="http://schemas.microsoft.com/office/powerpoint/2010/main" val="1294699759"/>
      </p:ext>
    </p:extLst>
  </p:cSld>
  <p:clrMapOvr>
    <a:masterClrMapping/>
  </p:clrMapOvr>
  <mc:AlternateContent xmlns:mc="http://schemas.openxmlformats.org/markup-compatibility/2006" xmlns:p14="http://schemas.microsoft.com/office/powerpoint/2010/main">
    <mc:Choice Requires="p14">
      <p:transition spd="slow" p14:dur="5000" advClick="0" advTm="8000">
        <p14:pan dir="u"/>
        <p:sndAc>
          <p:stSnd loop="1">
            <p:snd r:embed="rId2" name="Une Chanson Italienne.wav"/>
          </p:stSnd>
        </p:sndAc>
      </p:transition>
    </mc:Choice>
    <mc:Fallback xmlns="">
      <p:transition spd="slow" advClick="0" advTm="8000">
        <p:fade/>
        <p:sndAc>
          <p:stSnd loop="1">
            <p:snd r:embed="rId4" name="Une Chanson Italienn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9A4DD45-240E-915A-EE4E-008136E61E0E}"/>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L'histoire de Rome s'étend sur plus de vingt-huit siècles, depuis sa fondation mythique par Romulus en 753 av. J.-C. jusqu'à son rôle actuel de capitale de la république italienne. Second berceau de la civilisation occidentale après Athènes, la ville fut successivement le centre de la Royauté romaine, de la République romaine (509 av. J.-C. – 27 av. J.-C.), puis de l'Empire romain (27 av. J.-C. – 330). Durant cette période, où naît la célèbre expression proverbiale « tous les chemins mènent à Rome », la ville aurait compté entre un et deux millions d'habitants et domine l'Europe, l'Afrique du Nord et le Moyen-Orient tant militairement que culturellement, diffusant dans ces territoires la langue latine, ses arts et techniques ainsi que la religion chrétienne. Depuis le Ier siècle elle abrite le siège de l'Église catholique romaine, au sein des États pontificaux (752-1870) puis de la Cité du Vatican. Sa devise antique, </a:t>
            </a:r>
            <a:r>
              <a:rPr lang="fr-FR" sz="2800" b="1" dirty="0" err="1">
                <a:solidFill>
                  <a:srgbClr val="FFFF00"/>
                </a:solidFill>
              </a:rPr>
              <a:t>Senatus</a:t>
            </a:r>
            <a:r>
              <a:rPr lang="fr-FR" sz="2800" b="1" dirty="0">
                <a:solidFill>
                  <a:srgbClr val="FFFF00"/>
                </a:solidFill>
              </a:rPr>
              <a:t> </a:t>
            </a:r>
            <a:r>
              <a:rPr lang="fr-FR" sz="2800" b="1" dirty="0" err="1">
                <a:solidFill>
                  <a:srgbClr val="FFFF00"/>
                </a:solidFill>
              </a:rPr>
              <a:t>populusque</a:t>
            </a:r>
            <a:r>
              <a:rPr lang="fr-FR" sz="2800" b="1" dirty="0">
                <a:solidFill>
                  <a:srgbClr val="FFFF00"/>
                </a:solidFill>
              </a:rPr>
              <a:t> </a:t>
            </a:r>
            <a:r>
              <a:rPr lang="fr-FR" sz="2800" b="1" dirty="0" err="1">
                <a:solidFill>
                  <a:srgbClr val="FFFF00"/>
                </a:solidFill>
              </a:rPr>
              <a:t>Romanus</a:t>
            </a:r>
            <a:r>
              <a:rPr lang="fr-FR" sz="2800" b="1" dirty="0">
                <a:solidFill>
                  <a:srgbClr val="FFFF00"/>
                </a:solidFill>
              </a:rPr>
              <a:t> (le Sénat et le peuple de Rome) abrégée en S.P.Q.R., a traversé les siècles et reste de nos jours l'emblème de la ville8.</a:t>
            </a:r>
          </a:p>
        </p:txBody>
      </p:sp>
    </p:spTree>
    <p:extLst>
      <p:ext uri="{BB962C8B-B14F-4D97-AF65-F5344CB8AC3E}">
        <p14:creationId xmlns:p14="http://schemas.microsoft.com/office/powerpoint/2010/main" val="281303418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èce, devise, métal, argent&#10;&#10;Description générée automatiquement">
            <a:extLst>
              <a:ext uri="{FF2B5EF4-FFF2-40B4-BE49-F238E27FC236}">
                <a16:creationId xmlns:a16="http://schemas.microsoft.com/office/drawing/2014/main" id="{1CA32259-2ECC-18C3-A1A0-81A326B133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502050"/>
            <a:ext cx="11376000" cy="5853900"/>
          </a:xfrm>
          <a:prstGeom prst="rect">
            <a:avLst/>
          </a:prstGeom>
          <a:effectLst>
            <a:softEdge rad="317500"/>
          </a:effectLst>
        </p:spPr>
      </p:pic>
      <p:sp>
        <p:nvSpPr>
          <p:cNvPr id="4" name="ZoneTexte 3">
            <a:extLst>
              <a:ext uri="{FF2B5EF4-FFF2-40B4-BE49-F238E27FC236}">
                <a16:creationId xmlns:a16="http://schemas.microsoft.com/office/drawing/2014/main" id="{B1ECD891-11F6-D46D-4859-B4037730F07E}"/>
              </a:ext>
            </a:extLst>
          </p:cNvPr>
          <p:cNvSpPr txBox="1"/>
          <p:nvPr/>
        </p:nvSpPr>
        <p:spPr>
          <a:xfrm>
            <a:off x="3794760" y="4372368"/>
            <a:ext cx="897940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La ville de Rome sous Constantin.</a:t>
            </a:r>
          </a:p>
        </p:txBody>
      </p:sp>
    </p:spTree>
    <p:extLst>
      <p:ext uri="{BB962C8B-B14F-4D97-AF65-F5344CB8AC3E}">
        <p14:creationId xmlns:p14="http://schemas.microsoft.com/office/powerpoint/2010/main" val="143906735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ciel, sculpture, plein air&#10;&#10;Description générée automatiquement">
            <a:extLst>
              <a:ext uri="{FF2B5EF4-FFF2-40B4-BE49-F238E27FC236}">
                <a16:creationId xmlns:a16="http://schemas.microsoft.com/office/drawing/2014/main" id="{57411506-642B-83A6-51E9-4B50DB9A92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2159" y="279000"/>
            <a:ext cx="7661763" cy="6300000"/>
          </a:xfrm>
          <a:prstGeom prst="rect">
            <a:avLst/>
          </a:prstGeom>
          <a:effectLst>
            <a:softEdge rad="635000"/>
          </a:effectLst>
        </p:spPr>
      </p:pic>
      <p:sp>
        <p:nvSpPr>
          <p:cNvPr id="4" name="ZoneTexte 3">
            <a:extLst>
              <a:ext uri="{FF2B5EF4-FFF2-40B4-BE49-F238E27FC236}">
                <a16:creationId xmlns:a16="http://schemas.microsoft.com/office/drawing/2014/main" id="{55D2C623-C6CA-D1D2-3A19-8378804152ED}"/>
              </a:ext>
            </a:extLst>
          </p:cNvPr>
          <p:cNvSpPr txBox="1"/>
          <p:nvPr/>
        </p:nvSpPr>
        <p:spPr>
          <a:xfrm>
            <a:off x="4369047" y="4270676"/>
            <a:ext cx="7661763"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Louve, symbole de Rome.</a:t>
            </a:r>
          </a:p>
        </p:txBody>
      </p:sp>
    </p:spTree>
    <p:extLst>
      <p:ext uri="{BB962C8B-B14F-4D97-AF65-F5344CB8AC3E}">
        <p14:creationId xmlns:p14="http://schemas.microsoft.com/office/powerpoint/2010/main" val="3506515541"/>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véhicule&#10;&#10;Description générée automatiquement">
            <a:extLst>
              <a:ext uri="{FF2B5EF4-FFF2-40B4-BE49-F238E27FC236}">
                <a16:creationId xmlns:a16="http://schemas.microsoft.com/office/drawing/2014/main" id="{4F7B8BC5-90F3-4EF0-B424-D0DDE27B65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7039C44B-AA51-61E1-BD8E-4D200CC80282}"/>
              </a:ext>
            </a:extLst>
          </p:cNvPr>
          <p:cNvSpPr txBox="1"/>
          <p:nvPr/>
        </p:nvSpPr>
        <p:spPr>
          <a:xfrm>
            <a:off x="2913888" y="4549676"/>
            <a:ext cx="722376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Pyramide de Caius </a:t>
            </a:r>
            <a:r>
              <a:rPr lang="fr-FR" sz="2400" b="1" dirty="0" err="1"/>
              <a:t>Cestius</a:t>
            </a:r>
            <a:r>
              <a:rPr lang="fr-FR" sz="2400" b="1" dirty="0"/>
              <a:t> et Porta San Paolo.</a:t>
            </a:r>
          </a:p>
        </p:txBody>
      </p:sp>
    </p:spTree>
    <p:extLst>
      <p:ext uri="{BB962C8B-B14F-4D97-AF65-F5344CB8AC3E}">
        <p14:creationId xmlns:p14="http://schemas.microsoft.com/office/powerpoint/2010/main" val="1650476705"/>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plein air, Palais&#10;&#10;Description générée automatiquement">
            <a:extLst>
              <a:ext uri="{FF2B5EF4-FFF2-40B4-BE49-F238E27FC236}">
                <a16:creationId xmlns:a16="http://schemas.microsoft.com/office/drawing/2014/main" id="{BD4D35DC-B6C0-835F-0C93-3E54E3A320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1070088"/>
            <a:ext cx="11628000" cy="4717823"/>
          </a:xfrm>
          <a:prstGeom prst="rect">
            <a:avLst/>
          </a:prstGeom>
          <a:effectLst>
            <a:softEdge rad="127000"/>
          </a:effectLst>
        </p:spPr>
      </p:pic>
      <p:sp>
        <p:nvSpPr>
          <p:cNvPr id="4" name="ZoneTexte 3">
            <a:extLst>
              <a:ext uri="{FF2B5EF4-FFF2-40B4-BE49-F238E27FC236}">
                <a16:creationId xmlns:a16="http://schemas.microsoft.com/office/drawing/2014/main" id="{68C05FEF-D00A-CC8D-B936-C31A2732E1FD}"/>
              </a:ext>
            </a:extLst>
          </p:cNvPr>
          <p:cNvSpPr txBox="1"/>
          <p:nvPr/>
        </p:nvSpPr>
        <p:spPr>
          <a:xfrm>
            <a:off x="4370832" y="3924312"/>
            <a:ext cx="579729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La basilique Saint-Pierre.</a:t>
            </a:r>
          </a:p>
        </p:txBody>
      </p:sp>
    </p:spTree>
    <p:extLst>
      <p:ext uri="{BB962C8B-B14F-4D97-AF65-F5344CB8AC3E}">
        <p14:creationId xmlns:p14="http://schemas.microsoft.com/office/powerpoint/2010/main" val="2954169895"/>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dôme&#10;&#10;Description générée automatiquement">
            <a:extLst>
              <a:ext uri="{FF2B5EF4-FFF2-40B4-BE49-F238E27FC236}">
                <a16:creationId xmlns:a16="http://schemas.microsoft.com/office/drawing/2014/main" id="{FF236D12-41BB-7DF3-10C8-2FD8E46EF7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6596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BC8F20C-98C5-5291-4E54-1AC8A2B0000B}"/>
              </a:ext>
            </a:extLst>
          </p:cNvPr>
          <p:cNvSpPr txBox="1"/>
          <p:nvPr/>
        </p:nvSpPr>
        <p:spPr>
          <a:xfrm>
            <a:off x="3882864" y="4425696"/>
            <a:ext cx="769924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Basilique Sainte-Marie-Majeure.</a:t>
            </a:r>
          </a:p>
        </p:txBody>
      </p:sp>
    </p:spTree>
    <p:extLst>
      <p:ext uri="{BB962C8B-B14F-4D97-AF65-F5344CB8AC3E}">
        <p14:creationId xmlns:p14="http://schemas.microsoft.com/office/powerpoint/2010/main" val="1983280117"/>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classique&#10;&#10;Description générée automatiquement">
            <a:extLst>
              <a:ext uri="{FF2B5EF4-FFF2-40B4-BE49-F238E27FC236}">
                <a16:creationId xmlns:a16="http://schemas.microsoft.com/office/drawing/2014/main" id="{1D144AFB-EA1B-83B1-0AC6-B388CFA824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3024"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02117093-6D40-F51E-6B99-755DF624E7A4}"/>
              </a:ext>
            </a:extLst>
          </p:cNvPr>
          <p:cNvSpPr txBox="1"/>
          <p:nvPr/>
        </p:nvSpPr>
        <p:spPr>
          <a:xfrm>
            <a:off x="8899872" y="1051560"/>
            <a:ext cx="329212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Basilique Saint-Paul-hors-les-Murs.</a:t>
            </a:r>
          </a:p>
        </p:txBody>
      </p:sp>
    </p:spTree>
    <p:extLst>
      <p:ext uri="{BB962C8B-B14F-4D97-AF65-F5344CB8AC3E}">
        <p14:creationId xmlns:p14="http://schemas.microsoft.com/office/powerpoint/2010/main" val="3895184214"/>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ciel, bâtiment&#10;&#10;Description générée automatiquement">
            <a:extLst>
              <a:ext uri="{FF2B5EF4-FFF2-40B4-BE49-F238E27FC236}">
                <a16:creationId xmlns:a16="http://schemas.microsoft.com/office/drawing/2014/main" id="{E9F4661D-B297-78A2-FFA8-060EBFB1C4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3578" y="279000"/>
            <a:ext cx="9509435" cy="6300000"/>
          </a:xfrm>
          <a:prstGeom prst="rect">
            <a:avLst/>
          </a:prstGeom>
          <a:effectLst>
            <a:softEdge rad="317500"/>
          </a:effectLst>
        </p:spPr>
      </p:pic>
      <p:sp>
        <p:nvSpPr>
          <p:cNvPr id="4" name="ZoneTexte 3">
            <a:extLst>
              <a:ext uri="{FF2B5EF4-FFF2-40B4-BE49-F238E27FC236}">
                <a16:creationId xmlns:a16="http://schemas.microsoft.com/office/drawing/2014/main" id="{B090CF06-B1D3-5108-EB91-C75C08A825B1}"/>
              </a:ext>
            </a:extLst>
          </p:cNvPr>
          <p:cNvSpPr txBox="1"/>
          <p:nvPr/>
        </p:nvSpPr>
        <p:spPr>
          <a:xfrm>
            <a:off x="4454652" y="4886896"/>
            <a:ext cx="6227064" cy="1938992"/>
          </a:xfrm>
          <a:prstGeom prst="rect">
            <a:avLst/>
          </a:prstGeom>
          <a:noFill/>
        </p:spPr>
        <p:txBody>
          <a:bodyPr wrap="square" rtlCol="0">
            <a:spAutoFit/>
          </a:bodyPr>
          <a:lstStyle/>
          <a:p>
            <a:endParaRPr lang="fr-FR" sz="2000" b="1" dirty="0"/>
          </a:p>
          <a:p>
            <a:endParaRPr lang="fr-FR" sz="2000" b="1" dirty="0"/>
          </a:p>
          <a:p>
            <a:endParaRPr lang="fr-FR" sz="2000" b="1" dirty="0"/>
          </a:p>
          <a:p>
            <a:endParaRPr lang="fr-FR" sz="2000" b="1" dirty="0"/>
          </a:p>
          <a:p>
            <a:endParaRPr lang="fr-FR" sz="2000" b="1" dirty="0"/>
          </a:p>
          <a:p>
            <a:r>
              <a:rPr lang="fr-FR" sz="2000" b="1" dirty="0"/>
              <a:t>Basilique Saint-Pierre.</a:t>
            </a:r>
          </a:p>
        </p:txBody>
      </p:sp>
    </p:spTree>
    <p:extLst>
      <p:ext uri="{BB962C8B-B14F-4D97-AF65-F5344CB8AC3E}">
        <p14:creationId xmlns:p14="http://schemas.microsoft.com/office/powerpoint/2010/main" val="2942960994"/>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classique&#10;&#10;Description générée automatiquement">
            <a:extLst>
              <a:ext uri="{FF2B5EF4-FFF2-40B4-BE49-F238E27FC236}">
                <a16:creationId xmlns:a16="http://schemas.microsoft.com/office/drawing/2014/main" id="{16C2A04F-45F5-0F85-CF61-FC927EED68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1618" y="279000"/>
            <a:ext cx="8408763" cy="6300000"/>
          </a:xfrm>
          <a:prstGeom prst="rect">
            <a:avLst/>
          </a:prstGeom>
          <a:effectLst>
            <a:softEdge rad="127000"/>
          </a:effectLst>
        </p:spPr>
      </p:pic>
      <p:sp>
        <p:nvSpPr>
          <p:cNvPr id="4" name="ZoneTexte 3">
            <a:extLst>
              <a:ext uri="{FF2B5EF4-FFF2-40B4-BE49-F238E27FC236}">
                <a16:creationId xmlns:a16="http://schemas.microsoft.com/office/drawing/2014/main" id="{D886514B-984F-D74C-FB9E-4B408CB75EFB}"/>
              </a:ext>
            </a:extLst>
          </p:cNvPr>
          <p:cNvSpPr txBox="1"/>
          <p:nvPr/>
        </p:nvSpPr>
        <p:spPr>
          <a:xfrm>
            <a:off x="3995928" y="4549676"/>
            <a:ext cx="722376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Basilique Saint-Jean-de-Latran.</a:t>
            </a:r>
          </a:p>
        </p:txBody>
      </p:sp>
    </p:spTree>
    <p:extLst>
      <p:ext uri="{BB962C8B-B14F-4D97-AF65-F5344CB8AC3E}">
        <p14:creationId xmlns:p14="http://schemas.microsoft.com/office/powerpoint/2010/main" val="204166357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itecture classique&#10;&#10;Description générée automatiquement">
            <a:extLst>
              <a:ext uri="{FF2B5EF4-FFF2-40B4-BE49-F238E27FC236}">
                <a16:creationId xmlns:a16="http://schemas.microsoft.com/office/drawing/2014/main" id="{A76B453C-C701-3AB2-12EC-5C9C8A0B47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8313" y="189000"/>
            <a:ext cx="5388773"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D44AC19-B3A1-485D-3930-8D5CCE9ED0DE}"/>
              </a:ext>
            </a:extLst>
          </p:cNvPr>
          <p:cNvSpPr txBox="1"/>
          <p:nvPr/>
        </p:nvSpPr>
        <p:spPr>
          <a:xfrm>
            <a:off x="362713" y="751344"/>
            <a:ext cx="278892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Grande Synagogue de Rome.</a:t>
            </a:r>
          </a:p>
        </p:txBody>
      </p:sp>
    </p:spTree>
    <p:extLst>
      <p:ext uri="{BB962C8B-B14F-4D97-AF65-F5344CB8AC3E}">
        <p14:creationId xmlns:p14="http://schemas.microsoft.com/office/powerpoint/2010/main" val="116548013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arbre&#10;&#10;Description générée automatiquement">
            <a:extLst>
              <a:ext uri="{FF2B5EF4-FFF2-40B4-BE49-F238E27FC236}">
                <a16:creationId xmlns:a16="http://schemas.microsoft.com/office/drawing/2014/main" id="{CD5AF2AD-502D-3EBF-B564-EB74968D33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1218" y="279000"/>
            <a:ext cx="9409563" cy="6300000"/>
          </a:xfrm>
          <a:prstGeom prst="rect">
            <a:avLst/>
          </a:prstGeom>
          <a:effectLst>
            <a:softEdge rad="317500"/>
          </a:effectLst>
        </p:spPr>
      </p:pic>
      <p:sp>
        <p:nvSpPr>
          <p:cNvPr id="4" name="ZoneTexte 3">
            <a:extLst>
              <a:ext uri="{FF2B5EF4-FFF2-40B4-BE49-F238E27FC236}">
                <a16:creationId xmlns:a16="http://schemas.microsoft.com/office/drawing/2014/main" id="{8E1EA500-FB49-C38D-108E-096D433D20EF}"/>
              </a:ext>
            </a:extLst>
          </p:cNvPr>
          <p:cNvSpPr txBox="1"/>
          <p:nvPr/>
        </p:nvSpPr>
        <p:spPr>
          <a:xfrm>
            <a:off x="4114800" y="4402728"/>
            <a:ext cx="701344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Grande Mosquée de Rome</a:t>
            </a:r>
          </a:p>
        </p:txBody>
      </p:sp>
    </p:spTree>
    <p:extLst>
      <p:ext uri="{BB962C8B-B14F-4D97-AF65-F5344CB8AC3E}">
        <p14:creationId xmlns:p14="http://schemas.microsoft.com/office/powerpoint/2010/main" val="377553924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75F2D034-A9AD-311B-4235-222412F7BB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00" y="825129"/>
            <a:ext cx="11484000" cy="5353224"/>
          </a:xfrm>
          <a:prstGeom prst="rect">
            <a:avLst/>
          </a:prstGeom>
          <a:effectLst>
            <a:softEdge rad="317500"/>
          </a:effectLst>
        </p:spPr>
      </p:pic>
      <p:sp>
        <p:nvSpPr>
          <p:cNvPr id="4" name="ZoneTexte 3">
            <a:extLst>
              <a:ext uri="{FF2B5EF4-FFF2-40B4-BE49-F238E27FC236}">
                <a16:creationId xmlns:a16="http://schemas.microsoft.com/office/drawing/2014/main" id="{2390A755-E659-D93F-1D1D-C7E86D8FE657}"/>
              </a:ext>
            </a:extLst>
          </p:cNvPr>
          <p:cNvSpPr txBox="1"/>
          <p:nvPr/>
        </p:nvSpPr>
        <p:spPr>
          <a:xfrm>
            <a:off x="2002536" y="5947520"/>
            <a:ext cx="8668512" cy="461665"/>
          </a:xfrm>
          <a:prstGeom prst="rect">
            <a:avLst/>
          </a:prstGeom>
          <a:noFill/>
        </p:spPr>
        <p:txBody>
          <a:bodyPr wrap="square" rtlCol="0">
            <a:spAutoFit/>
          </a:bodyPr>
          <a:lstStyle/>
          <a:p>
            <a:r>
              <a:rPr lang="fr-FR" sz="2400" b="1"/>
              <a:t>Palais du Quirinal, siège de la présidence de la République.</a:t>
            </a:r>
            <a:endParaRPr lang="fr-FR" sz="2400" b="1" dirty="0"/>
          </a:p>
        </p:txBody>
      </p:sp>
    </p:spTree>
    <p:extLst>
      <p:ext uri="{BB962C8B-B14F-4D97-AF65-F5344CB8AC3E}">
        <p14:creationId xmlns:p14="http://schemas.microsoft.com/office/powerpoint/2010/main" val="166135328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1776F980-2A09-0441-AF19-281D93B4D1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5488" y="279000"/>
            <a:ext cx="9301023" cy="6300000"/>
          </a:xfrm>
          <a:prstGeom prst="rect">
            <a:avLst/>
          </a:prstGeom>
          <a:effectLst>
            <a:softEdge rad="317500"/>
          </a:effectLst>
        </p:spPr>
      </p:pic>
      <p:sp>
        <p:nvSpPr>
          <p:cNvPr id="4" name="ZoneTexte 3">
            <a:extLst>
              <a:ext uri="{FF2B5EF4-FFF2-40B4-BE49-F238E27FC236}">
                <a16:creationId xmlns:a16="http://schemas.microsoft.com/office/drawing/2014/main" id="{E07EA7EC-7A03-0FD6-D6C7-52BE89A57356}"/>
              </a:ext>
            </a:extLst>
          </p:cNvPr>
          <p:cNvSpPr txBox="1"/>
          <p:nvPr/>
        </p:nvSpPr>
        <p:spPr>
          <a:xfrm>
            <a:off x="3675888" y="6348167"/>
            <a:ext cx="8414791" cy="461665"/>
          </a:xfrm>
          <a:prstGeom prst="rect">
            <a:avLst/>
          </a:prstGeom>
          <a:noFill/>
        </p:spPr>
        <p:txBody>
          <a:bodyPr wrap="square" rtlCol="0">
            <a:spAutoFit/>
          </a:bodyPr>
          <a:lstStyle/>
          <a:p>
            <a:r>
              <a:rPr lang="fr-FR" sz="2400" b="1"/>
              <a:t>Palais Chigi, présidence du Conseil.</a:t>
            </a:r>
            <a:endParaRPr lang="fr-FR" sz="2400" b="1" dirty="0"/>
          </a:p>
        </p:txBody>
      </p:sp>
    </p:spTree>
    <p:extLst>
      <p:ext uri="{BB962C8B-B14F-4D97-AF65-F5344CB8AC3E}">
        <p14:creationId xmlns:p14="http://schemas.microsoft.com/office/powerpoint/2010/main" val="3075466431"/>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0116CD5E-5C93-3561-F797-F2D121D5F6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5806" y="189000"/>
            <a:ext cx="5911059" cy="6480000"/>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6947CD8-F2E3-BFF1-AF71-95BB71BCDE24}"/>
              </a:ext>
            </a:extLst>
          </p:cNvPr>
          <p:cNvSpPr txBox="1"/>
          <p:nvPr/>
        </p:nvSpPr>
        <p:spPr>
          <a:xfrm>
            <a:off x="9436608" y="704088"/>
            <a:ext cx="2755392" cy="3785652"/>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Palais </a:t>
            </a:r>
            <a:r>
              <a:rPr lang="fr-FR" sz="2400" b="1" dirty="0" err="1">
                <a:solidFill>
                  <a:schemeClr val="bg1"/>
                </a:solidFill>
              </a:rPr>
              <a:t>Montecitorio</a:t>
            </a:r>
            <a:r>
              <a:rPr lang="fr-FR" sz="2400" b="1" dirty="0">
                <a:solidFill>
                  <a:schemeClr val="bg1"/>
                </a:solidFill>
              </a:rPr>
              <a:t>, siège de la Chambre des députés.</a:t>
            </a:r>
          </a:p>
        </p:txBody>
      </p:sp>
    </p:spTree>
    <p:extLst>
      <p:ext uri="{BB962C8B-B14F-4D97-AF65-F5344CB8AC3E}">
        <p14:creationId xmlns:p14="http://schemas.microsoft.com/office/powerpoint/2010/main" val="1306004727"/>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F6B0DC8A-6D01-3117-6304-02E5ECDFF1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9887" y="279000"/>
            <a:ext cx="9577191" cy="6300000"/>
          </a:xfrm>
          <a:prstGeom prst="rect">
            <a:avLst/>
          </a:prstGeom>
          <a:effectLst>
            <a:softEdge rad="317500"/>
          </a:effectLst>
        </p:spPr>
      </p:pic>
      <p:sp>
        <p:nvSpPr>
          <p:cNvPr id="4" name="ZoneTexte 3">
            <a:extLst>
              <a:ext uri="{FF2B5EF4-FFF2-40B4-BE49-F238E27FC236}">
                <a16:creationId xmlns:a16="http://schemas.microsoft.com/office/drawing/2014/main" id="{AEC2AE0B-D9AF-AB07-BE93-2402274612F4}"/>
              </a:ext>
            </a:extLst>
          </p:cNvPr>
          <p:cNvSpPr txBox="1"/>
          <p:nvPr/>
        </p:nvSpPr>
        <p:spPr>
          <a:xfrm>
            <a:off x="3865513" y="4433483"/>
            <a:ext cx="708660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Palais </a:t>
            </a:r>
            <a:r>
              <a:rPr lang="fr-FR" sz="2400" b="1" dirty="0" err="1">
                <a:solidFill>
                  <a:schemeClr val="bg1"/>
                </a:solidFill>
              </a:rPr>
              <a:t>Madama</a:t>
            </a:r>
            <a:r>
              <a:rPr lang="fr-FR" sz="2400" b="1" dirty="0">
                <a:solidFill>
                  <a:schemeClr val="bg1"/>
                </a:solidFill>
              </a:rPr>
              <a:t>, siège du Sénat.</a:t>
            </a:r>
          </a:p>
        </p:txBody>
      </p:sp>
    </p:spTree>
    <p:extLst>
      <p:ext uri="{BB962C8B-B14F-4D97-AF65-F5344CB8AC3E}">
        <p14:creationId xmlns:p14="http://schemas.microsoft.com/office/powerpoint/2010/main" val="617005129"/>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97C3BAAA-0446-684C-E09E-104FBF2098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5752"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D5F029B-1B96-2D29-E8C1-B1C83BB59039}"/>
              </a:ext>
            </a:extLst>
          </p:cNvPr>
          <p:cNvSpPr txBox="1"/>
          <p:nvPr/>
        </p:nvSpPr>
        <p:spPr>
          <a:xfrm>
            <a:off x="1825752" y="4549676"/>
            <a:ext cx="1017088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Le siège du Fonds Alimentaire Mondial, </a:t>
            </a:r>
            <a:r>
              <a:rPr lang="fr-FR" sz="2400" b="1" dirty="0" err="1"/>
              <a:t>palazzo</a:t>
            </a:r>
            <a:r>
              <a:rPr lang="fr-FR" sz="2400" b="1" dirty="0"/>
              <a:t> FAO à Rome.</a:t>
            </a:r>
          </a:p>
        </p:txBody>
      </p:sp>
    </p:spTree>
    <p:extLst>
      <p:ext uri="{BB962C8B-B14F-4D97-AF65-F5344CB8AC3E}">
        <p14:creationId xmlns:p14="http://schemas.microsoft.com/office/powerpoint/2010/main" val="1025404605"/>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scène, ciel, Ruines&#10;&#10;Description générée automatiquement">
            <a:extLst>
              <a:ext uri="{FF2B5EF4-FFF2-40B4-BE49-F238E27FC236}">
                <a16:creationId xmlns:a16="http://schemas.microsoft.com/office/drawing/2014/main" id="{9E3A5CF8-7095-EC21-5050-445EB4F71A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0000" y="1771708"/>
            <a:ext cx="11592000" cy="3314584"/>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F56864D-20E1-C302-EC6B-9001E9F95A54}"/>
              </a:ext>
            </a:extLst>
          </p:cNvPr>
          <p:cNvSpPr txBox="1"/>
          <p:nvPr/>
        </p:nvSpPr>
        <p:spPr>
          <a:xfrm>
            <a:off x="3758184" y="3291840"/>
            <a:ext cx="785469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Panorama du Forum romain.</a:t>
            </a:r>
          </a:p>
        </p:txBody>
      </p:sp>
    </p:spTree>
    <p:extLst>
      <p:ext uri="{BB962C8B-B14F-4D97-AF65-F5344CB8AC3E}">
        <p14:creationId xmlns:p14="http://schemas.microsoft.com/office/powerpoint/2010/main" val="2384935459"/>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arcade, Attraction touristique, lieu de culte&#10;&#10;Description générée automatiquement">
            <a:extLst>
              <a:ext uri="{FF2B5EF4-FFF2-40B4-BE49-F238E27FC236}">
                <a16:creationId xmlns:a16="http://schemas.microsoft.com/office/drawing/2014/main" id="{6EA4CD12-A8E5-02A0-2DB1-47FD6A18B2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8000" y="951743"/>
            <a:ext cx="11556000" cy="4817408"/>
          </a:xfrm>
          <a:prstGeom prst="rect">
            <a:avLst/>
          </a:prstGeom>
          <a:effectLst>
            <a:softEdge rad="317500"/>
          </a:effectLst>
        </p:spPr>
      </p:pic>
      <p:sp>
        <p:nvSpPr>
          <p:cNvPr id="4" name="ZoneTexte 3">
            <a:extLst>
              <a:ext uri="{FF2B5EF4-FFF2-40B4-BE49-F238E27FC236}">
                <a16:creationId xmlns:a16="http://schemas.microsoft.com/office/drawing/2014/main" id="{70D76F66-FD02-E617-32AA-DB1AF525B62A}"/>
              </a:ext>
            </a:extLst>
          </p:cNvPr>
          <p:cNvSpPr txBox="1"/>
          <p:nvPr/>
        </p:nvSpPr>
        <p:spPr>
          <a:xfrm>
            <a:off x="4343400" y="3767328"/>
            <a:ext cx="791870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L'intérieur du Panthéon.</a:t>
            </a:r>
          </a:p>
        </p:txBody>
      </p:sp>
    </p:spTree>
    <p:extLst>
      <p:ext uri="{BB962C8B-B14F-4D97-AF65-F5344CB8AC3E}">
        <p14:creationId xmlns:p14="http://schemas.microsoft.com/office/powerpoint/2010/main" val="822445814"/>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stade, plein air, ciel&#10;&#10;Description générée automatiquement">
            <a:extLst>
              <a:ext uri="{FF2B5EF4-FFF2-40B4-BE49-F238E27FC236}">
                <a16:creationId xmlns:a16="http://schemas.microsoft.com/office/drawing/2014/main" id="{0FF58047-1B08-03C4-1572-093624B797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4098" y="279000"/>
            <a:ext cx="8989963" cy="6300000"/>
          </a:xfrm>
          <a:prstGeom prst="rect">
            <a:avLst/>
          </a:prstGeom>
          <a:effectLst>
            <a:softEdge rad="635000"/>
          </a:effectLst>
        </p:spPr>
      </p:pic>
      <p:sp>
        <p:nvSpPr>
          <p:cNvPr id="4" name="ZoneTexte 3">
            <a:extLst>
              <a:ext uri="{FF2B5EF4-FFF2-40B4-BE49-F238E27FC236}">
                <a16:creationId xmlns:a16="http://schemas.microsoft.com/office/drawing/2014/main" id="{CEB88EDC-229D-7180-8752-FF7D62006DA0}"/>
              </a:ext>
            </a:extLst>
          </p:cNvPr>
          <p:cNvSpPr txBox="1"/>
          <p:nvPr/>
        </p:nvSpPr>
        <p:spPr>
          <a:xfrm>
            <a:off x="5340096" y="4270676"/>
            <a:ext cx="6739128"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Colisée.</a:t>
            </a:r>
          </a:p>
        </p:txBody>
      </p:sp>
    </p:spTree>
    <p:extLst>
      <p:ext uri="{BB962C8B-B14F-4D97-AF65-F5344CB8AC3E}">
        <p14:creationId xmlns:p14="http://schemas.microsoft.com/office/powerpoint/2010/main" val="361215790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Amphithéâtre, ciel, Bouleutérion&#10;&#10;Description générée automatiquement">
            <a:extLst>
              <a:ext uri="{FF2B5EF4-FFF2-40B4-BE49-F238E27FC236}">
                <a16:creationId xmlns:a16="http://schemas.microsoft.com/office/drawing/2014/main" id="{53137701-5B59-1AE1-BA72-3CB78A4F8A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1397058"/>
            <a:ext cx="11304000" cy="4191900"/>
          </a:xfrm>
          <a:prstGeom prst="rect">
            <a:avLst/>
          </a:prstGeom>
          <a:effectLst>
            <a:softEdge rad="317500"/>
          </a:effectLst>
        </p:spPr>
      </p:pic>
      <p:sp>
        <p:nvSpPr>
          <p:cNvPr id="4" name="ZoneTexte 3">
            <a:extLst>
              <a:ext uri="{FF2B5EF4-FFF2-40B4-BE49-F238E27FC236}">
                <a16:creationId xmlns:a16="http://schemas.microsoft.com/office/drawing/2014/main" id="{F156059A-BC67-5B34-A23C-D7103221BA06}"/>
              </a:ext>
            </a:extLst>
          </p:cNvPr>
          <p:cNvSpPr txBox="1"/>
          <p:nvPr/>
        </p:nvSpPr>
        <p:spPr>
          <a:xfrm>
            <a:off x="3538728" y="5588958"/>
            <a:ext cx="7434072" cy="461665"/>
          </a:xfrm>
          <a:prstGeom prst="rect">
            <a:avLst/>
          </a:prstGeom>
          <a:noFill/>
        </p:spPr>
        <p:txBody>
          <a:bodyPr wrap="square" rtlCol="0">
            <a:spAutoFit/>
          </a:bodyPr>
          <a:lstStyle/>
          <a:p>
            <a:r>
              <a:rPr lang="fr-FR" sz="2400" b="1">
                <a:solidFill>
                  <a:schemeClr val="bg1"/>
                </a:solidFill>
              </a:rPr>
              <a:t>Vue d'ensemble du Théâtre d'Ostie</a:t>
            </a:r>
            <a:endParaRPr lang="fr-FR" sz="2400" b="1" dirty="0">
              <a:solidFill>
                <a:schemeClr val="bg1"/>
              </a:solidFill>
            </a:endParaRPr>
          </a:p>
        </p:txBody>
      </p:sp>
    </p:spTree>
    <p:extLst>
      <p:ext uri="{BB962C8B-B14F-4D97-AF65-F5344CB8AC3E}">
        <p14:creationId xmlns:p14="http://schemas.microsoft.com/office/powerpoint/2010/main" val="29224581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uage, plein air, ciel, bâtiment&#10;&#10;Description générée automatiquement">
            <a:extLst>
              <a:ext uri="{FF2B5EF4-FFF2-40B4-BE49-F238E27FC236}">
                <a16:creationId xmlns:a16="http://schemas.microsoft.com/office/drawing/2014/main" id="{D211D5F4-2119-DAE7-FAE3-F9DE4836B4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1023" y="189000"/>
            <a:ext cx="470844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E8A50D6-A566-DFEB-FD13-E57C24D49704}"/>
              </a:ext>
            </a:extLst>
          </p:cNvPr>
          <p:cNvSpPr txBox="1"/>
          <p:nvPr/>
        </p:nvSpPr>
        <p:spPr>
          <a:xfrm>
            <a:off x="480916" y="1084100"/>
            <a:ext cx="332841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rgbClr val="FFFF00"/>
                </a:solidFill>
              </a:rPr>
              <a:t>Temple de Portunus.</a:t>
            </a:r>
          </a:p>
        </p:txBody>
      </p:sp>
    </p:spTree>
    <p:extLst>
      <p:ext uri="{BB962C8B-B14F-4D97-AF65-F5344CB8AC3E}">
        <p14:creationId xmlns:p14="http://schemas.microsoft.com/office/powerpoint/2010/main" val="3635908490"/>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Ruines, ciel, bâtiment&#10;&#10;Description générée automatiquement">
            <a:extLst>
              <a:ext uri="{FF2B5EF4-FFF2-40B4-BE49-F238E27FC236}">
                <a16:creationId xmlns:a16="http://schemas.microsoft.com/office/drawing/2014/main" id="{121963DD-01A7-308B-CB0D-7A6852DC01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72056"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E97C663-FC1B-6AD9-7A21-F9326481691F}"/>
              </a:ext>
            </a:extLst>
          </p:cNvPr>
          <p:cNvSpPr txBox="1"/>
          <p:nvPr/>
        </p:nvSpPr>
        <p:spPr>
          <a:xfrm>
            <a:off x="5038344" y="4378619"/>
            <a:ext cx="685800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Stade de Domitien.</a:t>
            </a:r>
          </a:p>
        </p:txBody>
      </p:sp>
    </p:spTree>
    <p:extLst>
      <p:ext uri="{BB962C8B-B14F-4D97-AF65-F5344CB8AC3E}">
        <p14:creationId xmlns:p14="http://schemas.microsoft.com/office/powerpoint/2010/main" val="167027600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mple, lieu de culte, bâtiment, plein air&#10;&#10;Description générée automatiquement">
            <a:extLst>
              <a:ext uri="{FF2B5EF4-FFF2-40B4-BE49-F238E27FC236}">
                <a16:creationId xmlns:a16="http://schemas.microsoft.com/office/drawing/2014/main" id="{2A9D38FA-44C4-B23F-79E8-3592F49B8C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1433" y="347482"/>
            <a:ext cx="7829133" cy="6300000"/>
          </a:xfrm>
          <a:prstGeom prst="rect">
            <a:avLst/>
          </a:prstGeom>
          <a:effectLst>
            <a:softEdge rad="317500"/>
          </a:effectLst>
        </p:spPr>
      </p:pic>
      <p:sp>
        <p:nvSpPr>
          <p:cNvPr id="4" name="ZoneTexte 3">
            <a:extLst>
              <a:ext uri="{FF2B5EF4-FFF2-40B4-BE49-F238E27FC236}">
                <a16:creationId xmlns:a16="http://schemas.microsoft.com/office/drawing/2014/main" id="{DF451DDC-D566-BEB1-2207-A86DD157FF4D}"/>
              </a:ext>
            </a:extLst>
          </p:cNvPr>
          <p:cNvSpPr txBox="1"/>
          <p:nvPr/>
        </p:nvSpPr>
        <p:spPr>
          <a:xfrm>
            <a:off x="4910328" y="4485668"/>
            <a:ext cx="652881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Panthéon.</a:t>
            </a:r>
          </a:p>
        </p:txBody>
      </p:sp>
    </p:spTree>
    <p:extLst>
      <p:ext uri="{BB962C8B-B14F-4D97-AF65-F5344CB8AC3E}">
        <p14:creationId xmlns:p14="http://schemas.microsoft.com/office/powerpoint/2010/main" val="83577882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CEA5FDB-9884-3C95-4926-A0A1E80BBF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13094" y="189000"/>
            <a:ext cx="508734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916A608C-612F-029C-D8CD-8859D5B4EBE4}"/>
              </a:ext>
            </a:extLst>
          </p:cNvPr>
          <p:cNvSpPr txBox="1"/>
          <p:nvPr/>
        </p:nvSpPr>
        <p:spPr>
          <a:xfrm>
            <a:off x="8641080" y="1546907"/>
            <a:ext cx="3127248" cy="2215991"/>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L'église Santa Maria in </a:t>
            </a:r>
            <a:r>
              <a:rPr lang="fr-FR" sz="2400" b="1" dirty="0" err="1">
                <a:solidFill>
                  <a:schemeClr val="bg1"/>
                </a:solidFill>
              </a:rPr>
              <a:t>Cosmedin</a:t>
            </a:r>
            <a:endParaRPr lang="fr-FR" sz="2400" b="1" dirty="0">
              <a:solidFill>
                <a:schemeClr val="bg1"/>
              </a:solidFill>
            </a:endParaRPr>
          </a:p>
        </p:txBody>
      </p:sp>
    </p:spTree>
    <p:extLst>
      <p:ext uri="{BB962C8B-B14F-4D97-AF65-F5344CB8AC3E}">
        <p14:creationId xmlns:p14="http://schemas.microsoft.com/office/powerpoint/2010/main" val="2901438624"/>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A962275-E4D5-51C6-3406-0468F5483E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8282" y="189000"/>
            <a:ext cx="4170603" cy="648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13FB3BB-3F3B-D5C3-F52A-45F80537DDA5}"/>
              </a:ext>
            </a:extLst>
          </p:cNvPr>
          <p:cNvSpPr txBox="1"/>
          <p:nvPr/>
        </p:nvSpPr>
        <p:spPr>
          <a:xfrm>
            <a:off x="886968" y="1389888"/>
            <a:ext cx="3374136" cy="2215991"/>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Plus de détails</a:t>
            </a:r>
          </a:p>
          <a:p>
            <a:r>
              <a:rPr lang="fr-FR" sz="2400" b="1" dirty="0">
                <a:solidFill>
                  <a:schemeClr val="bg1"/>
                </a:solidFill>
              </a:rPr>
              <a:t>Tour des Milices.</a:t>
            </a:r>
            <a:endParaRPr lang="fr-FR" b="1" dirty="0">
              <a:solidFill>
                <a:schemeClr val="bg1"/>
              </a:solidFill>
            </a:endParaRPr>
          </a:p>
        </p:txBody>
      </p:sp>
    </p:spTree>
    <p:extLst>
      <p:ext uri="{BB962C8B-B14F-4D97-AF65-F5344CB8AC3E}">
        <p14:creationId xmlns:p14="http://schemas.microsoft.com/office/powerpoint/2010/main" val="398299452"/>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0594DE16-A3AC-32F0-6386-47BB779A00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01710" y="210327"/>
            <a:ext cx="9588580" cy="6300000"/>
          </a:xfrm>
          <a:prstGeom prst="rect">
            <a:avLst/>
          </a:prstGeom>
          <a:effectLst>
            <a:softEdge rad="635000"/>
          </a:effectLst>
        </p:spPr>
      </p:pic>
      <p:sp>
        <p:nvSpPr>
          <p:cNvPr id="4" name="ZoneTexte 3">
            <a:extLst>
              <a:ext uri="{FF2B5EF4-FFF2-40B4-BE49-F238E27FC236}">
                <a16:creationId xmlns:a16="http://schemas.microsoft.com/office/drawing/2014/main" id="{004AF26B-E6A2-D1B2-A244-864F43D0AF21}"/>
              </a:ext>
            </a:extLst>
          </p:cNvPr>
          <p:cNvSpPr txBox="1"/>
          <p:nvPr/>
        </p:nvSpPr>
        <p:spPr>
          <a:xfrm>
            <a:off x="4416552" y="4339349"/>
            <a:ext cx="5733288"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Château Saint Ange.</a:t>
            </a:r>
          </a:p>
        </p:txBody>
      </p:sp>
    </p:spTree>
    <p:extLst>
      <p:ext uri="{BB962C8B-B14F-4D97-AF65-F5344CB8AC3E}">
        <p14:creationId xmlns:p14="http://schemas.microsoft.com/office/powerpoint/2010/main" val="4254138986"/>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fenêtre, ciel&#10;&#10;Description générée automatiquement">
            <a:extLst>
              <a:ext uri="{FF2B5EF4-FFF2-40B4-BE49-F238E27FC236}">
                <a16:creationId xmlns:a16="http://schemas.microsoft.com/office/drawing/2014/main" id="{DE27849E-1FBF-EDAE-F9B2-6B6FB1D2792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3424" y="189000"/>
            <a:ext cx="4320000"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03BAA82-C40E-EC11-3241-F1826516B9CC}"/>
              </a:ext>
            </a:extLst>
          </p:cNvPr>
          <p:cNvSpPr txBox="1"/>
          <p:nvPr/>
        </p:nvSpPr>
        <p:spPr>
          <a:xfrm>
            <a:off x="8183880" y="2967335"/>
            <a:ext cx="3355848" cy="461665"/>
          </a:xfrm>
          <a:prstGeom prst="rect">
            <a:avLst/>
          </a:prstGeom>
          <a:noFill/>
        </p:spPr>
        <p:txBody>
          <a:bodyPr wrap="square" rtlCol="0">
            <a:spAutoFit/>
          </a:bodyPr>
          <a:lstStyle/>
          <a:p>
            <a:r>
              <a:rPr lang="fr-FR" sz="2400" b="1">
                <a:solidFill>
                  <a:schemeClr val="bg1"/>
                </a:solidFill>
              </a:rPr>
              <a:t> Tour Caetani (Rome)</a:t>
            </a:r>
            <a:endParaRPr lang="fr-FR" sz="2400" b="1" dirty="0">
              <a:solidFill>
                <a:schemeClr val="bg1"/>
              </a:solidFill>
            </a:endParaRPr>
          </a:p>
        </p:txBody>
      </p:sp>
    </p:spTree>
    <p:extLst>
      <p:ext uri="{BB962C8B-B14F-4D97-AF65-F5344CB8AC3E}">
        <p14:creationId xmlns:p14="http://schemas.microsoft.com/office/powerpoint/2010/main" val="3990830685"/>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uines&#10;&#10;Description générée automatiquement">
            <a:extLst>
              <a:ext uri="{FF2B5EF4-FFF2-40B4-BE49-F238E27FC236}">
                <a16:creationId xmlns:a16="http://schemas.microsoft.com/office/drawing/2014/main" id="{3896D1FF-8461-7520-A708-56F96F1862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D808CBD-DEE8-C498-FB71-80BBC17DB744}"/>
              </a:ext>
            </a:extLst>
          </p:cNvPr>
          <p:cNvSpPr txBox="1"/>
          <p:nvPr/>
        </p:nvSpPr>
        <p:spPr>
          <a:xfrm>
            <a:off x="3861816" y="4436376"/>
            <a:ext cx="731520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Maison des Chevaliers de Rhodes.</a:t>
            </a:r>
          </a:p>
        </p:txBody>
      </p:sp>
    </p:spTree>
    <p:extLst>
      <p:ext uri="{BB962C8B-B14F-4D97-AF65-F5344CB8AC3E}">
        <p14:creationId xmlns:p14="http://schemas.microsoft.com/office/powerpoint/2010/main" val="2081636349"/>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château&#10;&#10;Description générée automatiquement">
            <a:extLst>
              <a:ext uri="{FF2B5EF4-FFF2-40B4-BE49-F238E27FC236}">
                <a16:creationId xmlns:a16="http://schemas.microsoft.com/office/drawing/2014/main" id="{013C2903-6DAB-48EC-985D-9DCFE71C27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399999" cy="6300000"/>
          </a:xfrm>
          <a:prstGeom prst="rect">
            <a:avLst/>
          </a:prstGeom>
          <a:effectLst>
            <a:softEdge rad="317500"/>
          </a:effectLst>
        </p:spPr>
      </p:pic>
      <p:sp>
        <p:nvSpPr>
          <p:cNvPr id="4" name="ZoneTexte 3">
            <a:extLst>
              <a:ext uri="{FF2B5EF4-FFF2-40B4-BE49-F238E27FC236}">
                <a16:creationId xmlns:a16="http://schemas.microsoft.com/office/drawing/2014/main" id="{401D9E7C-57E6-09A5-32BB-FADEC6BAC791}"/>
              </a:ext>
            </a:extLst>
          </p:cNvPr>
          <p:cNvSpPr txBox="1"/>
          <p:nvPr/>
        </p:nvSpPr>
        <p:spPr>
          <a:xfrm>
            <a:off x="4223337" y="4428869"/>
            <a:ext cx="726948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Château forteresse d'Ostie.</a:t>
            </a:r>
          </a:p>
        </p:txBody>
      </p:sp>
    </p:spTree>
    <p:extLst>
      <p:ext uri="{BB962C8B-B14F-4D97-AF65-F5344CB8AC3E}">
        <p14:creationId xmlns:p14="http://schemas.microsoft.com/office/powerpoint/2010/main" val="326382322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omme, habits, personne, public&#10;&#10;Description générée automatiquement">
            <a:extLst>
              <a:ext uri="{FF2B5EF4-FFF2-40B4-BE49-F238E27FC236}">
                <a16:creationId xmlns:a16="http://schemas.microsoft.com/office/drawing/2014/main" id="{7F19D633-C141-679D-63AF-274076BEE0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2294" y="774441"/>
            <a:ext cx="6444000" cy="4833000"/>
          </a:xfrm>
          <a:prstGeom prst="rect">
            <a:avLst/>
          </a:prstGeom>
        </p:spPr>
      </p:pic>
      <p:sp>
        <p:nvSpPr>
          <p:cNvPr id="4" name="ZoneTexte 3">
            <a:extLst>
              <a:ext uri="{FF2B5EF4-FFF2-40B4-BE49-F238E27FC236}">
                <a16:creationId xmlns:a16="http://schemas.microsoft.com/office/drawing/2014/main" id="{83C4548A-6BFF-4486-5C7D-2A2D89CD225A}"/>
              </a:ext>
            </a:extLst>
          </p:cNvPr>
          <p:cNvSpPr txBox="1"/>
          <p:nvPr/>
        </p:nvSpPr>
        <p:spPr>
          <a:xfrm>
            <a:off x="1626979" y="251221"/>
            <a:ext cx="11762449" cy="523220"/>
          </a:xfrm>
          <a:prstGeom prst="rect">
            <a:avLst/>
          </a:prstGeom>
          <a:noFill/>
        </p:spPr>
        <p:txBody>
          <a:bodyPr wrap="square" rtlCol="0">
            <a:spAutoFit/>
          </a:bodyPr>
          <a:lstStyle/>
          <a:p>
            <a:r>
              <a:rPr lang="fr-FR" sz="2800" b="1" dirty="0"/>
              <a:t>Lorient Vous A Présenté La Ville De Rome – Italie-  N°2</a:t>
            </a:r>
          </a:p>
        </p:txBody>
      </p:sp>
      <p:sp>
        <p:nvSpPr>
          <p:cNvPr id="5" name="ZoneTexte 4">
            <a:extLst>
              <a:ext uri="{FF2B5EF4-FFF2-40B4-BE49-F238E27FC236}">
                <a16:creationId xmlns:a16="http://schemas.microsoft.com/office/drawing/2014/main" id="{D36B6636-2087-9546-67A6-A952BDF4D01B}"/>
              </a:ext>
            </a:extLst>
          </p:cNvPr>
          <p:cNvSpPr txBox="1"/>
          <p:nvPr/>
        </p:nvSpPr>
        <p:spPr>
          <a:xfrm>
            <a:off x="3772678" y="5607441"/>
            <a:ext cx="7741298" cy="523220"/>
          </a:xfrm>
          <a:prstGeom prst="rect">
            <a:avLst/>
          </a:prstGeom>
          <a:noFill/>
        </p:spPr>
        <p:txBody>
          <a:bodyPr wrap="square" rtlCol="0">
            <a:spAutoFit/>
          </a:bodyPr>
          <a:lstStyle/>
          <a:p>
            <a:r>
              <a:rPr lang="fr-FR" sz="2800" b="1" dirty="0"/>
              <a:t>Les Images Et Le Son Du Net </a:t>
            </a:r>
          </a:p>
        </p:txBody>
      </p:sp>
      <p:sp>
        <p:nvSpPr>
          <p:cNvPr id="6" name="ZoneTexte 5">
            <a:extLst>
              <a:ext uri="{FF2B5EF4-FFF2-40B4-BE49-F238E27FC236}">
                <a16:creationId xmlns:a16="http://schemas.microsoft.com/office/drawing/2014/main" id="{FA2ACE29-0B98-FB72-9B63-2F8CAE25BC9A}"/>
              </a:ext>
            </a:extLst>
          </p:cNvPr>
          <p:cNvSpPr txBox="1"/>
          <p:nvPr/>
        </p:nvSpPr>
        <p:spPr>
          <a:xfrm>
            <a:off x="5654351" y="6064545"/>
            <a:ext cx="5057192" cy="523220"/>
          </a:xfrm>
          <a:prstGeom prst="rect">
            <a:avLst/>
          </a:prstGeom>
          <a:noFill/>
        </p:spPr>
        <p:txBody>
          <a:bodyPr wrap="square" rtlCol="0">
            <a:spAutoFit/>
          </a:bodyPr>
          <a:lstStyle/>
          <a:p>
            <a:r>
              <a:rPr lang="fr-FR" sz="2800" b="1" dirty="0"/>
              <a:t>Daniel</a:t>
            </a:r>
          </a:p>
        </p:txBody>
      </p:sp>
    </p:spTree>
    <p:extLst>
      <p:ext uri="{BB962C8B-B14F-4D97-AF65-F5344CB8AC3E}">
        <p14:creationId xmlns:p14="http://schemas.microsoft.com/office/powerpoint/2010/main" val="1482721023"/>
      </p:ext>
    </p:extLst>
  </p:cSld>
  <p:clrMapOvr>
    <a:masterClrMapping/>
  </p:clrMapOvr>
  <mc:AlternateContent xmlns:mc="http://schemas.openxmlformats.org/markup-compatibility/2006" xmlns:p14="http://schemas.microsoft.com/office/powerpoint/2010/main">
    <mc:Choice Requires="p14">
      <p:transition spd="slow" p14:dur="5000" advClick="0" advTm="8000">
        <p14:pan dir="u"/>
      </p:transition>
    </mc:Choice>
    <mc:Fallback xmlns="">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413</Words>
  <Application>Microsoft Office PowerPoint</Application>
  <PresentationFormat>Grand écran</PresentationFormat>
  <Paragraphs>166</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2024-10-25T04:04:27Z</dcterms:created>
  <dcterms:modified xsi:type="dcterms:W3CDTF">2024-10-25T05:34:50Z</dcterms:modified>
</cp:coreProperties>
</file>