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6" r:id="rId3"/>
    <p:sldId id="281" r:id="rId4"/>
    <p:sldId id="280" r:id="rId5"/>
    <p:sldId id="279" r:id="rId6"/>
    <p:sldId id="278" r:id="rId7"/>
    <p:sldId id="277" r:id="rId8"/>
    <p:sldId id="276"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1" r:id="rId24"/>
    <p:sldId id="260" r:id="rId25"/>
    <p:sldId id="259" r:id="rId26"/>
    <p:sldId id="258" r:id="rId27"/>
    <p:sldId id="257"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4F75-3DC6-4377-A69B-DF672BBA1FD6}" type="datetimeFigureOut">
              <a:rPr lang="fr-FR" smtClean="0"/>
              <a:t>24/10/2024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39F80B-5748-4118-8D8C-BE6767C15940}" type="slidenum">
              <a:rPr lang="fr-FR" smtClean="0"/>
              <a:t>‹N°›</a:t>
            </a:fld>
            <a:endParaRPr lang="fr-FR"/>
          </a:p>
        </p:txBody>
      </p:sp>
    </p:spTree>
    <p:extLst>
      <p:ext uri="{BB962C8B-B14F-4D97-AF65-F5344CB8AC3E}">
        <p14:creationId xmlns:p14="http://schemas.microsoft.com/office/powerpoint/2010/main" val="1260301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A39F80B-5748-4118-8D8C-BE6767C15940}" type="slidenum">
              <a:rPr lang="fr-FR" smtClean="0"/>
              <a:t>20</a:t>
            </a:fld>
            <a:endParaRPr lang="fr-FR"/>
          </a:p>
        </p:txBody>
      </p:sp>
    </p:spTree>
    <p:extLst>
      <p:ext uri="{BB962C8B-B14F-4D97-AF65-F5344CB8AC3E}">
        <p14:creationId xmlns:p14="http://schemas.microsoft.com/office/powerpoint/2010/main" val="70851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3DA4F3-1760-B9E6-FE97-CC85E3B3D76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737F5A7-677D-AB6E-8634-D97274A236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B4CC983-3454-69AC-2E44-7C2EB18F7F5A}"/>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F277FBD7-064E-B99E-7CF1-F894FDCDBCD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54798ED-5803-65B4-1D87-761CA1A1D1F0}"/>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60358506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E43E96-A6FE-0F05-5059-53F583D2956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5829C10-DFB2-CAF9-2DC6-3F4F7900A2D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AE71C7D-9068-FBCC-CCBA-4D34281555CF}"/>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7F0826BC-7718-5738-4A96-014E1DE93F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91A0935-3DBF-EE74-33B9-1261E13D3948}"/>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259006090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7749EF-A6FE-B561-3D95-BE6ABE1539C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0AECEB1-4EA8-9CC4-F287-EAA6B162BE3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3BF43AB-92A2-4476-A12E-C012FF14AE0F}"/>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E7BDCA5F-7D6B-799F-4D27-7BE1C95789A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998BFC3-6E67-3B1F-A099-64B37C60C34A}"/>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403536872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C1DAA9-93F7-6845-B0FE-85B05C7E69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24481DC-48A4-4673-5B0D-8B235A16C9A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5968E7B-4119-BEFC-79E6-384F9467AE4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A42023C-4B43-AA32-16DD-B3509B9C92AE}"/>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1A5C29A7-21F0-E0EF-A6DC-4734B198761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97C2CB4-3AE3-14CD-1A40-3A0C156F7AB1}"/>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323685794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382C72-974F-6D8E-5389-D5EA5B4BF65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092F86E-C80B-D977-D2F4-53278481A8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7C53B05-DFA5-53C8-CB38-9F1186BAE02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C1BD6FA-6DAE-2294-9A74-3556016C82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F0BF2A9-8EC6-329B-0EF3-8286615FA65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4256F7-0911-8A0B-466D-F95CDF6E5840}"/>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8" name="Espace réservé du pied de page 7">
            <a:extLst>
              <a:ext uri="{FF2B5EF4-FFF2-40B4-BE49-F238E27FC236}">
                <a16:creationId xmlns:a16="http://schemas.microsoft.com/office/drawing/2014/main" id="{DA834B36-A627-5E37-C361-F3B17532F3D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AF6CE44-C798-E7FB-4CCE-66FB36691F16}"/>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157212924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C8AA7-2F1C-0258-9D54-0133DB4E9B5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97F560A-A6DC-7A60-FB9F-ED4E3A0C4C5A}"/>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4" name="Espace réservé du pied de page 3">
            <a:extLst>
              <a:ext uri="{FF2B5EF4-FFF2-40B4-BE49-F238E27FC236}">
                <a16:creationId xmlns:a16="http://schemas.microsoft.com/office/drawing/2014/main" id="{ED06F481-74D4-93D8-4CF6-9C7C161FDFB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6B58F36-D725-0776-A681-EDCEE2A95756}"/>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92791674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D6B3AE1-1D05-1D48-4C0F-4E16EC4E6DA8}"/>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3" name="Espace réservé du pied de page 2">
            <a:extLst>
              <a:ext uri="{FF2B5EF4-FFF2-40B4-BE49-F238E27FC236}">
                <a16:creationId xmlns:a16="http://schemas.microsoft.com/office/drawing/2014/main" id="{33457BB1-9638-A9AB-0644-1984B8B4215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0EF36D8-B193-0D76-6BAC-2409351996C2}"/>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2519293901"/>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1A0E84-387F-37E3-F007-9D2895BBA2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D619B31-167E-4B4D-12EA-F9A59B8F13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637A26E-EE76-9196-0148-BF269AEA9C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CB7E04-CF43-825C-6DEE-34EEC42B8799}"/>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9FC56782-0DC4-BF0A-E46F-02F18482D8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188EDE4-7869-1553-9680-E62EA64FBF0F}"/>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1335839930"/>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BCF63C-46AB-F18B-A56D-4510375E4D4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3501CF3-6C18-6381-57EA-6A9548F901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2AE7FCE-BC0B-157E-0F9B-B85DC27DCC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D26E949-C62F-0D5C-3820-2FCC77968C22}"/>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54C612C3-1614-EE75-1023-A9216F5E085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9610E7A-D865-5E6F-D748-3191B8A1879E}"/>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416581481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D0DDE9-43B8-B6D1-8A46-490FFFA2CA6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D851796-B441-F32A-3CB4-03FCA1D7D76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0426EC-8926-88A2-6A50-E1660F6FC96B}"/>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3B89BE27-ED9B-8CE4-4674-8977B2A142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376735-FD15-D550-0CFC-A84D0D4A4153}"/>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1218119991"/>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7C42E5D-9800-97C4-8554-9CAF69BA17B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743589F-707D-9020-4F29-190714D20BF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EA8259-0D1A-3815-7358-D681DC982CE1}"/>
              </a:ext>
            </a:extLst>
          </p:cNvPr>
          <p:cNvSpPr>
            <a:spLocks noGrp="1"/>
          </p:cNvSpPr>
          <p:nvPr>
            <p:ph type="dt" sz="half" idx="10"/>
          </p:nvPr>
        </p:nvSpPr>
        <p:spPr/>
        <p:txBody>
          <a:bodyPr/>
          <a:lstStyle/>
          <a:p>
            <a:fld id="{7F8E6E48-54B3-4E87-A34D-830FFDA7D425}"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48CCE65E-6641-6822-3B17-50573271EA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94EE8F-5049-068D-23FD-8C2900DEF9DE}"/>
              </a:ext>
            </a:extLst>
          </p:cNvPr>
          <p:cNvSpPr>
            <a:spLocks noGrp="1"/>
          </p:cNvSpPr>
          <p:nvPr>
            <p:ph type="sldNum" sz="quarter" idx="12"/>
          </p:nvPr>
        </p:nvSpPr>
        <p:spPr/>
        <p:txBody>
          <a:bodyPr/>
          <a:lstStyle/>
          <a:p>
            <a:fld id="{B3300E63-300C-4A04-AA33-52974C5C70C0}" type="slidenum">
              <a:rPr lang="fr-FR" smtClean="0"/>
              <a:t>‹N°›</a:t>
            </a:fld>
            <a:endParaRPr lang="fr-FR"/>
          </a:p>
        </p:txBody>
      </p:sp>
    </p:spTree>
    <p:extLst>
      <p:ext uri="{BB962C8B-B14F-4D97-AF65-F5344CB8AC3E}">
        <p14:creationId xmlns:p14="http://schemas.microsoft.com/office/powerpoint/2010/main" val="1242350929"/>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822C1BE-1B3F-22BB-7EF4-5D1A25D8F4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65715B9-A43E-A007-E89A-EF65FAF5F5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C4401DC-AC13-EBF9-4C87-C4CCB30CE3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F8E6E48-54B3-4E87-A34D-830FFDA7D425}"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0FBEA6F7-134F-C14C-2C09-079530EA9D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F8A04B6-BCD8-A4AD-FCC9-912355F811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3300E63-300C-4A04-AA33-52974C5C70C0}" type="slidenum">
              <a:rPr lang="fr-FR" smtClean="0"/>
              <a:t>‹N°›</a:t>
            </a:fld>
            <a:endParaRPr lang="fr-FR"/>
          </a:p>
        </p:txBody>
      </p:sp>
    </p:spTree>
    <p:extLst>
      <p:ext uri="{BB962C8B-B14F-4D97-AF65-F5344CB8AC3E}">
        <p14:creationId xmlns:p14="http://schemas.microsoft.com/office/powerpoint/2010/main" val="3154337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arbre&#10;&#10;Description générée automatiquement">
            <a:extLst>
              <a:ext uri="{FF2B5EF4-FFF2-40B4-BE49-F238E27FC236}">
                <a16:creationId xmlns:a16="http://schemas.microsoft.com/office/drawing/2014/main" id="{7453610A-14EA-108C-F36C-F9022105B7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effectLst>
            <a:softEdge rad="317500"/>
          </a:effectLst>
        </p:spPr>
      </p:pic>
      <p:sp>
        <p:nvSpPr>
          <p:cNvPr id="4" name="ZoneTexte 3">
            <a:extLst>
              <a:ext uri="{FF2B5EF4-FFF2-40B4-BE49-F238E27FC236}">
                <a16:creationId xmlns:a16="http://schemas.microsoft.com/office/drawing/2014/main" id="{B49D59C4-EBDE-FACD-F390-E4C0ADAC7B3E}"/>
              </a:ext>
            </a:extLst>
          </p:cNvPr>
          <p:cNvSpPr txBox="1"/>
          <p:nvPr/>
        </p:nvSpPr>
        <p:spPr>
          <a:xfrm>
            <a:off x="3657600" y="876506"/>
            <a:ext cx="7745506" cy="461665"/>
          </a:xfrm>
          <a:prstGeom prst="rect">
            <a:avLst/>
          </a:prstGeom>
          <a:noFill/>
        </p:spPr>
        <p:txBody>
          <a:bodyPr wrap="square" rtlCol="0">
            <a:spAutoFit/>
          </a:bodyPr>
          <a:lstStyle/>
          <a:p>
            <a:r>
              <a:rPr lang="fr-FR" sz="2400" b="1" dirty="0"/>
              <a:t>La Ville De Paris N°2- Suite Et Fin</a:t>
            </a:r>
          </a:p>
        </p:txBody>
      </p:sp>
    </p:spTree>
    <p:extLst>
      <p:ext uri="{BB962C8B-B14F-4D97-AF65-F5344CB8AC3E}">
        <p14:creationId xmlns:p14="http://schemas.microsoft.com/office/powerpoint/2010/main" val="3869134565"/>
      </p:ext>
    </p:extLst>
  </p:cSld>
  <p:clrMapOvr>
    <a:masterClrMapping/>
  </p:clrMapOvr>
  <mc:AlternateContent xmlns:mc="http://schemas.openxmlformats.org/markup-compatibility/2006" xmlns:p14="http://schemas.microsoft.com/office/powerpoint/2010/main">
    <mc:Choice Requires="p14">
      <p:transition spd="slow" p14:dur="5000" advClick="0" advTm="8000">
        <p:wipe/>
        <p:sndAc>
          <p:stSnd loop="1">
            <p:snd r:embed="rId2" name="Yves Montand   A Paris.wav"/>
          </p:stSnd>
        </p:sndAc>
      </p:transition>
    </mc:Choice>
    <mc:Fallback xmlns="">
      <p:transition spd="slow" advClick="0" advTm="8000">
        <p:wipe/>
        <p:sndAc>
          <p:stSnd loop="1">
            <p:snd r:embed="rId4" name="Yves Montand   A Pari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90675A6-BF27-8311-EAA1-5354EB23B81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Paris (/</a:t>
            </a:r>
            <a:r>
              <a:rPr lang="fr-FR" sz="2800" b="1" dirty="0" err="1">
                <a:solidFill>
                  <a:srgbClr val="FFFF00"/>
                </a:solidFill>
              </a:rPr>
              <a:t>pa.ʁi</a:t>
            </a:r>
            <a:r>
              <a:rPr lang="fr-FR" sz="2800" b="1" dirty="0">
                <a:solidFill>
                  <a:srgbClr val="FFFF00"/>
                </a:solidFill>
              </a:rPr>
              <a:t>/a Écouter) est la capitale de la France et une collectivité à statut particulier. Divisée en vingt arrondissements, elle est le chef-lieu de la région Île-de-France et le siège de la métropole du Grand Paris.</a:t>
            </a:r>
          </a:p>
          <a:p>
            <a:pPr algn="ctr"/>
            <a:endParaRPr lang="fr-FR" sz="2800" b="1" dirty="0">
              <a:solidFill>
                <a:srgbClr val="FFFF00"/>
              </a:solidFill>
            </a:endParaRPr>
          </a:p>
          <a:p>
            <a:pPr algn="ctr"/>
            <a:r>
              <a:rPr lang="fr-FR" sz="2800" b="1" dirty="0">
                <a:solidFill>
                  <a:srgbClr val="FFFF00"/>
                </a:solidFill>
              </a:rPr>
              <a:t>Paris est situé au centre du Bassin parisien, sur une boucle de la Seine, entre les confluents avec la Marne et l'Oise. Le site est occupé à partir du IIIe siècle avant notre ère sous le nom Lutèce par le peuple gaulois des </a:t>
            </a:r>
            <a:r>
              <a:rPr lang="fr-FR" sz="2800" b="1" dirty="0" err="1">
                <a:solidFill>
                  <a:srgbClr val="FFFF00"/>
                </a:solidFill>
              </a:rPr>
              <a:t>Parisii</a:t>
            </a:r>
            <a:r>
              <a:rPr lang="fr-FR" sz="2800" b="1" dirty="0">
                <a:solidFill>
                  <a:srgbClr val="FFFF00"/>
                </a:solidFill>
              </a:rPr>
              <a:t>, qui donne son nom à la ville. Au début du VIe siècle, Clovis choisit Paris comme capitale de son royaume. Profitant de la fertilité agricole de son bassin alentour alliée au pouvoir institutionnel lui étant conféré, la cité devient alors une des principales villes de l'ancienne Gaule avec des palais royaux, de riches abbayes et une cathédrale. Au cours du Moyen Âge, elle s'impose comme un foyer intellectuel et artistique majeur avec la création de l'université de Paris.</a:t>
            </a:r>
          </a:p>
        </p:txBody>
      </p:sp>
      <p:sp>
        <p:nvSpPr>
          <p:cNvPr id="4" name="ZoneTexte 3">
            <a:extLst>
              <a:ext uri="{FF2B5EF4-FFF2-40B4-BE49-F238E27FC236}">
                <a16:creationId xmlns:a16="http://schemas.microsoft.com/office/drawing/2014/main" id="{91DEAF52-9D50-8382-C808-8A979DC374CA}"/>
              </a:ext>
            </a:extLst>
          </p:cNvPr>
          <p:cNvSpPr txBox="1"/>
          <p:nvPr/>
        </p:nvSpPr>
        <p:spPr>
          <a:xfrm>
            <a:off x="2259106" y="5884433"/>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2407722336"/>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it, plein air, lune&#10;&#10;Description générée automatiquement">
            <a:extLst>
              <a:ext uri="{FF2B5EF4-FFF2-40B4-BE49-F238E27FC236}">
                <a16:creationId xmlns:a16="http://schemas.microsoft.com/office/drawing/2014/main" id="{F4CC3218-FE19-DB00-77D7-84EEBFE3E3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1090265"/>
            <a:ext cx="11664000" cy="4495500"/>
          </a:xfrm>
          <a:prstGeom prst="rect">
            <a:avLst/>
          </a:prstGeom>
          <a:effectLst>
            <a:softEdge rad="127000"/>
          </a:effectLst>
        </p:spPr>
      </p:pic>
      <p:sp>
        <p:nvSpPr>
          <p:cNvPr id="4" name="ZoneTexte 3">
            <a:extLst>
              <a:ext uri="{FF2B5EF4-FFF2-40B4-BE49-F238E27FC236}">
                <a16:creationId xmlns:a16="http://schemas.microsoft.com/office/drawing/2014/main" id="{4357F678-6BD3-CF07-C6C6-A8CADD079DCD}"/>
              </a:ext>
            </a:extLst>
          </p:cNvPr>
          <p:cNvSpPr txBox="1"/>
          <p:nvPr/>
        </p:nvSpPr>
        <p:spPr>
          <a:xfrm>
            <a:off x="4077149" y="3692419"/>
            <a:ext cx="749808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L'hôtel de ville de Paris la nuit.</a:t>
            </a:r>
          </a:p>
        </p:txBody>
      </p:sp>
    </p:spTree>
    <p:extLst>
      <p:ext uri="{BB962C8B-B14F-4D97-AF65-F5344CB8AC3E}">
        <p14:creationId xmlns:p14="http://schemas.microsoft.com/office/powerpoint/2010/main" val="816566670"/>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19A2A14B-757D-4709-6E7A-67CD648861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997" y="189000"/>
            <a:ext cx="3531335" cy="6480000"/>
          </a:xfrm>
          <a:prstGeom prst="rect">
            <a:avLst/>
          </a:prstGeom>
          <a:ln w="41275">
            <a:solidFill>
              <a:srgbClr val="FFFF00"/>
            </a:solidFill>
          </a:ln>
          <a:effectLst>
            <a:outerShdw blurRad="190500" algn="tl" rotWithShape="0">
              <a:srgbClr val="000000">
                <a:alpha val="70000"/>
              </a:srgbClr>
            </a:outerShdw>
          </a:effectLst>
        </p:spPr>
      </p:pic>
      <p:sp>
        <p:nvSpPr>
          <p:cNvPr id="4" name="ZoneTexte 3">
            <a:extLst>
              <a:ext uri="{FF2B5EF4-FFF2-40B4-BE49-F238E27FC236}">
                <a16:creationId xmlns:a16="http://schemas.microsoft.com/office/drawing/2014/main" id="{F5278B4C-49B4-54C9-A8DF-587DBF15B0E6}"/>
              </a:ext>
            </a:extLst>
          </p:cNvPr>
          <p:cNvSpPr txBox="1"/>
          <p:nvPr/>
        </p:nvSpPr>
        <p:spPr>
          <a:xfrm>
            <a:off x="882889" y="-1729291"/>
            <a:ext cx="353133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t>Le Tribunal de Paris aux Batignolles.</a:t>
            </a:r>
          </a:p>
        </p:txBody>
      </p:sp>
      <p:pic>
        <p:nvPicPr>
          <p:cNvPr id="6" name="Image 5" descr="Une image contenant texte, bâtiment, fenêtre, plein air&#10;&#10;Description générée automatiquement">
            <a:extLst>
              <a:ext uri="{FF2B5EF4-FFF2-40B4-BE49-F238E27FC236}">
                <a16:creationId xmlns:a16="http://schemas.microsoft.com/office/drawing/2014/main" id="{E7392E80-E687-1116-BF0B-9D48B6E18F1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39360" y="189000"/>
            <a:ext cx="485364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5426E80-32CE-022F-1421-D283E219C975}"/>
              </a:ext>
            </a:extLst>
          </p:cNvPr>
          <p:cNvSpPr txBox="1"/>
          <p:nvPr/>
        </p:nvSpPr>
        <p:spPr>
          <a:xfrm>
            <a:off x="7723673" y="1046182"/>
            <a:ext cx="341049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Boutique Chanel, place Vendôme.</a:t>
            </a:r>
          </a:p>
        </p:txBody>
      </p:sp>
    </p:spTree>
    <p:extLst>
      <p:ext uri="{BB962C8B-B14F-4D97-AF65-F5344CB8AC3E}">
        <p14:creationId xmlns:p14="http://schemas.microsoft.com/office/powerpoint/2010/main" val="4209654470"/>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alais&#10;&#10;Description générée automatiquement">
            <a:extLst>
              <a:ext uri="{FF2B5EF4-FFF2-40B4-BE49-F238E27FC236}">
                <a16:creationId xmlns:a16="http://schemas.microsoft.com/office/drawing/2014/main" id="{4CE83BA8-C982-B008-CC4A-4FF404C514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317500"/>
          </a:effectLst>
        </p:spPr>
      </p:pic>
      <p:sp>
        <p:nvSpPr>
          <p:cNvPr id="4" name="ZoneTexte 3">
            <a:extLst>
              <a:ext uri="{FF2B5EF4-FFF2-40B4-BE49-F238E27FC236}">
                <a16:creationId xmlns:a16="http://schemas.microsoft.com/office/drawing/2014/main" id="{C716C36F-54D6-54FC-D3E9-8264982CA738}"/>
              </a:ext>
            </a:extLst>
          </p:cNvPr>
          <p:cNvSpPr txBox="1"/>
          <p:nvPr/>
        </p:nvSpPr>
        <p:spPr>
          <a:xfrm>
            <a:off x="3571538" y="4549676"/>
            <a:ext cx="791762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Château de la Muette, siège de l'OCDE.</a:t>
            </a:r>
          </a:p>
        </p:txBody>
      </p:sp>
    </p:spTree>
    <p:extLst>
      <p:ext uri="{BB962C8B-B14F-4D97-AF65-F5344CB8AC3E}">
        <p14:creationId xmlns:p14="http://schemas.microsoft.com/office/powerpoint/2010/main" val="327580071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orizon, paysage urbain, Métropole&#10;&#10;Description générée automatiquement">
            <a:extLst>
              <a:ext uri="{FF2B5EF4-FFF2-40B4-BE49-F238E27FC236}">
                <a16:creationId xmlns:a16="http://schemas.microsoft.com/office/drawing/2014/main" id="{DBC8D182-2681-8CB1-B63A-A62FDA4D2F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C2B743ED-5315-F8A1-DA55-4F12524354C6}"/>
              </a:ext>
            </a:extLst>
          </p:cNvPr>
          <p:cNvSpPr txBox="1"/>
          <p:nvPr/>
        </p:nvSpPr>
        <p:spPr>
          <a:xfrm>
            <a:off x="3679115" y="4399878"/>
            <a:ext cx="6702015"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quartier d'affaires de La Défense.</a:t>
            </a:r>
          </a:p>
        </p:txBody>
      </p:sp>
    </p:spTree>
    <p:extLst>
      <p:ext uri="{BB962C8B-B14F-4D97-AF65-F5344CB8AC3E}">
        <p14:creationId xmlns:p14="http://schemas.microsoft.com/office/powerpoint/2010/main" val="229474635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vélo, fenêtre&#10;&#10;Description générée automatiquement">
            <a:extLst>
              <a:ext uri="{FF2B5EF4-FFF2-40B4-BE49-F238E27FC236}">
                <a16:creationId xmlns:a16="http://schemas.microsoft.com/office/drawing/2014/main" id="{B7B6BDC4-8ECC-1863-EFA0-86394FAF39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2217"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E778662-AA7D-05E4-7707-4688988D1DB0}"/>
              </a:ext>
            </a:extLst>
          </p:cNvPr>
          <p:cNvSpPr txBox="1"/>
          <p:nvPr/>
        </p:nvSpPr>
        <p:spPr>
          <a:xfrm>
            <a:off x="161364" y="1720840"/>
            <a:ext cx="2603352" cy="3416320"/>
          </a:xfrm>
          <a:prstGeom prst="rect">
            <a:avLst/>
          </a:prstGeom>
          <a:noFill/>
        </p:spPr>
        <p:txBody>
          <a:bodyPr wrap="square" rtlCol="0">
            <a:spAutoFit/>
          </a:bodyPr>
          <a:lstStyle/>
          <a:p>
            <a:r>
              <a:rPr lang="fr-FR" sz="2400" b="1" dirty="0"/>
              <a:t>La boutique Hermès, rue du Faubourg-Saint-Honoré à l'angle avec la rue </a:t>
            </a:r>
            <a:r>
              <a:rPr lang="fr-FR" sz="2400" b="1" dirty="0" err="1"/>
              <a:t>Boissy-d'Anglas</a:t>
            </a:r>
            <a:r>
              <a:rPr lang="fr-FR" sz="2400" b="1" dirty="0"/>
              <a:t>, deux des plus luxueuses rues de Paris.</a:t>
            </a:r>
          </a:p>
        </p:txBody>
      </p:sp>
    </p:spTree>
    <p:extLst>
      <p:ext uri="{BB962C8B-B14F-4D97-AF65-F5344CB8AC3E}">
        <p14:creationId xmlns:p14="http://schemas.microsoft.com/office/powerpoint/2010/main" val="98753776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apin, intérieur, plafond, œil de poisson&#10;&#10;Description générée automatiquement">
            <a:extLst>
              <a:ext uri="{FF2B5EF4-FFF2-40B4-BE49-F238E27FC236}">
                <a16:creationId xmlns:a16="http://schemas.microsoft.com/office/drawing/2014/main" id="{12FAF96E-6966-549E-9BC0-CC55504D9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3708" y="189000"/>
            <a:ext cx="5225806"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03AFA1E-BF4A-2E97-7197-E7749C0343A0}"/>
              </a:ext>
            </a:extLst>
          </p:cNvPr>
          <p:cNvSpPr txBox="1"/>
          <p:nvPr/>
        </p:nvSpPr>
        <p:spPr>
          <a:xfrm>
            <a:off x="8599514" y="884932"/>
            <a:ext cx="3184263"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Galeries Lafayette, boulevard Haussmann.</a:t>
            </a:r>
          </a:p>
        </p:txBody>
      </p:sp>
    </p:spTree>
    <p:extLst>
      <p:ext uri="{BB962C8B-B14F-4D97-AF65-F5344CB8AC3E}">
        <p14:creationId xmlns:p14="http://schemas.microsoft.com/office/powerpoint/2010/main" val="300797579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F6F64F57-516E-C3F7-4BF4-C37D0DC9BB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8277"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softEdge rad="127000"/>
          </a:effectLst>
        </p:spPr>
      </p:pic>
      <p:sp>
        <p:nvSpPr>
          <p:cNvPr id="4" name="ZoneTexte 3">
            <a:extLst>
              <a:ext uri="{FF2B5EF4-FFF2-40B4-BE49-F238E27FC236}">
                <a16:creationId xmlns:a16="http://schemas.microsoft.com/office/drawing/2014/main" id="{DC3FCF94-1A12-8660-308E-B7AFCB9695F9}"/>
              </a:ext>
            </a:extLst>
          </p:cNvPr>
          <p:cNvSpPr txBox="1"/>
          <p:nvPr/>
        </p:nvSpPr>
        <p:spPr>
          <a:xfrm>
            <a:off x="311971" y="1097280"/>
            <a:ext cx="2466155"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Tour Eiffel et embarcadères parisiens.</a:t>
            </a:r>
          </a:p>
        </p:txBody>
      </p:sp>
    </p:spTree>
    <p:extLst>
      <p:ext uri="{BB962C8B-B14F-4D97-AF65-F5344CB8AC3E}">
        <p14:creationId xmlns:p14="http://schemas.microsoft.com/office/powerpoint/2010/main" val="2542320522"/>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texte, scène, plein air&#10;&#10;Description générée automatiquement">
            <a:extLst>
              <a:ext uri="{FF2B5EF4-FFF2-40B4-BE49-F238E27FC236}">
                <a16:creationId xmlns:a16="http://schemas.microsoft.com/office/drawing/2014/main" id="{5C4493B0-FEEB-E941-26A8-E9FCC68321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90FFEC7-AB64-B650-303F-E96FBFCC0795}"/>
              </a:ext>
            </a:extLst>
          </p:cNvPr>
          <p:cNvSpPr txBox="1"/>
          <p:nvPr/>
        </p:nvSpPr>
        <p:spPr>
          <a:xfrm>
            <a:off x="1073972" y="4270676"/>
            <a:ext cx="1004405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Passage Brady, haut lieu de l'immigration indo-pakistanaise à Paris.</a:t>
            </a:r>
          </a:p>
        </p:txBody>
      </p:sp>
    </p:spTree>
    <p:extLst>
      <p:ext uri="{BB962C8B-B14F-4D97-AF65-F5344CB8AC3E}">
        <p14:creationId xmlns:p14="http://schemas.microsoft.com/office/powerpoint/2010/main" val="136319744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Espace public&#10;&#10;Description générée automatiquement">
            <a:extLst>
              <a:ext uri="{FF2B5EF4-FFF2-40B4-BE49-F238E27FC236}">
                <a16:creationId xmlns:a16="http://schemas.microsoft.com/office/drawing/2014/main" id="{C665B6AE-9815-02F9-AC30-52B4B0ED1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CA831E83-AC1B-0A7F-E99A-D27F51D4C67E}"/>
              </a:ext>
            </a:extLst>
          </p:cNvPr>
          <p:cNvSpPr txBox="1"/>
          <p:nvPr/>
        </p:nvSpPr>
        <p:spPr>
          <a:xfrm>
            <a:off x="3560782" y="4427770"/>
            <a:ext cx="8133713"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Familles parisiennes place des Vosges.</a:t>
            </a:r>
          </a:p>
        </p:txBody>
      </p:sp>
    </p:spTree>
    <p:extLst>
      <p:ext uri="{BB962C8B-B14F-4D97-AF65-F5344CB8AC3E}">
        <p14:creationId xmlns:p14="http://schemas.microsoft.com/office/powerpoint/2010/main" val="7131179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6D4B1170-7930-30E5-934E-5185571834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3027" y="369000"/>
            <a:ext cx="10585946" cy="6120000"/>
          </a:xfrm>
          <a:prstGeom prst="rect">
            <a:avLst/>
          </a:prstGeom>
          <a:effectLst>
            <a:softEdge rad="635000"/>
          </a:effectLst>
        </p:spPr>
      </p:pic>
      <p:sp>
        <p:nvSpPr>
          <p:cNvPr id="4" name="ZoneTexte 3">
            <a:extLst>
              <a:ext uri="{FF2B5EF4-FFF2-40B4-BE49-F238E27FC236}">
                <a16:creationId xmlns:a16="http://schemas.microsoft.com/office/drawing/2014/main" id="{13399127-DCC8-A0C5-031E-DF810EB1131A}"/>
              </a:ext>
            </a:extLst>
          </p:cNvPr>
          <p:cNvSpPr txBox="1"/>
          <p:nvPr/>
        </p:nvSpPr>
        <p:spPr>
          <a:xfrm>
            <a:off x="666973" y="4277163"/>
            <a:ext cx="12016293"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Campus des Grands Moulins de la nouvelle Université de Paris, créée en 2019.</a:t>
            </a:r>
          </a:p>
        </p:txBody>
      </p:sp>
    </p:spTree>
    <p:extLst>
      <p:ext uri="{BB962C8B-B14F-4D97-AF65-F5344CB8AC3E}">
        <p14:creationId xmlns:p14="http://schemas.microsoft.com/office/powerpoint/2010/main" val="18938472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BB2CEE98-6D07-AE6E-3292-F0BCE88713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3293" y="156728"/>
            <a:ext cx="4293020" cy="630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04614CC-58BC-EB3D-48F5-3340F029A465}"/>
              </a:ext>
            </a:extLst>
          </p:cNvPr>
          <p:cNvSpPr txBox="1"/>
          <p:nvPr/>
        </p:nvSpPr>
        <p:spPr>
          <a:xfrm>
            <a:off x="1140310" y="-1667435"/>
            <a:ext cx="4415674"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chapelle de la Sorbonne, symbole de l'Université de Paris.</a:t>
            </a:r>
          </a:p>
        </p:txBody>
      </p:sp>
      <p:pic>
        <p:nvPicPr>
          <p:cNvPr id="6" name="Image 5" descr="Une image contenant personne, plein air, Marche, parade&#10;&#10;Description générée automatiquement">
            <a:extLst>
              <a:ext uri="{FF2B5EF4-FFF2-40B4-BE49-F238E27FC236}">
                <a16:creationId xmlns:a16="http://schemas.microsoft.com/office/drawing/2014/main" id="{A0A570C4-230A-BCF2-D059-1BD157454D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5689" y="120728"/>
            <a:ext cx="4265777" cy="6372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E48EBEC-5B52-E4A8-8D2C-290157CBD418}"/>
              </a:ext>
            </a:extLst>
          </p:cNvPr>
          <p:cNvSpPr txBox="1"/>
          <p:nvPr/>
        </p:nvSpPr>
        <p:spPr>
          <a:xfrm>
            <a:off x="7192276" y="3815072"/>
            <a:ext cx="401260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Gardes républicains lors du défilé militaire du 14 Juillet.</a:t>
            </a:r>
          </a:p>
        </p:txBody>
      </p:sp>
    </p:spTree>
    <p:extLst>
      <p:ext uri="{BB962C8B-B14F-4D97-AF65-F5344CB8AC3E}">
        <p14:creationId xmlns:p14="http://schemas.microsoft.com/office/powerpoint/2010/main" val="12098137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nuage&#10;&#10;Description générée automatiquement">
            <a:extLst>
              <a:ext uri="{FF2B5EF4-FFF2-40B4-BE49-F238E27FC236}">
                <a16:creationId xmlns:a16="http://schemas.microsoft.com/office/drawing/2014/main" id="{9D375C68-4388-01EC-1779-5790BBDC17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208" y="279000"/>
            <a:ext cx="9431583" cy="6300000"/>
          </a:xfrm>
          <a:prstGeom prst="rect">
            <a:avLst/>
          </a:prstGeom>
          <a:effectLst>
            <a:softEdge rad="635000"/>
          </a:effectLst>
        </p:spPr>
      </p:pic>
      <p:sp>
        <p:nvSpPr>
          <p:cNvPr id="4" name="ZoneTexte 3">
            <a:extLst>
              <a:ext uri="{FF2B5EF4-FFF2-40B4-BE49-F238E27FC236}">
                <a16:creationId xmlns:a16="http://schemas.microsoft.com/office/drawing/2014/main" id="{7709A54F-DFAA-71FB-90EA-5D612EA0EA75}"/>
              </a:ext>
            </a:extLst>
          </p:cNvPr>
          <p:cNvSpPr txBox="1"/>
          <p:nvPr/>
        </p:nvSpPr>
        <p:spPr>
          <a:xfrm>
            <a:off x="4625433" y="4378362"/>
            <a:ext cx="812202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Pagode de Vincennes.</a:t>
            </a:r>
          </a:p>
        </p:txBody>
      </p:sp>
    </p:spTree>
    <p:extLst>
      <p:ext uri="{BB962C8B-B14F-4D97-AF65-F5344CB8AC3E}">
        <p14:creationId xmlns:p14="http://schemas.microsoft.com/office/powerpoint/2010/main" val="4207794776"/>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D583FD57-4591-F7ED-FA1E-E77462AAAE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8273" y="189000"/>
            <a:ext cx="4800000" cy="648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C5F4100-086F-E40E-DC7D-F137F65EF2E5}"/>
              </a:ext>
            </a:extLst>
          </p:cNvPr>
          <p:cNvSpPr txBox="1"/>
          <p:nvPr/>
        </p:nvSpPr>
        <p:spPr>
          <a:xfrm>
            <a:off x="8627632" y="1011218"/>
            <a:ext cx="3431689"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Notre-Dame de Paris.</a:t>
            </a:r>
          </a:p>
        </p:txBody>
      </p:sp>
    </p:spTree>
    <p:extLst>
      <p:ext uri="{BB962C8B-B14F-4D97-AF65-F5344CB8AC3E}">
        <p14:creationId xmlns:p14="http://schemas.microsoft.com/office/powerpoint/2010/main" val="1143540600"/>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chitecture médiévale&#10;&#10;Description générée automatiquement">
            <a:extLst>
              <a:ext uri="{FF2B5EF4-FFF2-40B4-BE49-F238E27FC236}">
                <a16:creationId xmlns:a16="http://schemas.microsoft.com/office/drawing/2014/main" id="{61489863-68E0-0432-AD74-8841125956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8256" y="189000"/>
            <a:ext cx="6655488" cy="6480000"/>
          </a:xfrm>
          <a:prstGeom prst="rect">
            <a:avLst/>
          </a:prstGeom>
          <a:effectLst>
            <a:softEdge rad="127000"/>
          </a:effectLst>
        </p:spPr>
      </p:pic>
      <p:sp>
        <p:nvSpPr>
          <p:cNvPr id="4" name="ZoneTexte 3">
            <a:extLst>
              <a:ext uri="{FF2B5EF4-FFF2-40B4-BE49-F238E27FC236}">
                <a16:creationId xmlns:a16="http://schemas.microsoft.com/office/drawing/2014/main" id="{836506B9-8BB6-E3A8-2E57-C7AF99514F2C}"/>
              </a:ext>
            </a:extLst>
          </p:cNvPr>
          <p:cNvSpPr txBox="1"/>
          <p:nvPr/>
        </p:nvSpPr>
        <p:spPr>
          <a:xfrm>
            <a:off x="43031" y="3052482"/>
            <a:ext cx="2807746" cy="1569660"/>
          </a:xfrm>
          <a:prstGeom prst="rect">
            <a:avLst/>
          </a:prstGeom>
          <a:noFill/>
        </p:spPr>
        <p:txBody>
          <a:bodyPr wrap="square" rtlCol="0">
            <a:spAutoFit/>
          </a:bodyPr>
          <a:lstStyle/>
          <a:p>
            <a:r>
              <a:rPr lang="fr-FR" sz="2400" b="1" dirty="0"/>
              <a:t>Temple protestant de l'Oratoire du Louvre.</a:t>
            </a:r>
          </a:p>
          <a:p>
            <a:endParaRPr lang="fr-FR" sz="2400" b="1" dirty="0"/>
          </a:p>
        </p:txBody>
      </p:sp>
    </p:spTree>
    <p:extLst>
      <p:ext uri="{BB962C8B-B14F-4D97-AF65-F5344CB8AC3E}">
        <p14:creationId xmlns:p14="http://schemas.microsoft.com/office/powerpoint/2010/main" val="3993767062"/>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route, bâtiment&#10;&#10;Description générée automatiquement">
            <a:extLst>
              <a:ext uri="{FF2B5EF4-FFF2-40B4-BE49-F238E27FC236}">
                <a16:creationId xmlns:a16="http://schemas.microsoft.com/office/drawing/2014/main" id="{2B62B1A4-3970-2CB0-0468-E92ADC10BD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6000" y="189000"/>
            <a:ext cx="6480000" cy="6480000"/>
          </a:xfrm>
          <a:prstGeom prst="rect">
            <a:avLst/>
          </a:prstGeom>
          <a:effectLst>
            <a:softEdge rad="127000"/>
          </a:effectLst>
        </p:spPr>
      </p:pic>
      <p:sp>
        <p:nvSpPr>
          <p:cNvPr id="4" name="ZoneTexte 3">
            <a:extLst>
              <a:ext uri="{FF2B5EF4-FFF2-40B4-BE49-F238E27FC236}">
                <a16:creationId xmlns:a16="http://schemas.microsoft.com/office/drawing/2014/main" id="{629A8906-D581-9FE8-DAA7-52EBF817D17A}"/>
              </a:ext>
            </a:extLst>
          </p:cNvPr>
          <p:cNvSpPr txBox="1"/>
          <p:nvPr/>
        </p:nvSpPr>
        <p:spPr>
          <a:xfrm>
            <a:off x="9336000" y="3173506"/>
            <a:ext cx="2856000" cy="1938992"/>
          </a:xfrm>
          <a:prstGeom prst="rect">
            <a:avLst/>
          </a:prstGeom>
          <a:noFill/>
        </p:spPr>
        <p:txBody>
          <a:bodyPr wrap="square" rtlCol="0">
            <a:spAutoFit/>
          </a:bodyPr>
          <a:lstStyle/>
          <a:p>
            <a:r>
              <a:rPr lang="fr-FR" sz="2400" b="1">
                <a:solidFill>
                  <a:schemeClr val="bg1"/>
                </a:solidFill>
              </a:rPr>
              <a:t>Cathédrale de la Sainte-Trinité de Paris (orthodoxe russe).</a:t>
            </a:r>
          </a:p>
          <a:p>
            <a:endParaRPr lang="fr-FR" sz="2400" b="1" dirty="0">
              <a:solidFill>
                <a:schemeClr val="bg1"/>
              </a:solidFill>
            </a:endParaRPr>
          </a:p>
        </p:txBody>
      </p:sp>
    </p:spTree>
    <p:extLst>
      <p:ext uri="{BB962C8B-B14F-4D97-AF65-F5344CB8AC3E}">
        <p14:creationId xmlns:p14="http://schemas.microsoft.com/office/powerpoint/2010/main" val="313013654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oiture, Véhicule terrestre&#10;&#10;Description générée automatiquement">
            <a:extLst>
              <a:ext uri="{FF2B5EF4-FFF2-40B4-BE49-F238E27FC236}">
                <a16:creationId xmlns:a16="http://schemas.microsoft.com/office/drawing/2014/main" id="{9AE684C6-4EBD-62DC-6BFC-C7D640D8A7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1178" y="189000"/>
            <a:ext cx="4858482" cy="64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D71A10E-4EF3-0298-8678-EA3F7ADA843F}"/>
              </a:ext>
            </a:extLst>
          </p:cNvPr>
          <p:cNvSpPr txBox="1"/>
          <p:nvPr/>
        </p:nvSpPr>
        <p:spPr>
          <a:xfrm>
            <a:off x="204395" y="1610958"/>
            <a:ext cx="334678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Grande synagogue de Paris.</a:t>
            </a:r>
          </a:p>
        </p:txBody>
      </p:sp>
    </p:spTree>
    <p:extLst>
      <p:ext uri="{BB962C8B-B14F-4D97-AF65-F5344CB8AC3E}">
        <p14:creationId xmlns:p14="http://schemas.microsoft.com/office/powerpoint/2010/main" val="413690752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C487810E-55BD-6530-E82E-831C91FDBA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0700" y="189000"/>
            <a:ext cx="7430600" cy="6480000"/>
          </a:xfrm>
          <a:prstGeom prst="rect">
            <a:avLst/>
          </a:prstGeom>
          <a:effectLst>
            <a:softEdge rad="635000"/>
          </a:effectLst>
        </p:spPr>
      </p:pic>
      <p:sp>
        <p:nvSpPr>
          <p:cNvPr id="4" name="ZoneTexte 3">
            <a:extLst>
              <a:ext uri="{FF2B5EF4-FFF2-40B4-BE49-F238E27FC236}">
                <a16:creationId xmlns:a16="http://schemas.microsoft.com/office/drawing/2014/main" id="{6309C2FB-4502-6813-6FEA-02477A5CDF21}"/>
              </a:ext>
            </a:extLst>
          </p:cNvPr>
          <p:cNvSpPr txBox="1"/>
          <p:nvPr/>
        </p:nvSpPr>
        <p:spPr>
          <a:xfrm>
            <a:off x="4444700" y="4360676"/>
            <a:ext cx="6379285"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Grande mosquée de Paris.</a:t>
            </a:r>
          </a:p>
        </p:txBody>
      </p:sp>
    </p:spTree>
    <p:extLst>
      <p:ext uri="{BB962C8B-B14F-4D97-AF65-F5344CB8AC3E}">
        <p14:creationId xmlns:p14="http://schemas.microsoft.com/office/powerpoint/2010/main" val="1230796436"/>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Vue plongeante, aérien&#10;&#10;Description générée automatiquement">
            <a:extLst>
              <a:ext uri="{FF2B5EF4-FFF2-40B4-BE49-F238E27FC236}">
                <a16:creationId xmlns:a16="http://schemas.microsoft.com/office/drawing/2014/main" id="{A0FC7EF3-AFC3-7AB5-D6A1-036B042612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634" y="279000"/>
            <a:ext cx="9487046" cy="6300000"/>
          </a:xfrm>
          <a:prstGeom prst="rect">
            <a:avLst/>
          </a:prstGeom>
          <a:effectLst>
            <a:softEdge rad="317500"/>
          </a:effectLst>
        </p:spPr>
      </p:pic>
      <p:sp>
        <p:nvSpPr>
          <p:cNvPr id="4" name="ZoneTexte 3">
            <a:extLst>
              <a:ext uri="{FF2B5EF4-FFF2-40B4-BE49-F238E27FC236}">
                <a16:creationId xmlns:a16="http://schemas.microsoft.com/office/drawing/2014/main" id="{490AAB94-A1D1-3B22-4446-210DCCDF5654}"/>
              </a:ext>
            </a:extLst>
          </p:cNvPr>
          <p:cNvSpPr txBox="1"/>
          <p:nvPr/>
        </p:nvSpPr>
        <p:spPr>
          <a:xfrm>
            <a:off x="9631680" y="1572019"/>
            <a:ext cx="2560320" cy="4154984"/>
          </a:xfrm>
          <a:prstGeom prst="rect">
            <a:avLst/>
          </a:prstGeom>
          <a:noFill/>
        </p:spPr>
        <p:txBody>
          <a:bodyPr wrap="square" rtlCol="0">
            <a:spAutoFit/>
          </a:bodyPr>
          <a:lstStyle/>
          <a:p>
            <a:r>
              <a:rPr lang="fr-FR" sz="2400" b="1" dirty="0">
                <a:solidFill>
                  <a:schemeClr val="bg1"/>
                </a:solidFill>
              </a:rPr>
              <a:t>Le parc d'activités Paris-Nord II et, au fond, le village de Roissy-en-France (à gauche) et l'aéroport Paris-Charles-de-Gaulle (à droite).</a:t>
            </a:r>
          </a:p>
          <a:p>
            <a:endParaRPr lang="fr-FR" sz="2400" b="1" dirty="0">
              <a:solidFill>
                <a:schemeClr val="bg1"/>
              </a:solidFill>
            </a:endParaRPr>
          </a:p>
        </p:txBody>
      </p:sp>
    </p:spTree>
    <p:extLst>
      <p:ext uri="{BB962C8B-B14F-4D97-AF65-F5344CB8AC3E}">
        <p14:creationId xmlns:p14="http://schemas.microsoft.com/office/powerpoint/2010/main" val="2907769816"/>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herbe, ciel&#10;&#10;Description générée automatiquement">
            <a:extLst>
              <a:ext uri="{FF2B5EF4-FFF2-40B4-BE49-F238E27FC236}">
                <a16:creationId xmlns:a16="http://schemas.microsoft.com/office/drawing/2014/main" id="{0C57DE60-5A99-7EAE-BEE9-264B4F822B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73092" y="279000"/>
            <a:ext cx="5587583" cy="6300000"/>
          </a:xfrm>
          <a:prstGeom prst="rect">
            <a:avLst/>
          </a:prstGeom>
          <a:effectLst>
            <a:softEdge rad="127000"/>
          </a:effectLst>
        </p:spPr>
      </p:pic>
      <p:sp>
        <p:nvSpPr>
          <p:cNvPr id="4" name="ZoneTexte 3">
            <a:extLst>
              <a:ext uri="{FF2B5EF4-FFF2-40B4-BE49-F238E27FC236}">
                <a16:creationId xmlns:a16="http://schemas.microsoft.com/office/drawing/2014/main" id="{659E9FA1-0297-353D-D7AE-FC1E84DD9D3F}"/>
              </a:ext>
            </a:extLst>
          </p:cNvPr>
          <p:cNvSpPr txBox="1"/>
          <p:nvPr/>
        </p:nvSpPr>
        <p:spPr>
          <a:xfrm>
            <a:off x="849856" y="1527589"/>
            <a:ext cx="3044414" cy="2215991"/>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La basilique du Sacré-Cœur.</a:t>
            </a:r>
          </a:p>
        </p:txBody>
      </p:sp>
    </p:spTree>
    <p:extLst>
      <p:ext uri="{BB962C8B-B14F-4D97-AF65-F5344CB8AC3E}">
        <p14:creationId xmlns:p14="http://schemas.microsoft.com/office/powerpoint/2010/main" val="1152248475"/>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arbre, plante, arche&#10;&#10;Description générée automatiquement">
            <a:extLst>
              <a:ext uri="{FF2B5EF4-FFF2-40B4-BE49-F238E27FC236}">
                <a16:creationId xmlns:a16="http://schemas.microsoft.com/office/drawing/2014/main" id="{5A14F356-CCDB-5D44-7F11-9798E386D5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9868" y="189000"/>
            <a:ext cx="4305649" cy="6480000"/>
          </a:xfrm>
          <a:prstGeom prst="rect">
            <a:avLst/>
          </a:prstGeom>
          <a:effectLst>
            <a:softEdge rad="127000"/>
          </a:effectLst>
        </p:spPr>
      </p:pic>
      <p:sp>
        <p:nvSpPr>
          <p:cNvPr id="6" name="ZoneTexte 5">
            <a:extLst>
              <a:ext uri="{FF2B5EF4-FFF2-40B4-BE49-F238E27FC236}">
                <a16:creationId xmlns:a16="http://schemas.microsoft.com/office/drawing/2014/main" id="{D1B34B5D-426A-7C1E-2CBB-5953240D69BF}"/>
              </a:ext>
            </a:extLst>
          </p:cNvPr>
          <p:cNvSpPr txBox="1"/>
          <p:nvPr/>
        </p:nvSpPr>
        <p:spPr>
          <a:xfrm>
            <a:off x="8037183" y="1269402"/>
            <a:ext cx="3419711"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Parc Monceau.</a:t>
            </a:r>
          </a:p>
        </p:txBody>
      </p:sp>
    </p:spTree>
    <p:extLst>
      <p:ext uri="{BB962C8B-B14F-4D97-AF65-F5344CB8AC3E}">
        <p14:creationId xmlns:p14="http://schemas.microsoft.com/office/powerpoint/2010/main" val="1722635215"/>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herbe&#10;&#10;Description générée automatiquement">
            <a:extLst>
              <a:ext uri="{FF2B5EF4-FFF2-40B4-BE49-F238E27FC236}">
                <a16:creationId xmlns:a16="http://schemas.microsoft.com/office/drawing/2014/main" id="{7248A3A0-DF1A-BF86-6726-2EB03F9C47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976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DCE0E9ED-EEE1-A542-F563-D6A86450D0CF}"/>
              </a:ext>
            </a:extLst>
          </p:cNvPr>
          <p:cNvSpPr txBox="1"/>
          <p:nvPr/>
        </p:nvSpPr>
        <p:spPr>
          <a:xfrm>
            <a:off x="5108894" y="4464424"/>
            <a:ext cx="7831567"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Jardin des Tuileries.</a:t>
            </a:r>
          </a:p>
        </p:txBody>
      </p:sp>
    </p:spTree>
    <p:extLst>
      <p:ext uri="{BB962C8B-B14F-4D97-AF65-F5344CB8AC3E}">
        <p14:creationId xmlns:p14="http://schemas.microsoft.com/office/powerpoint/2010/main" val="1655664531"/>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lante, arbre&#10;&#10;Description générée automatiquement">
            <a:extLst>
              <a:ext uri="{FF2B5EF4-FFF2-40B4-BE49-F238E27FC236}">
                <a16:creationId xmlns:a16="http://schemas.microsoft.com/office/drawing/2014/main" id="{3EC197C9-4172-8917-B9C6-C87E04FBFD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3751"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82F1449-34BC-E987-F0B9-FBA924E664E8}"/>
              </a:ext>
            </a:extLst>
          </p:cNvPr>
          <p:cNvSpPr txBox="1"/>
          <p:nvPr/>
        </p:nvSpPr>
        <p:spPr>
          <a:xfrm>
            <a:off x="4995134" y="4549676"/>
            <a:ext cx="735823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Parc Montsouris.</a:t>
            </a:r>
          </a:p>
        </p:txBody>
      </p:sp>
    </p:spTree>
    <p:extLst>
      <p:ext uri="{BB962C8B-B14F-4D97-AF65-F5344CB8AC3E}">
        <p14:creationId xmlns:p14="http://schemas.microsoft.com/office/powerpoint/2010/main" val="519220179"/>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herbe, meubles&#10;&#10;Description générée automatiquement">
            <a:extLst>
              <a:ext uri="{FF2B5EF4-FFF2-40B4-BE49-F238E27FC236}">
                <a16:creationId xmlns:a16="http://schemas.microsoft.com/office/drawing/2014/main" id="{60EC586C-8A3F-D581-3AD8-8F024644A1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effectLst>
            <a:softEdge rad="317500"/>
          </a:effectLst>
        </p:spPr>
      </p:pic>
      <p:sp>
        <p:nvSpPr>
          <p:cNvPr id="4" name="ZoneTexte 3">
            <a:extLst>
              <a:ext uri="{FF2B5EF4-FFF2-40B4-BE49-F238E27FC236}">
                <a16:creationId xmlns:a16="http://schemas.microsoft.com/office/drawing/2014/main" id="{9E2C831D-4876-97BE-2D14-77EF58F12E7C}"/>
              </a:ext>
            </a:extLst>
          </p:cNvPr>
          <p:cNvSpPr txBox="1"/>
          <p:nvPr/>
        </p:nvSpPr>
        <p:spPr>
          <a:xfrm>
            <a:off x="4313816" y="4432151"/>
            <a:ext cx="7444292"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Jardin du Luxembourg.</a:t>
            </a:r>
          </a:p>
        </p:txBody>
      </p:sp>
    </p:spTree>
    <p:extLst>
      <p:ext uri="{BB962C8B-B14F-4D97-AF65-F5344CB8AC3E}">
        <p14:creationId xmlns:p14="http://schemas.microsoft.com/office/powerpoint/2010/main" val="955315751"/>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grave, plein air, cimetière&#10;&#10;Description générée automatiquement">
            <a:extLst>
              <a:ext uri="{FF2B5EF4-FFF2-40B4-BE49-F238E27FC236}">
                <a16:creationId xmlns:a16="http://schemas.microsoft.com/office/drawing/2014/main" id="{61339E74-D9A0-0451-B340-16794A73F4E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00" y="381000"/>
            <a:ext cx="8128000" cy="6096000"/>
          </a:xfrm>
          <a:prstGeom prst="rect">
            <a:avLst/>
          </a:prstGeom>
          <a:effectLst>
            <a:softEdge rad="127000"/>
          </a:effectLst>
        </p:spPr>
      </p:pic>
      <p:sp>
        <p:nvSpPr>
          <p:cNvPr id="4" name="ZoneTexte 3">
            <a:extLst>
              <a:ext uri="{FF2B5EF4-FFF2-40B4-BE49-F238E27FC236}">
                <a16:creationId xmlns:a16="http://schemas.microsoft.com/office/drawing/2014/main" id="{61E7EAE6-7C27-6E34-3B88-AF030F0F1E37}"/>
              </a:ext>
            </a:extLst>
          </p:cNvPr>
          <p:cNvSpPr txBox="1"/>
          <p:nvPr/>
        </p:nvSpPr>
        <p:spPr>
          <a:xfrm>
            <a:off x="4490719" y="4433048"/>
            <a:ext cx="946673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Cimetière du Père-Lachaise.</a:t>
            </a:r>
          </a:p>
        </p:txBody>
      </p:sp>
    </p:spTree>
    <p:extLst>
      <p:ext uri="{BB962C8B-B14F-4D97-AF65-F5344CB8AC3E}">
        <p14:creationId xmlns:p14="http://schemas.microsoft.com/office/powerpoint/2010/main" val="257575609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grave, cimetière&#10;&#10;Description générée automatiquement">
            <a:extLst>
              <a:ext uri="{FF2B5EF4-FFF2-40B4-BE49-F238E27FC236}">
                <a16:creationId xmlns:a16="http://schemas.microsoft.com/office/drawing/2014/main" id="{E9D28AB3-453C-CE94-0A99-4AE9ACA555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128393"/>
            <a:ext cx="9487050" cy="6300000"/>
          </a:xfrm>
          <a:prstGeom prst="rect">
            <a:avLst/>
          </a:prstGeom>
          <a:effectLst>
            <a:softEdge rad="127000"/>
          </a:effectLst>
        </p:spPr>
      </p:pic>
      <p:sp>
        <p:nvSpPr>
          <p:cNvPr id="4" name="ZoneTexte 3">
            <a:extLst>
              <a:ext uri="{FF2B5EF4-FFF2-40B4-BE49-F238E27FC236}">
                <a16:creationId xmlns:a16="http://schemas.microsoft.com/office/drawing/2014/main" id="{10D15EA9-ED29-41DD-BEDC-7A872322B212}"/>
              </a:ext>
            </a:extLst>
          </p:cNvPr>
          <p:cNvSpPr txBox="1"/>
          <p:nvPr/>
        </p:nvSpPr>
        <p:spPr>
          <a:xfrm>
            <a:off x="4410636" y="4549676"/>
            <a:ext cx="7465807"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Cimetière de Montmartre.</a:t>
            </a:r>
          </a:p>
        </p:txBody>
      </p:sp>
    </p:spTree>
    <p:extLst>
      <p:ext uri="{BB962C8B-B14F-4D97-AF65-F5344CB8AC3E}">
        <p14:creationId xmlns:p14="http://schemas.microsoft.com/office/powerpoint/2010/main" val="2466314946"/>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grotte, pierre, Ruines&#10;&#10;Description générée automatiquement">
            <a:extLst>
              <a:ext uri="{FF2B5EF4-FFF2-40B4-BE49-F238E27FC236}">
                <a16:creationId xmlns:a16="http://schemas.microsoft.com/office/drawing/2014/main" id="{EFFA539B-F360-498C-659C-0259807699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4399" y="369000"/>
            <a:ext cx="9743201" cy="6120000"/>
          </a:xfrm>
          <a:prstGeom prst="rect">
            <a:avLst/>
          </a:prstGeom>
          <a:effectLst>
            <a:softEdge rad="317500"/>
          </a:effectLst>
        </p:spPr>
      </p:pic>
      <p:sp>
        <p:nvSpPr>
          <p:cNvPr id="4" name="ZoneTexte 3">
            <a:extLst>
              <a:ext uri="{FF2B5EF4-FFF2-40B4-BE49-F238E27FC236}">
                <a16:creationId xmlns:a16="http://schemas.microsoft.com/office/drawing/2014/main" id="{246D6EFC-9717-D17A-1B8A-0E21C85510E4}"/>
              </a:ext>
            </a:extLst>
          </p:cNvPr>
          <p:cNvSpPr txBox="1"/>
          <p:nvPr/>
        </p:nvSpPr>
        <p:spPr>
          <a:xfrm>
            <a:off x="4625789" y="4384739"/>
            <a:ext cx="775626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Catacombes de Paris.</a:t>
            </a:r>
          </a:p>
        </p:txBody>
      </p:sp>
    </p:spTree>
    <p:extLst>
      <p:ext uri="{BB962C8B-B14F-4D97-AF65-F5344CB8AC3E}">
        <p14:creationId xmlns:p14="http://schemas.microsoft.com/office/powerpoint/2010/main" val="1553657042"/>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voyage&#10;&#10;Description générée automatiquement">
            <a:extLst>
              <a:ext uri="{FF2B5EF4-FFF2-40B4-BE49-F238E27FC236}">
                <a16:creationId xmlns:a16="http://schemas.microsoft.com/office/drawing/2014/main" id="{D080E23D-1200-E095-A62F-B9CDEBDD12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00" y="857938"/>
            <a:ext cx="11232000" cy="5142123"/>
          </a:xfrm>
          <a:prstGeom prst="rect">
            <a:avLst/>
          </a:prstGeom>
          <a:effectLst>
            <a:softEdge rad="317500"/>
          </a:effectLst>
        </p:spPr>
      </p:pic>
      <p:sp>
        <p:nvSpPr>
          <p:cNvPr id="4" name="ZoneTexte 3">
            <a:extLst>
              <a:ext uri="{FF2B5EF4-FFF2-40B4-BE49-F238E27FC236}">
                <a16:creationId xmlns:a16="http://schemas.microsoft.com/office/drawing/2014/main" id="{B27A3D27-0CE0-7735-AD59-9661E9581AFB}"/>
              </a:ext>
            </a:extLst>
          </p:cNvPr>
          <p:cNvSpPr txBox="1"/>
          <p:nvPr/>
        </p:nvSpPr>
        <p:spPr>
          <a:xfrm>
            <a:off x="4778187" y="3997464"/>
            <a:ext cx="7713233"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Musée d'Orsay.</a:t>
            </a:r>
          </a:p>
        </p:txBody>
      </p:sp>
    </p:spTree>
    <p:extLst>
      <p:ext uri="{BB962C8B-B14F-4D97-AF65-F5344CB8AC3E}">
        <p14:creationId xmlns:p14="http://schemas.microsoft.com/office/powerpoint/2010/main" val="139358558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intérieur, livre, allée centrale&#10;&#10;Description générée automatiquement">
            <a:extLst>
              <a:ext uri="{FF2B5EF4-FFF2-40B4-BE49-F238E27FC236}">
                <a16:creationId xmlns:a16="http://schemas.microsoft.com/office/drawing/2014/main" id="{448A21B9-F5B1-D7AB-97F0-3945A5F83A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A7254E02-D932-636D-C030-BB79B9A99F51}"/>
              </a:ext>
            </a:extLst>
          </p:cNvPr>
          <p:cNvSpPr txBox="1"/>
          <p:nvPr/>
        </p:nvSpPr>
        <p:spPr>
          <a:xfrm>
            <a:off x="1323189" y="4432150"/>
            <a:ext cx="1177962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Bibliothèque nationale de France, Salle Labrouste du site Richelieu.</a:t>
            </a:r>
          </a:p>
        </p:txBody>
      </p:sp>
    </p:spTree>
    <p:extLst>
      <p:ext uri="{BB962C8B-B14F-4D97-AF65-F5344CB8AC3E}">
        <p14:creationId xmlns:p14="http://schemas.microsoft.com/office/powerpoint/2010/main" val="290782591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ruelle&#10;&#10;Description générée automatiquement">
            <a:extLst>
              <a:ext uri="{FF2B5EF4-FFF2-40B4-BE49-F238E27FC236}">
                <a16:creationId xmlns:a16="http://schemas.microsoft.com/office/drawing/2014/main" id="{765C1C29-D0EB-5D6C-A0BF-9A89FC7981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4930" y="369000"/>
            <a:ext cx="4909752" cy="61200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5E913BE7-09EC-1BBD-6D0B-824C7742FADE}"/>
              </a:ext>
            </a:extLst>
          </p:cNvPr>
          <p:cNvSpPr txBox="1"/>
          <p:nvPr/>
        </p:nvSpPr>
        <p:spPr>
          <a:xfrm>
            <a:off x="6185648" y="710005"/>
            <a:ext cx="4819425" cy="1077218"/>
          </a:xfrm>
          <a:prstGeom prst="rect">
            <a:avLst/>
          </a:prstGeom>
          <a:noFill/>
        </p:spPr>
        <p:txBody>
          <a:bodyPr wrap="square" rtlCol="0">
            <a:spAutoFit/>
          </a:bodyPr>
          <a:lstStyle/>
          <a:p>
            <a:r>
              <a:rPr lang="fr-FR" sz="3200" b="1" dirty="0">
                <a:solidFill>
                  <a:srgbClr val="FFFF00"/>
                </a:solidFill>
              </a:rPr>
              <a:t>Lorient Vous A Présenté La Ville De Paris- N°2</a:t>
            </a:r>
          </a:p>
        </p:txBody>
      </p:sp>
      <p:sp>
        <p:nvSpPr>
          <p:cNvPr id="5" name="ZoneTexte 4">
            <a:extLst>
              <a:ext uri="{FF2B5EF4-FFF2-40B4-BE49-F238E27FC236}">
                <a16:creationId xmlns:a16="http://schemas.microsoft.com/office/drawing/2014/main" id="{BC55663B-BED7-5C85-B374-7B16E65B9639}"/>
              </a:ext>
            </a:extLst>
          </p:cNvPr>
          <p:cNvSpPr txBox="1"/>
          <p:nvPr/>
        </p:nvSpPr>
        <p:spPr>
          <a:xfrm>
            <a:off x="6454588" y="2581836"/>
            <a:ext cx="5737412" cy="584775"/>
          </a:xfrm>
          <a:prstGeom prst="rect">
            <a:avLst/>
          </a:prstGeom>
          <a:noFill/>
        </p:spPr>
        <p:txBody>
          <a:bodyPr wrap="square" rtlCol="0">
            <a:spAutoFit/>
          </a:bodyPr>
          <a:lstStyle/>
          <a:p>
            <a:r>
              <a:rPr lang="fr-FR" sz="3200" b="1" dirty="0">
                <a:solidFill>
                  <a:srgbClr val="FFFF00"/>
                </a:solidFill>
              </a:rPr>
              <a:t>Les Image Et Le Son Du Net</a:t>
            </a:r>
          </a:p>
        </p:txBody>
      </p:sp>
      <p:sp>
        <p:nvSpPr>
          <p:cNvPr id="6" name="ZoneTexte 5">
            <a:extLst>
              <a:ext uri="{FF2B5EF4-FFF2-40B4-BE49-F238E27FC236}">
                <a16:creationId xmlns:a16="http://schemas.microsoft.com/office/drawing/2014/main" id="{6349B115-04ED-C81E-1775-197738FCA4F6}"/>
              </a:ext>
            </a:extLst>
          </p:cNvPr>
          <p:cNvSpPr txBox="1"/>
          <p:nvPr/>
        </p:nvSpPr>
        <p:spPr>
          <a:xfrm>
            <a:off x="8175812" y="3858133"/>
            <a:ext cx="4109421"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736287711"/>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95</TotalTime>
  <Words>441</Words>
  <Application>Microsoft Office PowerPoint</Application>
  <PresentationFormat>Grand écran</PresentationFormat>
  <Paragraphs>168</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2024-10-23T09:19:18Z</dcterms:created>
  <dcterms:modified xsi:type="dcterms:W3CDTF">2024-10-24T08:05:26Z</dcterms:modified>
</cp:coreProperties>
</file>