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86" r:id="rId3"/>
    <p:sldId id="283" r:id="rId4"/>
    <p:sldId id="282" r:id="rId5"/>
    <p:sldId id="281" r:id="rId6"/>
    <p:sldId id="280" r:id="rId7"/>
    <p:sldId id="279" r:id="rId8"/>
    <p:sldId id="278" r:id="rId9"/>
    <p:sldId id="277" r:id="rId10"/>
    <p:sldId id="276" r:id="rId11"/>
    <p:sldId id="275" r:id="rId12"/>
    <p:sldId id="273" r:id="rId13"/>
    <p:sldId id="271" r:id="rId14"/>
    <p:sldId id="272" r:id="rId15"/>
    <p:sldId id="270" r:id="rId16"/>
    <p:sldId id="269" r:id="rId17"/>
    <p:sldId id="268" r:id="rId18"/>
    <p:sldId id="267" r:id="rId19"/>
    <p:sldId id="266" r:id="rId20"/>
    <p:sldId id="265" r:id="rId21"/>
    <p:sldId id="263" r:id="rId22"/>
    <p:sldId id="262" r:id="rId23"/>
    <p:sldId id="261" r:id="rId24"/>
    <p:sldId id="260" r:id="rId25"/>
    <p:sldId id="259" r:id="rId26"/>
    <p:sldId id="258" r:id="rId27"/>
    <p:sldId id="257" r:id="rId28"/>
    <p:sldId id="284" r:id="rId29"/>
    <p:sldId id="285" r:id="rId30"/>
    <p:sldId id="28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4118EB-2FA6-E8BC-C97B-ACB2D64AACD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52EFDB1-D920-EEE1-D6BE-A440E151D0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DB44644-5EE4-AB39-E1E8-496C7B865136}"/>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5" name="Espace réservé du pied de page 4">
            <a:extLst>
              <a:ext uri="{FF2B5EF4-FFF2-40B4-BE49-F238E27FC236}">
                <a16:creationId xmlns:a16="http://schemas.microsoft.com/office/drawing/2014/main" id="{AA15BA65-3688-FF9D-E1CB-C3A38C3C63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8A50EA-E426-3349-3ADC-AC70F419D867}"/>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49448329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9AFBCC-9484-6C02-461A-A09E87A11F6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D69E7A2-3DD6-0526-0D80-B0010690C84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A312113-DDB6-DB3D-8A54-EA030DEB7C1A}"/>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5" name="Espace réservé du pied de page 4">
            <a:extLst>
              <a:ext uri="{FF2B5EF4-FFF2-40B4-BE49-F238E27FC236}">
                <a16:creationId xmlns:a16="http://schemas.microsoft.com/office/drawing/2014/main" id="{0C6C38D7-8B18-0B81-1317-E0D31DD2AA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E16556-D3EA-3F79-6A3C-38219C307D3D}"/>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174558904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354AB5-A511-D3FD-20D4-DCB975649B1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6778ACC-6699-5ED2-0926-B8208FDF82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8E884E9-EADD-6B9E-D204-3FB0E5C427C8}"/>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5" name="Espace réservé du pied de page 4">
            <a:extLst>
              <a:ext uri="{FF2B5EF4-FFF2-40B4-BE49-F238E27FC236}">
                <a16:creationId xmlns:a16="http://schemas.microsoft.com/office/drawing/2014/main" id="{D5DC4FD8-4EFF-28C9-3E75-0EAAD13B4CB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97D941-AE0C-A61C-D3D5-379FE217BB4B}"/>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284056974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D0871C-7D7A-6B1B-AA08-4D0EBA2BC23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E35C099-7956-4F98-26D8-36AAFBE5ECD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3863CCD-0DE0-09FB-D138-10887A2C5F8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1A8D0BE-D456-3607-906E-34F1D36E43A6}"/>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6" name="Espace réservé du pied de page 5">
            <a:extLst>
              <a:ext uri="{FF2B5EF4-FFF2-40B4-BE49-F238E27FC236}">
                <a16:creationId xmlns:a16="http://schemas.microsoft.com/office/drawing/2014/main" id="{7E7682D0-3587-50A2-90AB-1EABF2B288C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59DAFD6-917F-AF08-2C62-75AA4576867C}"/>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38991959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44C768-F7BC-C8A6-7863-E631F54D0B0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28AD69F-70B6-CEF8-D2E5-E47F6D4A88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1A201D5-CF00-43A6-D48F-5C41B99039B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3BED18C-9436-7FAB-CF03-6D174744E2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7320EB5-D4FF-1FDB-8E74-73F2E958942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3BE9CFC-9BAA-83AB-A4AC-D0B75F3B4AD7}"/>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8" name="Espace réservé du pied de page 7">
            <a:extLst>
              <a:ext uri="{FF2B5EF4-FFF2-40B4-BE49-F238E27FC236}">
                <a16:creationId xmlns:a16="http://schemas.microsoft.com/office/drawing/2014/main" id="{9308385A-3D46-79BC-E86A-5128E0AED1C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FCFAFA7-51F5-B1C1-9A03-B1CA6295E4C9}"/>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141806394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954978-50D3-2442-3EC8-C0B44E64830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B1EA567-FD79-392B-37E9-D617E634263D}"/>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4" name="Espace réservé du pied de page 3">
            <a:extLst>
              <a:ext uri="{FF2B5EF4-FFF2-40B4-BE49-F238E27FC236}">
                <a16:creationId xmlns:a16="http://schemas.microsoft.com/office/drawing/2014/main" id="{6FBFA713-F829-F4A7-0F29-DBC3933DC3E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E898945-72A3-6002-6992-7F5F7944F25C}"/>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274197826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A4C42C6-80E7-35DF-E6D2-AA4B73F6D6B1}"/>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3" name="Espace réservé du pied de page 2">
            <a:extLst>
              <a:ext uri="{FF2B5EF4-FFF2-40B4-BE49-F238E27FC236}">
                <a16:creationId xmlns:a16="http://schemas.microsoft.com/office/drawing/2014/main" id="{EC740639-443E-B282-B1FD-8028D404EE2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E1AAA23-2C4B-4090-718D-3C7417559660}"/>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21318276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8535D-6F5E-2B0F-4D04-F90C3BB57E2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CDE20B3-4AAB-71E0-9794-46FC1135CC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62B26B2-CFC5-FD17-2A66-4E46B0361E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AC62FC4-BCA2-FEA1-761A-1D2B5E993BF2}"/>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6" name="Espace réservé du pied de page 5">
            <a:extLst>
              <a:ext uri="{FF2B5EF4-FFF2-40B4-BE49-F238E27FC236}">
                <a16:creationId xmlns:a16="http://schemas.microsoft.com/office/drawing/2014/main" id="{F3BDE1D6-174A-8743-DC24-88153D8790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9BCA72-52C4-ADF8-C59B-EF316D64CAC1}"/>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1164750822"/>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09746D-E847-B0E7-B3C9-ADEA5DD452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55C8319-BF4B-CDAA-ECEC-BBB7B58F56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37FD6D8-2C9E-CA53-BB08-37F778DB4B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20A246C-32A5-5C5D-9A6C-FF2186BB1368}"/>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6" name="Espace réservé du pied de page 5">
            <a:extLst>
              <a:ext uri="{FF2B5EF4-FFF2-40B4-BE49-F238E27FC236}">
                <a16:creationId xmlns:a16="http://schemas.microsoft.com/office/drawing/2014/main" id="{714CB4E7-51D7-4D1B-E074-635E4F6B561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E85505-A7C8-2AAA-948C-6EDA45095F37}"/>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370013380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9F2699-D8A1-8D80-47F2-0B27D34FFC3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41DBE27-8F02-05E4-8D66-461F2994F33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D696F72-66FA-700F-1B65-FB16B64AAD47}"/>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5" name="Espace réservé du pied de page 4">
            <a:extLst>
              <a:ext uri="{FF2B5EF4-FFF2-40B4-BE49-F238E27FC236}">
                <a16:creationId xmlns:a16="http://schemas.microsoft.com/office/drawing/2014/main" id="{5F7205C2-7A2A-A76C-BE6F-5B131CFDA9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AB93E2-A4A4-D96B-B4CA-460344DBA2B0}"/>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420716082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D4B69B7-F020-F79E-3EE6-02429A8B19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FF43BCA-8259-BB04-CD6E-CE28FE8F5CB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3D1057B-39A4-B1F9-47EB-88352D8A1851}"/>
              </a:ext>
            </a:extLst>
          </p:cNvPr>
          <p:cNvSpPr>
            <a:spLocks noGrp="1"/>
          </p:cNvSpPr>
          <p:nvPr>
            <p:ph type="dt" sz="half" idx="10"/>
          </p:nvPr>
        </p:nvSpPr>
        <p:spPr/>
        <p:txBody>
          <a:bodyPr/>
          <a:lstStyle/>
          <a:p>
            <a:fld id="{5F4814D7-755C-4B1D-84AC-9DB6051FAB8A}" type="datetimeFigureOut">
              <a:rPr lang="fr-FR" smtClean="0"/>
              <a:t>23/10/2024</a:t>
            </a:fld>
            <a:endParaRPr lang="fr-FR"/>
          </a:p>
        </p:txBody>
      </p:sp>
      <p:sp>
        <p:nvSpPr>
          <p:cNvPr id="5" name="Espace réservé du pied de page 4">
            <a:extLst>
              <a:ext uri="{FF2B5EF4-FFF2-40B4-BE49-F238E27FC236}">
                <a16:creationId xmlns:a16="http://schemas.microsoft.com/office/drawing/2014/main" id="{54CDF721-64EB-6AB3-3372-57B1191C01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A9F487B-EFFA-4D69-C491-CBB2CB0DA658}"/>
              </a:ext>
            </a:extLst>
          </p:cNvPr>
          <p:cNvSpPr>
            <a:spLocks noGrp="1"/>
          </p:cNvSpPr>
          <p:nvPr>
            <p:ph type="sldNum" sz="quarter" idx="12"/>
          </p:nvPr>
        </p:nvSpPr>
        <p:spPr/>
        <p:txBody>
          <a:bodyPr/>
          <a:lstStyle/>
          <a:p>
            <a:fld id="{9BBA0205-76E4-4FE3-9D32-25EF76112114}" type="slidenum">
              <a:rPr lang="fr-FR" smtClean="0"/>
              <a:t>‹N°›</a:t>
            </a:fld>
            <a:endParaRPr lang="fr-FR"/>
          </a:p>
        </p:txBody>
      </p:sp>
    </p:spTree>
    <p:extLst>
      <p:ext uri="{BB962C8B-B14F-4D97-AF65-F5344CB8AC3E}">
        <p14:creationId xmlns:p14="http://schemas.microsoft.com/office/powerpoint/2010/main" val="314938579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013F125-74E3-8605-C2E0-0C509515BF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976271E-2692-F6CC-1758-21B0BCCD00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196162B-9B0E-35F9-62F7-691CB882C1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F4814D7-755C-4B1D-84AC-9DB6051FAB8A}" type="datetimeFigureOut">
              <a:rPr lang="fr-FR" smtClean="0"/>
              <a:t>23/10/2024</a:t>
            </a:fld>
            <a:endParaRPr lang="fr-FR"/>
          </a:p>
        </p:txBody>
      </p:sp>
      <p:sp>
        <p:nvSpPr>
          <p:cNvPr id="5" name="Espace réservé du pied de page 4">
            <a:extLst>
              <a:ext uri="{FF2B5EF4-FFF2-40B4-BE49-F238E27FC236}">
                <a16:creationId xmlns:a16="http://schemas.microsoft.com/office/drawing/2014/main" id="{0B7EEFC1-2852-145E-4272-0265BAD93B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D9FD36F-B4FF-269F-3247-85BE223DB7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BA0205-76E4-4FE3-9D32-25EF76112114}" type="slidenum">
              <a:rPr lang="fr-FR" smtClean="0"/>
              <a:t>‹N°›</a:t>
            </a:fld>
            <a:endParaRPr lang="fr-FR"/>
          </a:p>
        </p:txBody>
      </p:sp>
    </p:spTree>
    <p:extLst>
      <p:ext uri="{BB962C8B-B14F-4D97-AF65-F5344CB8AC3E}">
        <p14:creationId xmlns:p14="http://schemas.microsoft.com/office/powerpoint/2010/main" val="339781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0F441C8C-6306-A67E-5240-8091BFEE2C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6000" y="279000"/>
            <a:ext cx="10080000" cy="6300000"/>
          </a:xfrm>
          <a:prstGeom prst="rect">
            <a:avLst/>
          </a:prstGeom>
          <a:effectLst>
            <a:softEdge rad="317500"/>
          </a:effectLst>
        </p:spPr>
      </p:pic>
      <p:sp>
        <p:nvSpPr>
          <p:cNvPr id="4" name="ZoneTexte 3">
            <a:extLst>
              <a:ext uri="{FF2B5EF4-FFF2-40B4-BE49-F238E27FC236}">
                <a16:creationId xmlns:a16="http://schemas.microsoft.com/office/drawing/2014/main" id="{668E7EFE-C97F-C77F-A77C-89A622D68A4A}"/>
              </a:ext>
            </a:extLst>
          </p:cNvPr>
          <p:cNvSpPr txBox="1"/>
          <p:nvPr/>
        </p:nvSpPr>
        <p:spPr>
          <a:xfrm>
            <a:off x="4152452" y="587546"/>
            <a:ext cx="6164132" cy="523220"/>
          </a:xfrm>
          <a:prstGeom prst="rect">
            <a:avLst/>
          </a:prstGeom>
          <a:noFill/>
        </p:spPr>
        <p:txBody>
          <a:bodyPr wrap="square" rtlCol="0">
            <a:spAutoFit/>
          </a:bodyPr>
          <a:lstStyle/>
          <a:p>
            <a:r>
              <a:rPr lang="fr-FR" sz="2800" b="1" dirty="0">
                <a:solidFill>
                  <a:srgbClr val="FFFF00"/>
                </a:solidFill>
              </a:rPr>
              <a:t> </a:t>
            </a:r>
            <a:r>
              <a:rPr lang="fr-FR" sz="2800" b="1" dirty="0"/>
              <a:t>La Ville De Paris. N°1</a:t>
            </a:r>
          </a:p>
        </p:txBody>
      </p:sp>
      <p:sp>
        <p:nvSpPr>
          <p:cNvPr id="5" name="ZoneTexte 4">
            <a:extLst>
              <a:ext uri="{FF2B5EF4-FFF2-40B4-BE49-F238E27FC236}">
                <a16:creationId xmlns:a16="http://schemas.microsoft.com/office/drawing/2014/main" id="{809012DF-C8F9-766C-A20F-2030BBE20AC9}"/>
              </a:ext>
            </a:extLst>
          </p:cNvPr>
          <p:cNvSpPr txBox="1"/>
          <p:nvPr/>
        </p:nvSpPr>
        <p:spPr>
          <a:xfrm>
            <a:off x="2883049" y="5978835"/>
            <a:ext cx="8530814"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 tour Eiffel vue de la Tour Saint-Jacques, Paris.</a:t>
            </a:r>
          </a:p>
          <a:p>
            <a:endParaRPr lang="fr-FR" sz="2400" b="1" dirty="0">
              <a:solidFill>
                <a:srgbClr val="FFFF00"/>
              </a:solidFill>
            </a:endParaRPr>
          </a:p>
        </p:txBody>
      </p:sp>
    </p:spTree>
    <p:extLst>
      <p:ext uri="{BB962C8B-B14F-4D97-AF65-F5344CB8AC3E}">
        <p14:creationId xmlns:p14="http://schemas.microsoft.com/office/powerpoint/2010/main" val="2130934642"/>
      </p:ext>
    </p:extLst>
  </p:cSld>
  <p:clrMapOvr>
    <a:masterClrMapping/>
  </p:clrMapOvr>
  <mc:AlternateContent xmlns:mc="http://schemas.openxmlformats.org/markup-compatibility/2006">
    <mc:Choice xmlns:p14="http://schemas.microsoft.com/office/powerpoint/2010/main" Requires="p14">
      <p:transition spd="slow" p14:dur="5000" advClick="0" advTm="8000">
        <p:dissolve/>
        <p:sndAc>
          <p:stSnd loop="1">
            <p:snd r:embed="rId2" name="Charles Trénet - La romance de Paris.wav"/>
          </p:stSnd>
        </p:sndAc>
      </p:transition>
    </mc:Choice>
    <mc:Fallback>
      <p:transition spd="slow" advClick="0" advTm="8000">
        <p:dissolve/>
        <p:sndAc>
          <p:stSnd loop="1">
            <p:snd r:embed="rId2" name="Charles Trénet - La romance de Pari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DAFB05-2483-668B-799E-4E5606EE135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solidFill>
                  <a:srgbClr val="FFFF00"/>
                </a:solidFill>
              </a:rPr>
              <a:t>Paris, capitale de la France, est une grande ville européenne et un centre mondial de l'art, de la mode, de la gastronomie et de la culture. Son paysage urbain du XIXe siècle est traversé par de larges boulevards et la Seine. Outre les monuments comme la tour Eiffel et la cathédrale gothique Notre-Dame du XIIe siècle, la ville est réputée pour ses cafés et ses boutiques de luxe bordant la rue du Faubourg-Saint-Honoré</a:t>
            </a:r>
            <a:r>
              <a:rPr lang="fr-FR" dirty="0"/>
              <a:t>. </a:t>
            </a:r>
          </a:p>
        </p:txBody>
      </p:sp>
    </p:spTree>
    <p:extLst>
      <p:ext uri="{BB962C8B-B14F-4D97-AF65-F5344CB8AC3E}">
        <p14:creationId xmlns:p14="http://schemas.microsoft.com/office/powerpoint/2010/main" val="245387010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AC94CBE3-CB04-A422-7E52-F699F1E168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1659000"/>
            <a:ext cx="11520000" cy="3540000"/>
          </a:xfrm>
          <a:prstGeom prst="rect">
            <a:avLst/>
          </a:prstGeom>
          <a:effectLst>
            <a:softEdge rad="317500"/>
          </a:effectLst>
        </p:spPr>
      </p:pic>
      <p:sp>
        <p:nvSpPr>
          <p:cNvPr id="4" name="ZoneTexte 3">
            <a:extLst>
              <a:ext uri="{FF2B5EF4-FFF2-40B4-BE49-F238E27FC236}">
                <a16:creationId xmlns:a16="http://schemas.microsoft.com/office/drawing/2014/main" id="{155A0330-8519-C913-9448-A7B34ECE6D2D}"/>
              </a:ext>
            </a:extLst>
          </p:cNvPr>
          <p:cNvSpPr txBox="1"/>
          <p:nvPr/>
        </p:nvSpPr>
        <p:spPr>
          <a:xfrm>
            <a:off x="720761" y="5091424"/>
            <a:ext cx="11339633" cy="1200329"/>
          </a:xfrm>
          <a:prstGeom prst="rect">
            <a:avLst/>
          </a:prstGeom>
          <a:noFill/>
        </p:spPr>
        <p:txBody>
          <a:bodyPr wrap="square" rtlCol="0">
            <a:spAutoFit/>
          </a:bodyPr>
          <a:lstStyle/>
          <a:p>
            <a:r>
              <a:rPr lang="fr-FR" sz="2400" b="1">
                <a:solidFill>
                  <a:srgbClr val="FFFF00"/>
                </a:solidFill>
              </a:rPr>
              <a:t>Le pont des Arts de Paris, avec derrière le pont Neuf et l'île de la Cité, et sur la droite l'institut de France. On aperçoit au fond le sommet des deux tours de la cathédrale Notre-Dame de Paris.</a:t>
            </a:r>
            <a:endParaRPr lang="fr-FR" sz="2400" b="1" dirty="0">
              <a:solidFill>
                <a:srgbClr val="FFFF00"/>
              </a:solidFill>
            </a:endParaRPr>
          </a:p>
        </p:txBody>
      </p:sp>
    </p:spTree>
    <p:extLst>
      <p:ext uri="{BB962C8B-B14F-4D97-AF65-F5344CB8AC3E}">
        <p14:creationId xmlns:p14="http://schemas.microsoft.com/office/powerpoint/2010/main" val="163793208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chitecture classique, bâtiment&#10;&#10;Description générée automatiquement">
            <a:extLst>
              <a:ext uri="{FF2B5EF4-FFF2-40B4-BE49-F238E27FC236}">
                <a16:creationId xmlns:a16="http://schemas.microsoft.com/office/drawing/2014/main" id="{19FF92FB-CAAE-FB5E-610B-B67B372C8B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0873" y="279000"/>
            <a:ext cx="9409563" cy="6300000"/>
          </a:xfrm>
          <a:prstGeom prst="rect">
            <a:avLst/>
          </a:prstGeom>
          <a:effectLst>
            <a:softEdge rad="317500"/>
          </a:effectLst>
        </p:spPr>
      </p:pic>
      <p:sp>
        <p:nvSpPr>
          <p:cNvPr id="4" name="ZoneTexte 3">
            <a:extLst>
              <a:ext uri="{FF2B5EF4-FFF2-40B4-BE49-F238E27FC236}">
                <a16:creationId xmlns:a16="http://schemas.microsoft.com/office/drawing/2014/main" id="{EFD5B5E6-DB2A-1AB2-26A9-AF112F6F361D}"/>
              </a:ext>
            </a:extLst>
          </p:cNvPr>
          <p:cNvSpPr txBox="1"/>
          <p:nvPr/>
        </p:nvSpPr>
        <p:spPr>
          <a:xfrm>
            <a:off x="2560320" y="6348167"/>
            <a:ext cx="8522996" cy="461665"/>
          </a:xfrm>
          <a:prstGeom prst="rect">
            <a:avLst/>
          </a:prstGeom>
          <a:noFill/>
        </p:spPr>
        <p:txBody>
          <a:bodyPr wrap="square" rtlCol="0">
            <a:spAutoFit/>
          </a:bodyPr>
          <a:lstStyle/>
          <a:p>
            <a:r>
              <a:rPr lang="fr-FR" sz="2400" b="1">
                <a:solidFill>
                  <a:srgbClr val="FFFF00"/>
                </a:solidFill>
              </a:rPr>
              <a:t> Architecture frontale de l'Opéra de Paris, mai 2009</a:t>
            </a:r>
            <a:endParaRPr lang="fr-FR" sz="2400" b="1" dirty="0">
              <a:solidFill>
                <a:srgbClr val="FFFF00"/>
              </a:solidFill>
            </a:endParaRPr>
          </a:p>
        </p:txBody>
      </p:sp>
    </p:spTree>
    <p:extLst>
      <p:ext uri="{BB962C8B-B14F-4D97-AF65-F5344CB8AC3E}">
        <p14:creationId xmlns:p14="http://schemas.microsoft.com/office/powerpoint/2010/main" val="113769182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arche&#10;&#10;Description générée automatiquement">
            <a:extLst>
              <a:ext uri="{FF2B5EF4-FFF2-40B4-BE49-F238E27FC236}">
                <a16:creationId xmlns:a16="http://schemas.microsoft.com/office/drawing/2014/main" id="{9331C8F2-0CA1-6EC5-53CA-3E81BA10EC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a:effectLst>
            <a:softEdge rad="317500"/>
          </a:effectLst>
        </p:spPr>
      </p:pic>
      <p:sp>
        <p:nvSpPr>
          <p:cNvPr id="4" name="ZoneTexte 3">
            <a:extLst>
              <a:ext uri="{FF2B5EF4-FFF2-40B4-BE49-F238E27FC236}">
                <a16:creationId xmlns:a16="http://schemas.microsoft.com/office/drawing/2014/main" id="{1CB3DFBA-776B-8F22-BEE4-DE07FAB744EE}"/>
              </a:ext>
            </a:extLst>
          </p:cNvPr>
          <p:cNvSpPr txBox="1"/>
          <p:nvPr/>
        </p:nvSpPr>
        <p:spPr>
          <a:xfrm>
            <a:off x="4442907" y="6348167"/>
            <a:ext cx="8078993" cy="461665"/>
          </a:xfrm>
          <a:prstGeom prst="rect">
            <a:avLst/>
          </a:prstGeom>
          <a:noFill/>
        </p:spPr>
        <p:txBody>
          <a:bodyPr wrap="square" rtlCol="0">
            <a:spAutoFit/>
          </a:bodyPr>
          <a:lstStyle/>
          <a:p>
            <a:r>
              <a:rPr lang="fr-FR" sz="2400" b="1">
                <a:solidFill>
                  <a:srgbClr val="FFFF00"/>
                </a:solidFill>
              </a:rPr>
              <a:t>Arc de triomphe, Paris.</a:t>
            </a:r>
            <a:endParaRPr lang="fr-FR" sz="2400" b="1" dirty="0">
              <a:solidFill>
                <a:srgbClr val="FFFF00"/>
              </a:solidFill>
            </a:endParaRPr>
          </a:p>
        </p:txBody>
      </p:sp>
    </p:spTree>
    <p:extLst>
      <p:ext uri="{BB962C8B-B14F-4D97-AF65-F5344CB8AC3E}">
        <p14:creationId xmlns:p14="http://schemas.microsoft.com/office/powerpoint/2010/main" val="186089708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repère&#10;&#10;Description générée automatiquement">
            <a:extLst>
              <a:ext uri="{FF2B5EF4-FFF2-40B4-BE49-F238E27FC236}">
                <a16:creationId xmlns:a16="http://schemas.microsoft.com/office/drawing/2014/main" id="{3DE7EB6E-F092-BFCA-2CD0-37852C7646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2000" y="1198744"/>
            <a:ext cx="11268000" cy="4202025"/>
          </a:xfrm>
          <a:prstGeom prst="rect">
            <a:avLst/>
          </a:prstGeom>
          <a:effectLst>
            <a:softEdge rad="317500"/>
          </a:effectLst>
        </p:spPr>
      </p:pic>
      <p:sp>
        <p:nvSpPr>
          <p:cNvPr id="4" name="ZoneTexte 3">
            <a:extLst>
              <a:ext uri="{FF2B5EF4-FFF2-40B4-BE49-F238E27FC236}">
                <a16:creationId xmlns:a16="http://schemas.microsoft.com/office/drawing/2014/main" id="{B7B00E79-6872-372E-FC52-B8EC96033C6F}"/>
              </a:ext>
            </a:extLst>
          </p:cNvPr>
          <p:cNvSpPr txBox="1"/>
          <p:nvPr/>
        </p:nvSpPr>
        <p:spPr>
          <a:xfrm>
            <a:off x="946674" y="5325465"/>
            <a:ext cx="10686508" cy="461665"/>
          </a:xfrm>
          <a:prstGeom prst="rect">
            <a:avLst/>
          </a:prstGeom>
          <a:noFill/>
        </p:spPr>
        <p:txBody>
          <a:bodyPr wrap="square" rtlCol="0">
            <a:spAutoFit/>
          </a:bodyPr>
          <a:lstStyle/>
          <a:p>
            <a:r>
              <a:rPr lang="fr-FR" sz="2400" b="1">
                <a:solidFill>
                  <a:srgbClr val="FFFF00"/>
                </a:solidFill>
              </a:rPr>
              <a:t>Vue vers l' ouest vers la cour Napoléon du musée du Louvre, au crépuscule.</a:t>
            </a:r>
            <a:endParaRPr lang="fr-FR" sz="2400" b="1" dirty="0">
              <a:solidFill>
                <a:srgbClr val="FFFF00"/>
              </a:solidFill>
            </a:endParaRPr>
          </a:p>
        </p:txBody>
      </p:sp>
    </p:spTree>
    <p:extLst>
      <p:ext uri="{BB962C8B-B14F-4D97-AF65-F5344CB8AC3E}">
        <p14:creationId xmlns:p14="http://schemas.microsoft.com/office/powerpoint/2010/main" val="423665431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aysage urbain, horizon, Zone métropolitaine&#10;&#10;Description générée automatiquement">
            <a:extLst>
              <a:ext uri="{FF2B5EF4-FFF2-40B4-BE49-F238E27FC236}">
                <a16:creationId xmlns:a16="http://schemas.microsoft.com/office/drawing/2014/main" id="{51FB4A45-D646-004F-B9B3-9850C63306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1483439"/>
            <a:ext cx="11556000" cy="3647363"/>
          </a:xfrm>
          <a:prstGeom prst="rect">
            <a:avLst/>
          </a:prstGeom>
          <a:effectLst>
            <a:softEdge rad="317500"/>
          </a:effectLst>
        </p:spPr>
      </p:pic>
      <p:sp>
        <p:nvSpPr>
          <p:cNvPr id="4" name="ZoneTexte 3">
            <a:extLst>
              <a:ext uri="{FF2B5EF4-FFF2-40B4-BE49-F238E27FC236}">
                <a16:creationId xmlns:a16="http://schemas.microsoft.com/office/drawing/2014/main" id="{F9CF269E-4ED5-E466-84A8-DF32F4E65A29}"/>
              </a:ext>
            </a:extLst>
          </p:cNvPr>
          <p:cNvSpPr txBox="1"/>
          <p:nvPr/>
        </p:nvSpPr>
        <p:spPr>
          <a:xfrm>
            <a:off x="1911275" y="5083509"/>
            <a:ext cx="8907332" cy="461665"/>
          </a:xfrm>
          <a:prstGeom prst="rect">
            <a:avLst/>
          </a:prstGeom>
          <a:noFill/>
        </p:spPr>
        <p:txBody>
          <a:bodyPr wrap="square" rtlCol="0">
            <a:spAutoFit/>
          </a:bodyPr>
          <a:lstStyle/>
          <a:p>
            <a:r>
              <a:rPr lang="fr-FR" sz="2400" b="1"/>
              <a:t>Vue sur Paris, au crépuscule, depuis la tour Montparnasse.</a:t>
            </a:r>
            <a:endParaRPr lang="fr-FR" sz="2400" b="1" dirty="0"/>
          </a:p>
        </p:txBody>
      </p:sp>
    </p:spTree>
    <p:extLst>
      <p:ext uri="{BB962C8B-B14F-4D97-AF65-F5344CB8AC3E}">
        <p14:creationId xmlns:p14="http://schemas.microsoft.com/office/powerpoint/2010/main" val="96907963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7FBA4BB4-FDE0-1B2F-3BCF-354DD4E7D3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 y="1555754"/>
            <a:ext cx="11664000" cy="3584250"/>
          </a:xfrm>
          <a:prstGeom prst="rect">
            <a:avLst/>
          </a:prstGeom>
          <a:effectLst>
            <a:softEdge rad="317500"/>
          </a:effectLst>
        </p:spPr>
      </p:pic>
      <p:sp>
        <p:nvSpPr>
          <p:cNvPr id="4" name="ZoneTexte 3">
            <a:extLst>
              <a:ext uri="{FF2B5EF4-FFF2-40B4-BE49-F238E27FC236}">
                <a16:creationId xmlns:a16="http://schemas.microsoft.com/office/drawing/2014/main" id="{547D47C7-7DAA-950D-5E1E-CA2796A4A4EC}"/>
              </a:ext>
            </a:extLst>
          </p:cNvPr>
          <p:cNvSpPr txBox="1"/>
          <p:nvPr/>
        </p:nvSpPr>
        <p:spPr>
          <a:xfrm>
            <a:off x="1221430" y="5071413"/>
            <a:ext cx="10970570" cy="461665"/>
          </a:xfrm>
          <a:prstGeom prst="rect">
            <a:avLst/>
          </a:prstGeom>
          <a:noFill/>
        </p:spPr>
        <p:txBody>
          <a:bodyPr wrap="square" rtlCol="0">
            <a:spAutoFit/>
          </a:bodyPr>
          <a:lstStyle/>
          <a:p>
            <a:r>
              <a:rPr lang="fr-FR" sz="2400" b="1">
                <a:solidFill>
                  <a:srgbClr val="FFFF00"/>
                </a:solidFill>
              </a:rPr>
              <a:t>Le pont des Arts et le pont Neuf, deux des plus célèbres ponts de Paris.</a:t>
            </a:r>
            <a:endParaRPr lang="fr-FR" sz="2400" b="1" dirty="0">
              <a:solidFill>
                <a:srgbClr val="FFFF00"/>
              </a:solidFill>
            </a:endParaRPr>
          </a:p>
        </p:txBody>
      </p:sp>
    </p:spTree>
    <p:extLst>
      <p:ext uri="{BB962C8B-B14F-4D97-AF65-F5344CB8AC3E}">
        <p14:creationId xmlns:p14="http://schemas.microsoft.com/office/powerpoint/2010/main" val="427649403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rotte, Ambré, mur, intérieur&#10;&#10;Description générée automatiquement">
            <a:extLst>
              <a:ext uri="{FF2B5EF4-FFF2-40B4-BE49-F238E27FC236}">
                <a16:creationId xmlns:a16="http://schemas.microsoft.com/office/drawing/2014/main" id="{B368DCF1-1BD7-0F1B-A098-26900758599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9001" y="3589343"/>
            <a:ext cx="4880334" cy="2916000"/>
          </a:xfrm>
          <a:prstGeom prst="rect">
            <a:avLst/>
          </a:prstGeom>
          <a:ln w="38100" cap="sq">
            <a:no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EE04138-1BF9-0663-68C0-F8A64BAA25D2}"/>
              </a:ext>
            </a:extLst>
          </p:cNvPr>
          <p:cNvSpPr txBox="1"/>
          <p:nvPr/>
        </p:nvSpPr>
        <p:spPr>
          <a:xfrm>
            <a:off x="107576" y="3147230"/>
            <a:ext cx="6777317" cy="830997"/>
          </a:xfrm>
          <a:prstGeom prst="rect">
            <a:avLst/>
          </a:prstGeom>
          <a:noFill/>
        </p:spPr>
        <p:txBody>
          <a:bodyPr wrap="square" rtlCol="0">
            <a:spAutoFit/>
          </a:bodyPr>
          <a:lstStyle/>
          <a:p>
            <a:r>
              <a:rPr lang="fr-FR" sz="2400" b="1">
                <a:solidFill>
                  <a:srgbClr val="FFFF00"/>
                </a:solidFill>
              </a:rPr>
              <a:t>Aperçu des carrières souterraines de Paris.</a:t>
            </a:r>
          </a:p>
          <a:p>
            <a:endParaRPr lang="fr-FR" sz="2400" b="1" dirty="0">
              <a:solidFill>
                <a:srgbClr val="FFFF00"/>
              </a:solidFill>
            </a:endParaRPr>
          </a:p>
        </p:txBody>
      </p:sp>
      <p:pic>
        <p:nvPicPr>
          <p:cNvPr id="6" name="Image 5" descr="Une image contenant plein air, herbe, ciel, nuage&#10;&#10;Description générée automatiquement">
            <a:extLst>
              <a:ext uri="{FF2B5EF4-FFF2-40B4-BE49-F238E27FC236}">
                <a16:creationId xmlns:a16="http://schemas.microsoft.com/office/drawing/2014/main" id="{59361D15-5081-5579-A0E6-283A8631DF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62221" y="322728"/>
            <a:ext cx="4320000" cy="3240000"/>
          </a:xfrm>
          <a:prstGeom prst="rect">
            <a:avLst/>
          </a:prstGeom>
          <a:effectLst/>
        </p:spPr>
      </p:pic>
      <p:sp>
        <p:nvSpPr>
          <p:cNvPr id="7" name="ZoneTexte 6">
            <a:extLst>
              <a:ext uri="{FF2B5EF4-FFF2-40B4-BE49-F238E27FC236}">
                <a16:creationId xmlns:a16="http://schemas.microsoft.com/office/drawing/2014/main" id="{C65CF60B-4601-37B7-D960-11D23566EF9A}"/>
              </a:ext>
            </a:extLst>
          </p:cNvPr>
          <p:cNvSpPr txBox="1"/>
          <p:nvPr/>
        </p:nvSpPr>
        <p:spPr>
          <a:xfrm>
            <a:off x="7841337" y="3562728"/>
            <a:ext cx="4518212" cy="830997"/>
          </a:xfrm>
          <a:prstGeom prst="rect">
            <a:avLst/>
          </a:prstGeom>
          <a:noFill/>
        </p:spPr>
        <p:txBody>
          <a:bodyPr wrap="square" rtlCol="0">
            <a:spAutoFit/>
          </a:bodyPr>
          <a:lstStyle/>
          <a:p>
            <a:r>
              <a:rPr lang="fr-FR" sz="2400" b="1">
                <a:solidFill>
                  <a:srgbClr val="FFFF00"/>
                </a:solidFill>
              </a:rPr>
              <a:t>Station météorologique du parc Montsouris.</a:t>
            </a:r>
            <a:endParaRPr lang="fr-FR" sz="2400" b="1" dirty="0">
              <a:solidFill>
                <a:srgbClr val="FFFF00"/>
              </a:solidFill>
            </a:endParaRPr>
          </a:p>
        </p:txBody>
      </p:sp>
    </p:spTree>
    <p:extLst>
      <p:ext uri="{BB962C8B-B14F-4D97-AF65-F5344CB8AC3E}">
        <p14:creationId xmlns:p14="http://schemas.microsoft.com/office/powerpoint/2010/main" val="74630111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éhicule, Véhicule terrestre&#10;&#10;Description générée automatiquement">
            <a:extLst>
              <a:ext uri="{FF2B5EF4-FFF2-40B4-BE49-F238E27FC236}">
                <a16:creationId xmlns:a16="http://schemas.microsoft.com/office/drawing/2014/main" id="{E0837A47-16F9-7BAB-2AB1-D533C86B22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208" y="279000"/>
            <a:ext cx="9431583" cy="6300000"/>
          </a:xfrm>
          <a:prstGeom prst="rect">
            <a:avLst/>
          </a:prstGeom>
          <a:effectLst>
            <a:softEdge rad="635000"/>
          </a:effectLst>
        </p:spPr>
      </p:pic>
      <p:sp>
        <p:nvSpPr>
          <p:cNvPr id="4" name="ZoneTexte 3">
            <a:extLst>
              <a:ext uri="{FF2B5EF4-FFF2-40B4-BE49-F238E27FC236}">
                <a16:creationId xmlns:a16="http://schemas.microsoft.com/office/drawing/2014/main" id="{092800A0-8E88-84F9-F9AC-50C0B1502CFB}"/>
              </a:ext>
            </a:extLst>
          </p:cNvPr>
          <p:cNvSpPr txBox="1"/>
          <p:nvPr/>
        </p:nvSpPr>
        <p:spPr>
          <a:xfrm>
            <a:off x="4476973" y="4270676"/>
            <a:ext cx="7304442"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ligne 3a du tramway.</a:t>
            </a:r>
          </a:p>
        </p:txBody>
      </p:sp>
    </p:spTree>
    <p:extLst>
      <p:ext uri="{BB962C8B-B14F-4D97-AF65-F5344CB8AC3E}">
        <p14:creationId xmlns:p14="http://schemas.microsoft.com/office/powerpoint/2010/main" val="322537943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route&#10;&#10;Description générée automatiquement">
            <a:extLst>
              <a:ext uri="{FF2B5EF4-FFF2-40B4-BE49-F238E27FC236}">
                <a16:creationId xmlns:a16="http://schemas.microsoft.com/office/drawing/2014/main" id="{ED31EF51-9678-55DF-D18D-AD1C24F714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6757720D-C9CC-5C29-FEEC-97EE2DD9430D}"/>
              </a:ext>
            </a:extLst>
          </p:cNvPr>
          <p:cNvSpPr txBox="1"/>
          <p:nvPr/>
        </p:nvSpPr>
        <p:spPr>
          <a:xfrm>
            <a:off x="1097280" y="5748003"/>
            <a:ext cx="10865223"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Édicule Guimard à la station de métro Palais-Royal - Musée du Louvre.</a:t>
            </a:r>
          </a:p>
        </p:txBody>
      </p:sp>
    </p:spTree>
    <p:extLst>
      <p:ext uri="{BB962C8B-B14F-4D97-AF65-F5344CB8AC3E}">
        <p14:creationId xmlns:p14="http://schemas.microsoft.com/office/powerpoint/2010/main" val="255699034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oue, pneu, sol&#10;&#10;Description générée automatiquement">
            <a:extLst>
              <a:ext uri="{FF2B5EF4-FFF2-40B4-BE49-F238E27FC236}">
                <a16:creationId xmlns:a16="http://schemas.microsoft.com/office/drawing/2014/main" id="{373DB115-FC31-5E65-AD54-7EFDE1F6F1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DAB50D0-46E3-3DCE-C559-71D8D0624548}"/>
              </a:ext>
            </a:extLst>
          </p:cNvPr>
          <p:cNvSpPr txBox="1"/>
          <p:nvPr/>
        </p:nvSpPr>
        <p:spPr>
          <a:xfrm>
            <a:off x="3293633" y="4270676"/>
            <a:ext cx="633625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Station Vélib' Métropole place de la Nation.</a:t>
            </a:r>
          </a:p>
        </p:txBody>
      </p:sp>
    </p:spTree>
    <p:extLst>
      <p:ext uri="{BB962C8B-B14F-4D97-AF65-F5344CB8AC3E}">
        <p14:creationId xmlns:p14="http://schemas.microsoft.com/office/powerpoint/2010/main" val="206416587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68B008D1-6A87-E04C-399F-DC98684CED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00" y="639000"/>
            <a:ext cx="11160000" cy="5580000"/>
          </a:xfrm>
          <a:prstGeom prst="rect">
            <a:avLst/>
          </a:prstGeom>
          <a:effectLst>
            <a:softEdge rad="635000"/>
          </a:effectLst>
        </p:spPr>
      </p:pic>
      <p:sp>
        <p:nvSpPr>
          <p:cNvPr id="4" name="ZoneTexte 3">
            <a:extLst>
              <a:ext uri="{FF2B5EF4-FFF2-40B4-BE49-F238E27FC236}">
                <a16:creationId xmlns:a16="http://schemas.microsoft.com/office/drawing/2014/main" id="{3726B7D2-0EE1-C35B-81F4-EC4DF889DEF3}"/>
              </a:ext>
            </a:extLst>
          </p:cNvPr>
          <p:cNvSpPr txBox="1"/>
          <p:nvPr/>
        </p:nvSpPr>
        <p:spPr>
          <a:xfrm>
            <a:off x="3811792" y="6024282"/>
            <a:ext cx="8380208" cy="461665"/>
          </a:xfrm>
          <a:prstGeom prst="rect">
            <a:avLst/>
          </a:prstGeom>
          <a:noFill/>
        </p:spPr>
        <p:txBody>
          <a:bodyPr wrap="square" rtlCol="0">
            <a:spAutoFit/>
          </a:bodyPr>
          <a:lstStyle/>
          <a:p>
            <a:r>
              <a:rPr lang="fr-FR" sz="2400" b="1"/>
              <a:t>L’île de la Cité et l'île Saint-Louis.</a:t>
            </a:r>
            <a:endParaRPr lang="fr-FR" sz="2400" b="1" dirty="0"/>
          </a:p>
        </p:txBody>
      </p:sp>
    </p:spTree>
    <p:extLst>
      <p:ext uri="{BB962C8B-B14F-4D97-AF65-F5344CB8AC3E}">
        <p14:creationId xmlns:p14="http://schemas.microsoft.com/office/powerpoint/2010/main" val="471651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D1C1DEC3-377C-8D4F-972C-E9D264D06C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1351840"/>
            <a:ext cx="11520000" cy="3965996"/>
          </a:xfrm>
          <a:prstGeom prst="rect">
            <a:avLst/>
          </a:prstGeom>
          <a:effectLst>
            <a:softEdge rad="127000"/>
          </a:effectLst>
        </p:spPr>
      </p:pic>
      <p:sp>
        <p:nvSpPr>
          <p:cNvPr id="4" name="ZoneTexte 3">
            <a:extLst>
              <a:ext uri="{FF2B5EF4-FFF2-40B4-BE49-F238E27FC236}">
                <a16:creationId xmlns:a16="http://schemas.microsoft.com/office/drawing/2014/main" id="{4E5A8918-F1F3-6115-F936-5B0BF743E809}"/>
              </a:ext>
            </a:extLst>
          </p:cNvPr>
          <p:cNvSpPr txBox="1"/>
          <p:nvPr/>
        </p:nvSpPr>
        <p:spPr>
          <a:xfrm>
            <a:off x="3087445" y="3429000"/>
            <a:ext cx="772399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Seine, le pont Royal et le musée du Louvre.</a:t>
            </a:r>
          </a:p>
        </p:txBody>
      </p:sp>
    </p:spTree>
    <p:extLst>
      <p:ext uri="{BB962C8B-B14F-4D97-AF65-F5344CB8AC3E}">
        <p14:creationId xmlns:p14="http://schemas.microsoft.com/office/powerpoint/2010/main" val="406288448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arbre, bâtiment, art&#10;&#10;Description générée automatiquement">
            <a:extLst>
              <a:ext uri="{FF2B5EF4-FFF2-40B4-BE49-F238E27FC236}">
                <a16:creationId xmlns:a16="http://schemas.microsoft.com/office/drawing/2014/main" id="{1CE100FA-EADF-5B9A-BF0A-AAD6285A0E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89000"/>
            <a:ext cx="4312811" cy="6480000"/>
          </a:xfrm>
          <a:prstGeom prst="rect">
            <a:avLst/>
          </a:prstGeom>
          <a:effectLst>
            <a:softEdge rad="127000"/>
          </a:effectLst>
        </p:spPr>
      </p:pic>
      <p:sp>
        <p:nvSpPr>
          <p:cNvPr id="8" name="ZoneTexte 7">
            <a:extLst>
              <a:ext uri="{FF2B5EF4-FFF2-40B4-BE49-F238E27FC236}">
                <a16:creationId xmlns:a16="http://schemas.microsoft.com/office/drawing/2014/main" id="{ECAE8092-B257-D598-69D6-BC64A92CC99B}"/>
              </a:ext>
            </a:extLst>
          </p:cNvPr>
          <p:cNvSpPr txBox="1"/>
          <p:nvPr/>
        </p:nvSpPr>
        <p:spPr>
          <a:xfrm>
            <a:off x="4173967" y="3184263"/>
            <a:ext cx="3844066"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Colonne Morris devant l'entrée de la station de métro Saint-Jacques.</a:t>
            </a:r>
          </a:p>
        </p:txBody>
      </p:sp>
      <p:pic>
        <p:nvPicPr>
          <p:cNvPr id="10" name="Image 9" descr="Une image contenant plein air, sol, bâtiment, arbre&#10;&#10;Description générée automatiquement">
            <a:extLst>
              <a:ext uri="{FF2B5EF4-FFF2-40B4-BE49-F238E27FC236}">
                <a16:creationId xmlns:a16="http://schemas.microsoft.com/office/drawing/2014/main" id="{0F48FEBE-915B-E002-7CD0-4BB5CEC7EB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18033" y="476190"/>
            <a:ext cx="3924000" cy="5905620"/>
          </a:xfrm>
          <a:prstGeom prst="rect">
            <a:avLst/>
          </a:prstGeom>
          <a:effectLst>
            <a:softEdge rad="127000"/>
          </a:effectLst>
        </p:spPr>
      </p:pic>
      <p:sp>
        <p:nvSpPr>
          <p:cNvPr id="11" name="ZoneTexte 10">
            <a:extLst>
              <a:ext uri="{FF2B5EF4-FFF2-40B4-BE49-F238E27FC236}">
                <a16:creationId xmlns:a16="http://schemas.microsoft.com/office/drawing/2014/main" id="{9B43A263-7301-A05E-488E-A90E00F9D48C}"/>
              </a:ext>
            </a:extLst>
          </p:cNvPr>
          <p:cNvSpPr txBox="1"/>
          <p:nvPr/>
        </p:nvSpPr>
        <p:spPr>
          <a:xfrm>
            <a:off x="6605196" y="-896745"/>
            <a:ext cx="1930212"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Une fontaine Wallace.</a:t>
            </a:r>
          </a:p>
        </p:txBody>
      </p:sp>
    </p:spTree>
    <p:extLst>
      <p:ext uri="{BB962C8B-B14F-4D97-AF65-F5344CB8AC3E}">
        <p14:creationId xmlns:p14="http://schemas.microsoft.com/office/powerpoint/2010/main" val="3930036744"/>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EDDB5F7A-6995-8E50-642C-1910BE2CAF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4853" y="279000"/>
            <a:ext cx="8262294" cy="6300000"/>
          </a:xfrm>
          <a:prstGeom prst="rect">
            <a:avLst/>
          </a:prstGeom>
          <a:effectLst>
            <a:softEdge rad="317500"/>
          </a:effectLst>
        </p:spPr>
      </p:pic>
      <p:sp>
        <p:nvSpPr>
          <p:cNvPr id="4" name="ZoneTexte 3">
            <a:extLst>
              <a:ext uri="{FF2B5EF4-FFF2-40B4-BE49-F238E27FC236}">
                <a16:creationId xmlns:a16="http://schemas.microsoft.com/office/drawing/2014/main" id="{93A6623B-E5AF-D042-7864-4D3F670DFB14}"/>
              </a:ext>
            </a:extLst>
          </p:cNvPr>
          <p:cNvSpPr txBox="1"/>
          <p:nvPr/>
        </p:nvSpPr>
        <p:spPr>
          <a:xfrm>
            <a:off x="2259106" y="4549676"/>
            <a:ext cx="826229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Entrée Guimard de la station de métro Porte Dauphine.</a:t>
            </a:r>
          </a:p>
        </p:txBody>
      </p:sp>
    </p:spTree>
    <p:extLst>
      <p:ext uri="{BB962C8B-B14F-4D97-AF65-F5344CB8AC3E}">
        <p14:creationId xmlns:p14="http://schemas.microsoft.com/office/powerpoint/2010/main" val="292113957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texte, nuage, plein air&#10;&#10;Description générée automatiquement">
            <a:extLst>
              <a:ext uri="{FF2B5EF4-FFF2-40B4-BE49-F238E27FC236}">
                <a16:creationId xmlns:a16="http://schemas.microsoft.com/office/drawing/2014/main" id="{948726BE-2964-757A-A270-C3FAAD14EB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5246"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C48DEB4-B643-DFFE-593C-281D05CC4A9B}"/>
              </a:ext>
            </a:extLst>
          </p:cNvPr>
          <p:cNvSpPr txBox="1"/>
          <p:nvPr/>
        </p:nvSpPr>
        <p:spPr>
          <a:xfrm>
            <a:off x="188258" y="1126002"/>
            <a:ext cx="2909944" cy="4893647"/>
          </a:xfrm>
          <a:prstGeom prst="rect">
            <a:avLst/>
          </a:prstGeom>
          <a:noFill/>
        </p:spPr>
        <p:txBody>
          <a:bodyPr wrap="square" rtlCol="0">
            <a:spAutoFit/>
          </a:bodyPr>
          <a:lstStyle/>
          <a:p>
            <a:r>
              <a:rPr lang="fr-FR" sz="2400" b="1" dirty="0"/>
              <a:t> Un panneau du métro parisien. Un candélabre Val d'</a:t>
            </a:r>
            <a:r>
              <a:rPr lang="fr-FR" sz="2400" b="1" dirty="0" err="1"/>
              <a:t>Osne</a:t>
            </a:r>
            <a:r>
              <a:rPr lang="fr-FR" sz="2400" b="1" dirty="0"/>
              <a:t> de 1909, reconnaissable à la bordure en ferronnerie élaborée du panneau central et à la forme plutôt carrée du lettrage au pochoir du mot METRO .</a:t>
            </a:r>
          </a:p>
        </p:txBody>
      </p:sp>
    </p:spTree>
    <p:extLst>
      <p:ext uri="{BB962C8B-B14F-4D97-AF65-F5344CB8AC3E}">
        <p14:creationId xmlns:p14="http://schemas.microsoft.com/office/powerpoint/2010/main" val="153343117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exte, voiture, arbre&#10;&#10;Description générée automatiquement">
            <a:extLst>
              <a:ext uri="{FF2B5EF4-FFF2-40B4-BE49-F238E27FC236}">
                <a16:creationId xmlns:a16="http://schemas.microsoft.com/office/drawing/2014/main" id="{3FBAA870-B782-743E-CA24-AA1EC0BB36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405" y="189000"/>
            <a:ext cx="4725619" cy="6480000"/>
          </a:xfrm>
          <a:prstGeom prst="rect">
            <a:avLst/>
          </a:prstGeom>
          <a:effectLst>
            <a:softEdge rad="127000"/>
          </a:effectLst>
        </p:spPr>
      </p:pic>
      <p:sp>
        <p:nvSpPr>
          <p:cNvPr id="4" name="ZoneTexte 3">
            <a:extLst>
              <a:ext uri="{FF2B5EF4-FFF2-40B4-BE49-F238E27FC236}">
                <a16:creationId xmlns:a16="http://schemas.microsoft.com/office/drawing/2014/main" id="{84033EB7-A720-35DA-ED28-89956208CB71}"/>
              </a:ext>
            </a:extLst>
          </p:cNvPr>
          <p:cNvSpPr txBox="1"/>
          <p:nvPr/>
        </p:nvSpPr>
        <p:spPr>
          <a:xfrm>
            <a:off x="1087587" y="4231584"/>
            <a:ext cx="3377901"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Colonne Morris</a:t>
            </a:r>
          </a:p>
        </p:txBody>
      </p:sp>
      <p:pic>
        <p:nvPicPr>
          <p:cNvPr id="6" name="Image 5" descr="Une image contenant plein air, ciel, statue, sculpture&#10;&#10;Description générée automatiquement">
            <a:extLst>
              <a:ext uri="{FF2B5EF4-FFF2-40B4-BE49-F238E27FC236}">
                <a16:creationId xmlns:a16="http://schemas.microsoft.com/office/drawing/2014/main" id="{6325A3B3-57F5-75BF-6014-B8E7673C31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51853" y="189000"/>
            <a:ext cx="4453608" cy="6480000"/>
          </a:xfrm>
          <a:prstGeom prst="rect">
            <a:avLst/>
          </a:prstGeom>
          <a:effectLst>
            <a:softEdge rad="127000"/>
          </a:effectLst>
        </p:spPr>
      </p:pic>
      <p:sp>
        <p:nvSpPr>
          <p:cNvPr id="7" name="ZoneTexte 6">
            <a:extLst>
              <a:ext uri="{FF2B5EF4-FFF2-40B4-BE49-F238E27FC236}">
                <a16:creationId xmlns:a16="http://schemas.microsoft.com/office/drawing/2014/main" id="{C331FEDF-3433-8AE5-FCBF-8B234A8372A0}"/>
              </a:ext>
            </a:extLst>
          </p:cNvPr>
          <p:cNvSpPr txBox="1"/>
          <p:nvPr/>
        </p:nvSpPr>
        <p:spPr>
          <a:xfrm>
            <a:off x="5364841" y="189000"/>
            <a:ext cx="2283846" cy="2677656"/>
          </a:xfrm>
          <a:prstGeom prst="rect">
            <a:avLst/>
          </a:prstGeom>
          <a:noFill/>
        </p:spPr>
        <p:txBody>
          <a:bodyPr wrap="square" rtlCol="0">
            <a:spAutoFit/>
          </a:bodyPr>
          <a:lstStyle/>
          <a:p>
            <a:endParaRPr lang="fr-FR" sz="2400" b="1" dirty="0"/>
          </a:p>
          <a:p>
            <a:r>
              <a:rPr lang="fr-FR" sz="2400" b="1" dirty="0">
                <a:solidFill>
                  <a:schemeClr val="bg1"/>
                </a:solidFill>
              </a:rPr>
              <a:t>Lampadaire "Ronde des Amours" de Henri Désiré </a:t>
            </a:r>
            <a:r>
              <a:rPr lang="fr-FR" sz="2400" b="1" dirty="0" err="1">
                <a:solidFill>
                  <a:schemeClr val="bg1"/>
                </a:solidFill>
              </a:rPr>
              <a:t>Gauquié</a:t>
            </a:r>
            <a:r>
              <a:rPr lang="fr-FR" sz="2400" b="1" dirty="0">
                <a:solidFill>
                  <a:schemeClr val="bg1"/>
                </a:solidFill>
              </a:rPr>
              <a:t>, Pont Alexandre III</a:t>
            </a:r>
          </a:p>
        </p:txBody>
      </p:sp>
    </p:spTree>
    <p:extLst>
      <p:ext uri="{BB962C8B-B14F-4D97-AF65-F5344CB8AC3E}">
        <p14:creationId xmlns:p14="http://schemas.microsoft.com/office/powerpoint/2010/main" val="278786132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plein air, arbre, Poubelle&#10;&#10;Description générée automatiquement">
            <a:extLst>
              <a:ext uri="{FF2B5EF4-FFF2-40B4-BE49-F238E27FC236}">
                <a16:creationId xmlns:a16="http://schemas.microsoft.com/office/drawing/2014/main" id="{59FDA93B-2A18-54E9-B5D2-AD81251D04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7214"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2911AA76-9FDC-07A3-9DB4-4E3AC29492CC}"/>
              </a:ext>
            </a:extLst>
          </p:cNvPr>
          <p:cNvSpPr txBox="1"/>
          <p:nvPr/>
        </p:nvSpPr>
        <p:spPr>
          <a:xfrm>
            <a:off x="182880" y="2401186"/>
            <a:ext cx="2119256" cy="1938992"/>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Échoppes de bouquinistes, Quai de la Tournelle</a:t>
            </a:r>
          </a:p>
        </p:txBody>
      </p:sp>
    </p:spTree>
    <p:extLst>
      <p:ext uri="{BB962C8B-B14F-4D97-AF65-F5344CB8AC3E}">
        <p14:creationId xmlns:p14="http://schemas.microsoft.com/office/powerpoint/2010/main" val="188329641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abits, arbre, personne&#10;&#10;Description générée automatiquement">
            <a:extLst>
              <a:ext uri="{FF2B5EF4-FFF2-40B4-BE49-F238E27FC236}">
                <a16:creationId xmlns:a16="http://schemas.microsoft.com/office/drawing/2014/main" id="{1B478A19-50B4-2383-923D-3A2181F04C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733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137B167-223B-FB76-F3F2-B09970D2B4E6}"/>
              </a:ext>
            </a:extLst>
          </p:cNvPr>
          <p:cNvSpPr txBox="1"/>
          <p:nvPr/>
        </p:nvSpPr>
        <p:spPr>
          <a:xfrm>
            <a:off x="3743661" y="4470800"/>
            <a:ext cx="810050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Kiosque à journaux modèle Davioud.</a:t>
            </a:r>
          </a:p>
        </p:txBody>
      </p:sp>
    </p:spTree>
    <p:extLst>
      <p:ext uri="{BB962C8B-B14F-4D97-AF65-F5344CB8AC3E}">
        <p14:creationId xmlns:p14="http://schemas.microsoft.com/office/powerpoint/2010/main" val="107324938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arbre, plein air, ciel, automne&#10;&#10;Description générée automatiquement">
            <a:extLst>
              <a:ext uri="{FF2B5EF4-FFF2-40B4-BE49-F238E27FC236}">
                <a16:creationId xmlns:a16="http://schemas.microsoft.com/office/drawing/2014/main" id="{B33E00B2-2EEE-E99D-9014-CC61850229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49" cy="6300000"/>
          </a:xfrm>
          <a:prstGeom prst="rect">
            <a:avLst/>
          </a:prstGeom>
          <a:effectLst>
            <a:softEdge rad="635000"/>
          </a:effectLst>
        </p:spPr>
      </p:pic>
      <p:sp>
        <p:nvSpPr>
          <p:cNvPr id="8" name="ZoneTexte 7">
            <a:extLst>
              <a:ext uri="{FF2B5EF4-FFF2-40B4-BE49-F238E27FC236}">
                <a16:creationId xmlns:a16="http://schemas.microsoft.com/office/drawing/2014/main" id="{A905796F-B880-1DF3-0469-6ADAE5EFF8DB}"/>
              </a:ext>
            </a:extLst>
          </p:cNvPr>
          <p:cNvSpPr txBox="1"/>
          <p:nvPr/>
        </p:nvSpPr>
        <p:spPr>
          <a:xfrm>
            <a:off x="2573767" y="4366339"/>
            <a:ext cx="8840096" cy="2308324"/>
          </a:xfrm>
          <a:prstGeom prst="rect">
            <a:avLst/>
          </a:prstGeom>
          <a:noFill/>
        </p:spPr>
        <p:txBody>
          <a:bodyPr wrap="square">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Kiosque à musique près de la place de la Concorde.</a:t>
            </a:r>
          </a:p>
        </p:txBody>
      </p:sp>
    </p:spTree>
    <p:extLst>
      <p:ext uri="{BB962C8B-B14F-4D97-AF65-F5344CB8AC3E}">
        <p14:creationId xmlns:p14="http://schemas.microsoft.com/office/powerpoint/2010/main" val="203017447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plein air, roue, pneu&#10;&#10;Description générée automatiquement">
            <a:extLst>
              <a:ext uri="{FF2B5EF4-FFF2-40B4-BE49-F238E27FC236}">
                <a16:creationId xmlns:a16="http://schemas.microsoft.com/office/drawing/2014/main" id="{7A564DC6-7787-9E12-9247-552E2ECFC2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4" y="279000"/>
            <a:ext cx="9453711" cy="6300000"/>
          </a:xfrm>
          <a:prstGeom prst="rect">
            <a:avLst/>
          </a:prstGeom>
          <a:effectLst>
            <a:softEdge rad="317500"/>
          </a:effectLst>
        </p:spPr>
      </p:pic>
      <p:sp>
        <p:nvSpPr>
          <p:cNvPr id="4" name="ZoneTexte 3">
            <a:extLst>
              <a:ext uri="{FF2B5EF4-FFF2-40B4-BE49-F238E27FC236}">
                <a16:creationId xmlns:a16="http://schemas.microsoft.com/office/drawing/2014/main" id="{0BC15C04-B060-C0B5-D3F5-A18B9030FE8E}"/>
              </a:ext>
            </a:extLst>
          </p:cNvPr>
          <p:cNvSpPr txBox="1"/>
          <p:nvPr/>
        </p:nvSpPr>
        <p:spPr>
          <a:xfrm>
            <a:off x="2700832" y="4427770"/>
            <a:ext cx="8122023"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Banc public "Davioud" Avenue de Versailles à Paris</a:t>
            </a:r>
          </a:p>
        </p:txBody>
      </p:sp>
    </p:spTree>
    <p:extLst>
      <p:ext uri="{BB962C8B-B14F-4D97-AF65-F5344CB8AC3E}">
        <p14:creationId xmlns:p14="http://schemas.microsoft.com/office/powerpoint/2010/main" val="3094609202"/>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arbre, plein air, plante&#10;&#10;Description générée automatiquement">
            <a:extLst>
              <a:ext uri="{FF2B5EF4-FFF2-40B4-BE49-F238E27FC236}">
                <a16:creationId xmlns:a16="http://schemas.microsoft.com/office/drawing/2014/main" id="{031391BB-4E2B-B80F-12B0-CAF2072AB9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0367"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D5E4DB8-E45C-4D2D-9945-648B24237CE6}"/>
              </a:ext>
            </a:extLst>
          </p:cNvPr>
          <p:cNvSpPr txBox="1"/>
          <p:nvPr/>
        </p:nvSpPr>
        <p:spPr>
          <a:xfrm>
            <a:off x="3434413" y="4549676"/>
            <a:ext cx="756979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Chaises "Sénat" du Jardin du Luxembourg</a:t>
            </a:r>
          </a:p>
        </p:txBody>
      </p:sp>
    </p:spTree>
    <p:extLst>
      <p:ext uri="{BB962C8B-B14F-4D97-AF65-F5344CB8AC3E}">
        <p14:creationId xmlns:p14="http://schemas.microsoft.com/office/powerpoint/2010/main" val="2425735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439FAB56-24D7-AFDE-B867-7A4B4B9874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81" cy="6480000"/>
          </a:xfrm>
          <a:prstGeom prst="rect">
            <a:avLst/>
          </a:prstGeom>
          <a:effectLst>
            <a:softEdge rad="127000"/>
          </a:effectLst>
        </p:spPr>
      </p:pic>
      <p:sp>
        <p:nvSpPr>
          <p:cNvPr id="4" name="ZoneTexte 3">
            <a:extLst>
              <a:ext uri="{FF2B5EF4-FFF2-40B4-BE49-F238E27FC236}">
                <a16:creationId xmlns:a16="http://schemas.microsoft.com/office/drawing/2014/main" id="{FD1D72EC-1D7C-F11E-39D8-351DEE52DD26}"/>
              </a:ext>
            </a:extLst>
          </p:cNvPr>
          <p:cNvSpPr txBox="1"/>
          <p:nvPr/>
        </p:nvSpPr>
        <p:spPr>
          <a:xfrm>
            <a:off x="8362019" y="1172584"/>
            <a:ext cx="3471393"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Réverbère devant la Cathédrale Notre-Dame de Paris</a:t>
            </a:r>
          </a:p>
        </p:txBody>
      </p:sp>
    </p:spTree>
    <p:extLst>
      <p:ext uri="{BB962C8B-B14F-4D97-AF65-F5344CB8AC3E}">
        <p14:creationId xmlns:p14="http://schemas.microsoft.com/office/powerpoint/2010/main" val="316098672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C75BE7B2-970A-C476-5FA4-BEAF812116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45336" y="279000"/>
            <a:ext cx="8475785" cy="6300000"/>
          </a:xfrm>
          <a:prstGeom prst="rect">
            <a:avLst/>
          </a:prstGeom>
          <a:effectLst>
            <a:softEdge rad="317500"/>
          </a:effectLst>
        </p:spPr>
      </p:pic>
      <p:sp>
        <p:nvSpPr>
          <p:cNvPr id="4" name="ZoneTexte 3">
            <a:extLst>
              <a:ext uri="{FF2B5EF4-FFF2-40B4-BE49-F238E27FC236}">
                <a16:creationId xmlns:a16="http://schemas.microsoft.com/office/drawing/2014/main" id="{3E9B3A80-7286-F8A4-911A-A224AB6D429E}"/>
              </a:ext>
            </a:extLst>
          </p:cNvPr>
          <p:cNvSpPr txBox="1"/>
          <p:nvPr/>
        </p:nvSpPr>
        <p:spPr>
          <a:xfrm>
            <a:off x="3786692" y="6223755"/>
            <a:ext cx="7885355" cy="461665"/>
          </a:xfrm>
          <a:prstGeom prst="rect">
            <a:avLst/>
          </a:prstGeom>
          <a:noFill/>
        </p:spPr>
        <p:txBody>
          <a:bodyPr wrap="square" rtlCol="0">
            <a:spAutoFit/>
          </a:bodyPr>
          <a:lstStyle/>
          <a:p>
            <a:r>
              <a:rPr lang="fr-FR" sz="2400" b="1">
                <a:solidFill>
                  <a:schemeClr val="bg1"/>
                </a:solidFill>
              </a:rPr>
              <a:t>Front-de-Seine vu du pont Mirabeau.</a:t>
            </a:r>
            <a:endParaRPr lang="fr-FR" sz="2400" b="1" dirty="0">
              <a:solidFill>
                <a:schemeClr val="bg1"/>
              </a:solidFill>
            </a:endParaRPr>
          </a:p>
        </p:txBody>
      </p:sp>
    </p:spTree>
    <p:extLst>
      <p:ext uri="{BB962C8B-B14F-4D97-AF65-F5344CB8AC3E}">
        <p14:creationId xmlns:p14="http://schemas.microsoft.com/office/powerpoint/2010/main" val="232555119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plein air, Mur de pierre, bâtiment&#10;&#10;Description générée automatiquement">
            <a:extLst>
              <a:ext uri="{FF2B5EF4-FFF2-40B4-BE49-F238E27FC236}">
                <a16:creationId xmlns:a16="http://schemas.microsoft.com/office/drawing/2014/main" id="{613F4F74-B25C-FA24-F06E-B1ACF167451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46492" y="279000"/>
            <a:ext cx="9699015" cy="6300000"/>
          </a:xfrm>
          <a:prstGeom prst="rect">
            <a:avLst/>
          </a:prstGeom>
          <a:effectLst>
            <a:softEdge rad="317500"/>
          </a:effectLst>
        </p:spPr>
      </p:pic>
      <p:sp>
        <p:nvSpPr>
          <p:cNvPr id="4" name="ZoneTexte 3">
            <a:extLst>
              <a:ext uri="{FF2B5EF4-FFF2-40B4-BE49-F238E27FC236}">
                <a16:creationId xmlns:a16="http://schemas.microsoft.com/office/drawing/2014/main" id="{068FE4AE-6ED3-4AF2-A9BF-28240FC3C35F}"/>
              </a:ext>
            </a:extLst>
          </p:cNvPr>
          <p:cNvSpPr txBox="1"/>
          <p:nvPr/>
        </p:nvSpPr>
        <p:spPr>
          <a:xfrm>
            <a:off x="3822551" y="4765638"/>
            <a:ext cx="7347472" cy="1938992"/>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Caldarium des Thermes de Cluny.</a:t>
            </a:r>
          </a:p>
        </p:txBody>
      </p:sp>
    </p:spTree>
    <p:extLst>
      <p:ext uri="{BB962C8B-B14F-4D97-AF65-F5344CB8AC3E}">
        <p14:creationId xmlns:p14="http://schemas.microsoft.com/office/powerpoint/2010/main" val="300449345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hâteau&#10;&#10;Description générée automatiquement">
            <a:extLst>
              <a:ext uri="{FF2B5EF4-FFF2-40B4-BE49-F238E27FC236}">
                <a16:creationId xmlns:a16="http://schemas.microsoft.com/office/drawing/2014/main" id="{0FC8A013-DAAB-AA33-480B-0FC5AC28ED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3351" y="279000"/>
            <a:ext cx="8755698" cy="6300000"/>
          </a:xfrm>
          <a:prstGeom prst="rect">
            <a:avLst/>
          </a:prstGeom>
          <a:effectLst>
            <a:softEdge rad="317500"/>
          </a:effectLst>
        </p:spPr>
      </p:pic>
      <p:sp>
        <p:nvSpPr>
          <p:cNvPr id="6" name="ZoneTexte 5">
            <a:extLst>
              <a:ext uri="{FF2B5EF4-FFF2-40B4-BE49-F238E27FC236}">
                <a16:creationId xmlns:a16="http://schemas.microsoft.com/office/drawing/2014/main" id="{4C96F6EE-2498-0A2F-76DB-905E8C0CDC13}"/>
              </a:ext>
            </a:extLst>
          </p:cNvPr>
          <p:cNvSpPr txBox="1"/>
          <p:nvPr/>
        </p:nvSpPr>
        <p:spPr>
          <a:xfrm>
            <a:off x="219765" y="1705787"/>
            <a:ext cx="2523435" cy="3046988"/>
          </a:xfrm>
          <a:prstGeom prst="rect">
            <a:avLst/>
          </a:prstGeom>
          <a:noFill/>
        </p:spPr>
        <p:txBody>
          <a:bodyPr wrap="square" rtlCol="0">
            <a:spAutoFit/>
          </a:bodyPr>
          <a:lstStyle/>
          <a:p>
            <a:endParaRPr lang="fr-FR" sz="2400" b="1" dirty="0"/>
          </a:p>
          <a:p>
            <a:r>
              <a:rPr lang="fr-FR" sz="2400" b="1" dirty="0"/>
              <a:t>L'hôtel de Sens, édifié entre 1475 et 1519, est l'un des plus anciens hôtels particuliers de Paris.</a:t>
            </a:r>
          </a:p>
        </p:txBody>
      </p:sp>
    </p:spTree>
    <p:extLst>
      <p:ext uri="{BB962C8B-B14F-4D97-AF65-F5344CB8AC3E}">
        <p14:creationId xmlns:p14="http://schemas.microsoft.com/office/powerpoint/2010/main" val="65090488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hotographie aérienne, ciel&#10;&#10;Description générée automatiquement">
            <a:extLst>
              <a:ext uri="{FF2B5EF4-FFF2-40B4-BE49-F238E27FC236}">
                <a16:creationId xmlns:a16="http://schemas.microsoft.com/office/drawing/2014/main" id="{0C467D35-3C09-9CEC-31CD-D9F12BD4E1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099" y="279000"/>
            <a:ext cx="9453706" cy="6300000"/>
          </a:xfrm>
          <a:prstGeom prst="rect">
            <a:avLst/>
          </a:prstGeom>
          <a:effectLst>
            <a:softEdge rad="317500"/>
          </a:effectLst>
        </p:spPr>
      </p:pic>
      <p:sp>
        <p:nvSpPr>
          <p:cNvPr id="4" name="ZoneTexte 3">
            <a:extLst>
              <a:ext uri="{FF2B5EF4-FFF2-40B4-BE49-F238E27FC236}">
                <a16:creationId xmlns:a16="http://schemas.microsoft.com/office/drawing/2014/main" id="{E6F95C5E-5E90-B94D-644D-4AE60E5E5731}"/>
              </a:ext>
            </a:extLst>
          </p:cNvPr>
          <p:cNvSpPr txBox="1"/>
          <p:nvPr/>
        </p:nvSpPr>
        <p:spPr>
          <a:xfrm>
            <a:off x="1282195" y="5941739"/>
            <a:ext cx="10324658"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Vue du nord-ouest de Paris, depuis le troisième étage de la tour Eiffel.</a:t>
            </a:r>
          </a:p>
        </p:txBody>
      </p:sp>
    </p:spTree>
    <p:extLst>
      <p:ext uri="{BB962C8B-B14F-4D97-AF65-F5344CB8AC3E}">
        <p14:creationId xmlns:p14="http://schemas.microsoft.com/office/powerpoint/2010/main" val="4171203884"/>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ciel, plein air, bâtiment&#10;&#10;Description générée automatiquement">
            <a:extLst>
              <a:ext uri="{FF2B5EF4-FFF2-40B4-BE49-F238E27FC236}">
                <a16:creationId xmlns:a16="http://schemas.microsoft.com/office/drawing/2014/main" id="{04885778-333B-D761-DC99-15F10C48A0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F795E919-6979-7BE4-02F5-1193102CBAC8}"/>
              </a:ext>
            </a:extLst>
          </p:cNvPr>
          <p:cNvSpPr txBox="1"/>
          <p:nvPr/>
        </p:nvSpPr>
        <p:spPr>
          <a:xfrm>
            <a:off x="2226833" y="6334780"/>
            <a:ext cx="9531275" cy="523220"/>
          </a:xfrm>
          <a:prstGeom prst="rect">
            <a:avLst/>
          </a:prstGeom>
          <a:noFill/>
        </p:spPr>
        <p:txBody>
          <a:bodyPr wrap="square" rtlCol="0">
            <a:spAutoFit/>
          </a:bodyPr>
          <a:lstStyle/>
          <a:p>
            <a:r>
              <a:rPr lang="fr-FR" sz="2800" b="1">
                <a:solidFill>
                  <a:schemeClr val="bg1"/>
                </a:solidFill>
              </a:rPr>
              <a:t>Vue nord de Paris depuis le Jardin des Tuileries.</a:t>
            </a:r>
            <a:endParaRPr lang="fr-FR" sz="2800" b="1" dirty="0">
              <a:solidFill>
                <a:schemeClr val="bg1"/>
              </a:solidFill>
            </a:endParaRPr>
          </a:p>
        </p:txBody>
      </p:sp>
    </p:spTree>
    <p:extLst>
      <p:ext uri="{BB962C8B-B14F-4D97-AF65-F5344CB8AC3E}">
        <p14:creationId xmlns:p14="http://schemas.microsoft.com/office/powerpoint/2010/main" val="117425240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arbre&#10;&#10;Description générée automatiquement">
            <a:extLst>
              <a:ext uri="{FF2B5EF4-FFF2-40B4-BE49-F238E27FC236}">
                <a16:creationId xmlns:a16="http://schemas.microsoft.com/office/drawing/2014/main" id="{4941C33A-2A54-54C5-D651-8110043AB1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0" y="720786"/>
            <a:ext cx="6912000" cy="4600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52AEB0A0-F49E-ADD5-5C63-5D57CA42DA88}"/>
              </a:ext>
            </a:extLst>
          </p:cNvPr>
          <p:cNvSpPr txBox="1"/>
          <p:nvPr/>
        </p:nvSpPr>
        <p:spPr>
          <a:xfrm>
            <a:off x="1819835" y="200581"/>
            <a:ext cx="8552330" cy="584775"/>
          </a:xfrm>
          <a:prstGeom prst="rect">
            <a:avLst/>
          </a:prstGeom>
          <a:noFill/>
        </p:spPr>
        <p:txBody>
          <a:bodyPr wrap="square" rtlCol="0">
            <a:spAutoFit/>
          </a:bodyPr>
          <a:lstStyle/>
          <a:p>
            <a:r>
              <a:rPr lang="fr-FR" sz="3200" b="1" dirty="0">
                <a:solidFill>
                  <a:schemeClr val="bg1"/>
                </a:solidFill>
              </a:rPr>
              <a:t>Lorient Vous A Présenté La Ville De Paris N°1</a:t>
            </a:r>
          </a:p>
        </p:txBody>
      </p:sp>
      <p:sp>
        <p:nvSpPr>
          <p:cNvPr id="5" name="ZoneTexte 4">
            <a:extLst>
              <a:ext uri="{FF2B5EF4-FFF2-40B4-BE49-F238E27FC236}">
                <a16:creationId xmlns:a16="http://schemas.microsoft.com/office/drawing/2014/main" id="{03C81C4C-AFE1-B326-5C97-F20BB1007C83}"/>
              </a:ext>
            </a:extLst>
          </p:cNvPr>
          <p:cNvSpPr txBox="1"/>
          <p:nvPr/>
        </p:nvSpPr>
        <p:spPr>
          <a:xfrm>
            <a:off x="9753995" y="1750403"/>
            <a:ext cx="2517289" cy="2308324"/>
          </a:xfrm>
          <a:prstGeom prst="rect">
            <a:avLst/>
          </a:prstGeom>
          <a:noFill/>
        </p:spPr>
        <p:txBody>
          <a:bodyPr wrap="square" rtlCol="0">
            <a:spAutoFit/>
          </a:bodyPr>
          <a:lstStyle/>
          <a:p>
            <a:r>
              <a:rPr lang="fr-FR" sz="2400" b="1" dirty="0">
                <a:solidFill>
                  <a:schemeClr val="bg1"/>
                </a:solidFill>
              </a:rPr>
              <a:t> Marche hommage à Charlie Hebdo et aux victimes des attentats de janvier 2015</a:t>
            </a:r>
          </a:p>
        </p:txBody>
      </p:sp>
      <p:sp>
        <p:nvSpPr>
          <p:cNvPr id="6" name="ZoneTexte 5">
            <a:extLst>
              <a:ext uri="{FF2B5EF4-FFF2-40B4-BE49-F238E27FC236}">
                <a16:creationId xmlns:a16="http://schemas.microsoft.com/office/drawing/2014/main" id="{689AB1A8-FC9C-443E-9E65-73C5CE99EBA2}"/>
              </a:ext>
            </a:extLst>
          </p:cNvPr>
          <p:cNvSpPr txBox="1"/>
          <p:nvPr/>
        </p:nvSpPr>
        <p:spPr>
          <a:xfrm>
            <a:off x="3420932" y="5321586"/>
            <a:ext cx="7949901"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7" name="ZoneTexte 6">
            <a:extLst>
              <a:ext uri="{FF2B5EF4-FFF2-40B4-BE49-F238E27FC236}">
                <a16:creationId xmlns:a16="http://schemas.microsoft.com/office/drawing/2014/main" id="{FF00FEE3-87BE-0664-BB5A-D92B8FC19660}"/>
              </a:ext>
            </a:extLst>
          </p:cNvPr>
          <p:cNvSpPr txBox="1"/>
          <p:nvPr/>
        </p:nvSpPr>
        <p:spPr>
          <a:xfrm>
            <a:off x="5507916" y="5999670"/>
            <a:ext cx="4464423"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418701781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86</TotalTime>
  <Words>485</Words>
  <Application>Microsoft Office PowerPoint</Application>
  <PresentationFormat>Grand écran</PresentationFormat>
  <Paragraphs>107</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2024-10-23T05:09:44Z</dcterms:created>
  <dcterms:modified xsi:type="dcterms:W3CDTF">2024-10-23T08:11:03Z</dcterms:modified>
</cp:coreProperties>
</file>