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76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61" r:id="rId19"/>
    <p:sldId id="260" r:id="rId20"/>
    <p:sldId id="259" r:id="rId21"/>
    <p:sldId id="258" r:id="rId22"/>
    <p:sldId id="257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  <p:sldId id="285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8764A3-E06E-CEE5-808C-318E563B1C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DDD7426-B43E-AD87-1F9A-C3A49D0B2F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E79855-1750-CEFC-0AD5-38C48C106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2214-0901-45AA-A309-468E6840E1F6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92A894-59B3-CC63-5E74-026D70831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543B98-AE89-3BC8-F17F-0A6292DCA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46D2-6312-45EF-938B-FF5759CDF9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561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940C1C-2D53-09AC-8415-0B82BA3A9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B3B1BAF-A5A9-3876-8E5D-D76386E89D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290BF5-B065-5CE3-08AE-6861BC703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2214-0901-45AA-A309-468E6840E1F6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0E8A0C-0264-A432-801F-FEF98CE4E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0F35C2-5695-168C-E14A-C90C9FF70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46D2-6312-45EF-938B-FF5759CDF9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3925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9736-C743-DBA0-D6AB-D80283BE0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72AC0B-D205-983A-7AEC-9C5578EADE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9E0581-2737-2CAC-D9FB-C0F3A4294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2214-0901-45AA-A309-468E6840E1F6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E40CFE-3C31-ADF5-B40D-49EB7564C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FD01FD3-0C97-6F45-7D93-71B6EA31F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46D2-6312-45EF-938B-FF5759CDF9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244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B8D416-4E01-8BB0-61A5-4FC522E33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A2EC809-4BC1-D8FC-309E-BD587B863F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C5190F0-DFE2-B8E3-6F23-671F5453F8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F06DC26-A80C-66C2-C29B-5E3498A78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2214-0901-45AA-A309-468E6840E1F6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E5F1AC9-175A-4232-8C73-524A51E4E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58E968B-DED5-7409-9B5D-6793F735A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46D2-6312-45EF-938B-FF5759CDF9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1305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B065C3-4390-24BE-C715-31A984D78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90540B2-8940-3F56-9BFA-0AD2D86F4C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A1C5F66-C00F-CD43-BF08-C8027727E9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80492C6-7A25-95EF-FD06-5518B39F91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B89E57-2707-A1FF-43B2-799FD26A6B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C506AE4-ADF3-8CAA-EBB9-E6B2281CD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2214-0901-45AA-A309-468E6840E1F6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1D5A93A-49CA-B110-3734-F5D929FD3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7D8B9FF-8C35-7E5E-3233-7BD0759A3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46D2-6312-45EF-938B-FF5759CDF9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574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BFB220-AEC2-812E-C6E2-5C2864EAD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7C59146-B618-FAC9-5D53-3DC8DE7D3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2214-0901-45AA-A309-468E6840E1F6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35227EA-5317-15ED-26DD-45B43F02F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975A085-694A-33E2-FC79-E5EF44080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46D2-6312-45EF-938B-FF5759CDF9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566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4954E27-6C8F-A76E-CB42-6A09DC5FA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2214-0901-45AA-A309-468E6840E1F6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3A5DDAE-9361-B58F-E991-912DC5183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B2F3FCC-2D71-5079-E85B-33C67FB52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46D2-6312-45EF-938B-FF5759CDF9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2580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BC93BA-90BB-F95D-4742-3EA5C2DDA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E30CB41-1B48-25C5-5947-9AEB79D2A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C73E9F8-10A1-1422-8A19-89313E7839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D20836-9ACB-EE4D-394B-C0DD43E06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2214-0901-45AA-A309-468E6840E1F6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CE1BE54-9580-63EA-2B02-133583DC6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7432862-EE63-1D2E-DCC4-D7ACBD1C1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46D2-6312-45EF-938B-FF5759CDF9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3345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199182-ABFE-9E78-D18A-E99C3CA82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F49E158-9C14-0275-8C7F-B84136D0C1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AB10C4D-B3B7-2234-B63B-BB1D9133E5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479B7E2-FB1F-761D-7FF2-0C7587A9B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2214-0901-45AA-A309-468E6840E1F6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73A75-291D-1614-A847-1D8C1D602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286FAB3-0EB8-5F03-CA7D-E13B9D406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46D2-6312-45EF-938B-FF5759CDF9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7190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05AAE9-9AC8-0632-78B1-959112084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CC090DE-16D5-3FEE-6334-1E08834065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FA258A-7331-C548-009C-7151C68D8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2214-0901-45AA-A309-468E6840E1F6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DC9E40-2B91-7F47-0A70-DA315D9DC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B6C5FCA-65E0-0D09-DDE2-346427089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46D2-6312-45EF-938B-FF5759CDF9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567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CAE81B2-2FE8-0028-AFAE-F343F17D55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24FA62E-BDA4-497A-2C1F-1CFD4F1D4A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D03039-0125-461A-2837-A30F9B96E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2214-0901-45AA-A309-468E6840E1F6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7FEABCB-D085-ECCC-F31D-72F42973E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A12214-381E-65D4-D10C-81AC67A8C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46D2-6312-45EF-938B-FF5759CDF9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9733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2336F5F-303F-D6AE-604C-43541166A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88EA02-13D1-7531-32A5-DBC1E1E08C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64D59D-7345-0006-9922-7121A20D9D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362214-0901-45AA-A309-468E6840E1F6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59063C-868B-4053-B77D-7D9E492C1C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6E9DEB-2927-7D44-DEB8-C1925AF515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E946D2-6312-45EF-938B-FF5759CDF9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356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4DF65446-DDDD-1B1A-ADBF-687A0F714F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2979" y="172130"/>
            <a:ext cx="8782994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BDC766-C8E7-2136-8768-36D6C1524123}"/>
              </a:ext>
            </a:extLst>
          </p:cNvPr>
          <p:cNvSpPr txBox="1"/>
          <p:nvPr/>
        </p:nvSpPr>
        <p:spPr>
          <a:xfrm>
            <a:off x="4950509" y="172130"/>
            <a:ext cx="6609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Danube Bleu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B73251E-1E59-FBCD-78FF-263B9570E737}"/>
              </a:ext>
            </a:extLst>
          </p:cNvPr>
          <p:cNvSpPr txBox="1"/>
          <p:nvPr/>
        </p:nvSpPr>
        <p:spPr>
          <a:xfrm>
            <a:off x="4062549" y="6292130"/>
            <a:ext cx="7759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Croisière Sur Le Danube </a:t>
            </a:r>
          </a:p>
        </p:txBody>
      </p:sp>
    </p:spTree>
    <p:extLst>
      <p:ext uri="{BB962C8B-B14F-4D97-AF65-F5344CB8AC3E}">
        <p14:creationId xmlns:p14="http://schemas.microsoft.com/office/powerpoint/2010/main" val="3236959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  <p:sndAc>
          <p:stSnd loop="1">
            <p:snd r:embed="rId2" name="Johann Strauss ~ Blue Danube.wav"/>
          </p:stSnd>
        </p:sndAc>
      </p:transition>
    </mc:Choice>
    <mc:Fallback xmlns="">
      <p:transition spd="slow" advClick="0" advTm="8000">
        <p:fade/>
        <p:sndAc>
          <p:stSnd loop="1">
            <p:snd r:embed="rId4" name="Johann Strauss ~ Blue Danu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E018B52-A683-FF9A-156E-63BB5C840BF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Le Danube (prononcé [</a:t>
            </a:r>
            <a:r>
              <a:rPr lang="fr-FR" sz="2800" b="1" dirty="0" err="1">
                <a:solidFill>
                  <a:srgbClr val="FFFF00"/>
                </a:solidFill>
              </a:rPr>
              <a:t>da.nyb</a:t>
            </a:r>
            <a:r>
              <a:rPr lang="fr-FR" sz="2800" b="1" dirty="0">
                <a:solidFill>
                  <a:srgbClr val="FFFF00"/>
                </a:solidFill>
              </a:rPr>
              <a:t>]) est un fleuve qui traverse ou longe dix pays d'Europe. Il prend sa source dans la Forêt-Noire en Allemagne lorsque deux cours d’eau, la </a:t>
            </a:r>
            <a:r>
              <a:rPr lang="fr-FR" sz="2800" b="1" dirty="0" err="1">
                <a:solidFill>
                  <a:srgbClr val="FFFF00"/>
                </a:solidFill>
              </a:rPr>
              <a:t>Brigach</a:t>
            </a:r>
            <a:r>
              <a:rPr lang="fr-FR" sz="2800" b="1" dirty="0">
                <a:solidFill>
                  <a:srgbClr val="FFFF00"/>
                </a:solidFill>
              </a:rPr>
              <a:t> et la </a:t>
            </a:r>
            <a:r>
              <a:rPr lang="fr-FR" sz="2800" b="1" dirty="0" err="1">
                <a:solidFill>
                  <a:srgbClr val="FFFF00"/>
                </a:solidFill>
              </a:rPr>
              <a:t>Breg</a:t>
            </a:r>
            <a:r>
              <a:rPr lang="fr-FR" sz="2800" b="1" dirty="0">
                <a:solidFill>
                  <a:srgbClr val="FFFF00"/>
                </a:solidFill>
              </a:rPr>
              <a:t>, se rencontrent à Donaueschingen où le fleuve prend le nom de Danube.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La longueur du Danube dépend du point de départ considéré : 2 852 km pour la confluence de Donaueschingen mais 3 019 km à partir de la source de la Breg1. Sur le continent européen seule la Volga, qui coule entièrement en Russie, est plus longue. Le Danube coule de l’ouest à l’est et baigne plusieurs capitales de l’Europe centrale, orientale et méridionale : Vienne, Bratislava, Budapest et Belgrade. Le delta du Danube s'ouvre sur la mer Noire : partagé entre la Roumanie et l'Ukraine, il est protégé par une réserve de biosphère et est inscrit au patrimoine mondial de l’UNESCO.</a:t>
            </a:r>
          </a:p>
        </p:txBody>
      </p:sp>
    </p:spTree>
    <p:extLst>
      <p:ext uri="{BB962C8B-B14F-4D97-AF65-F5344CB8AC3E}">
        <p14:creationId xmlns:p14="http://schemas.microsoft.com/office/powerpoint/2010/main" val="558047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plein air, bateau, embarcation&#10;&#10;Description générée automatiquement">
            <a:extLst>
              <a:ext uri="{FF2B5EF4-FFF2-40B4-BE49-F238E27FC236}">
                <a16:creationId xmlns:a16="http://schemas.microsoft.com/office/drawing/2014/main" id="{AD6B5785-75BF-A9BA-1903-4C3A7B816B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881" y="193639"/>
            <a:ext cx="9182237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5EA330F-59C6-3F62-9D2F-8EF3B42EC7ED}"/>
              </a:ext>
            </a:extLst>
          </p:cNvPr>
          <p:cNvSpPr txBox="1"/>
          <p:nvPr/>
        </p:nvSpPr>
        <p:spPr>
          <a:xfrm>
            <a:off x="4349932" y="6313639"/>
            <a:ext cx="7393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Croisière Sur le Danube</a:t>
            </a:r>
          </a:p>
        </p:txBody>
      </p:sp>
    </p:spTree>
    <p:extLst>
      <p:ext uri="{BB962C8B-B14F-4D97-AF65-F5344CB8AC3E}">
        <p14:creationId xmlns:p14="http://schemas.microsoft.com/office/powerpoint/2010/main" val="1591348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bâtiment, ciel&#10;&#10;Description générée automatiquement">
            <a:extLst>
              <a:ext uri="{FF2B5EF4-FFF2-40B4-BE49-F238E27FC236}">
                <a16:creationId xmlns:a16="http://schemas.microsoft.com/office/drawing/2014/main" id="{B571655C-77D5-BD47-5D9B-81A0485291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882" y="369000"/>
            <a:ext cx="9182236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14515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4D3882EA-6426-123A-B558-F419F9AE2B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501" y="369000"/>
            <a:ext cx="8782998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565784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lac&#10;&#10;Description générée automatiquement">
            <a:extLst>
              <a:ext uri="{FF2B5EF4-FFF2-40B4-BE49-F238E27FC236}">
                <a16:creationId xmlns:a16="http://schemas.microsoft.com/office/drawing/2014/main" id="{9D804064-9C85-0F53-4582-9B822B09A4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000" y="268941"/>
            <a:ext cx="8244000" cy="6092839"/>
          </a:xfrm>
          <a:prstGeom prst="rect">
            <a:avLst/>
          </a:prstGeom>
          <a:ln w="2540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0A3093-FF4A-9BC7-D0A5-2F3EA14814C9}"/>
              </a:ext>
            </a:extLst>
          </p:cNvPr>
          <p:cNvSpPr txBox="1"/>
          <p:nvPr/>
        </p:nvSpPr>
        <p:spPr>
          <a:xfrm>
            <a:off x="420423" y="5011341"/>
            <a:ext cx="1185405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La forteresse de </a:t>
            </a:r>
            <a:r>
              <a:rPr lang="fr-FR" sz="2400" b="1" dirty="0" err="1">
                <a:solidFill>
                  <a:srgbClr val="FFFF00"/>
                </a:solidFill>
              </a:rPr>
              <a:t>Golubac</a:t>
            </a:r>
            <a:r>
              <a:rPr lang="fr-FR" sz="2400" b="1" dirty="0">
                <a:solidFill>
                  <a:srgbClr val="FFFF00"/>
                </a:solidFill>
              </a:rPr>
              <a:t>, sur le Danube, à l'entrée des Portes de Fer, en Serbie.</a:t>
            </a:r>
          </a:p>
        </p:txBody>
      </p:sp>
    </p:spTree>
    <p:extLst>
      <p:ext uri="{BB962C8B-B14F-4D97-AF65-F5344CB8AC3E}">
        <p14:creationId xmlns:p14="http://schemas.microsoft.com/office/powerpoint/2010/main" val="4136789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sol, nature, ciel&#10;&#10;Description générée automatiquement">
            <a:extLst>
              <a:ext uri="{FF2B5EF4-FFF2-40B4-BE49-F238E27FC236}">
                <a16:creationId xmlns:a16="http://schemas.microsoft.com/office/drawing/2014/main" id="{CF775AD0-0678-B6F1-6905-A962A45A70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2665" y="182881"/>
            <a:ext cx="9346669" cy="6228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BDD5AD1-090A-0F7E-0032-0A7826BC5DE0}"/>
              </a:ext>
            </a:extLst>
          </p:cNvPr>
          <p:cNvSpPr txBox="1"/>
          <p:nvPr/>
        </p:nvSpPr>
        <p:spPr>
          <a:xfrm>
            <a:off x="1792780" y="3733225"/>
            <a:ext cx="105559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Pertes du Danube (</a:t>
            </a:r>
            <a:r>
              <a:rPr lang="fr-FR" sz="2400" b="1" dirty="0" err="1">
                <a:solidFill>
                  <a:schemeClr val="bg1"/>
                </a:solidFill>
              </a:rPr>
              <a:t>Donauversickerung</a:t>
            </a:r>
            <a:r>
              <a:rPr lang="fr-FR" sz="2400" b="1" dirty="0">
                <a:solidFill>
                  <a:schemeClr val="bg1"/>
                </a:solidFill>
              </a:rPr>
              <a:t>) entre les communes d'</a:t>
            </a:r>
            <a:r>
              <a:rPr lang="fr-FR" sz="2400" b="1" dirty="0" err="1">
                <a:solidFill>
                  <a:schemeClr val="bg1"/>
                </a:solidFill>
              </a:rPr>
              <a:t>Immendingen</a:t>
            </a:r>
            <a:r>
              <a:rPr lang="fr-FR" sz="2400" b="1" dirty="0">
                <a:solidFill>
                  <a:schemeClr val="bg1"/>
                </a:solidFill>
              </a:rPr>
              <a:t> et de </a:t>
            </a:r>
            <a:r>
              <a:rPr lang="fr-FR" sz="2400" b="1" dirty="0" err="1">
                <a:solidFill>
                  <a:schemeClr val="bg1"/>
                </a:solidFill>
              </a:rPr>
              <a:t>Fridingen</a:t>
            </a:r>
            <a:r>
              <a:rPr lang="fr-FR" sz="2400" b="1" dirty="0">
                <a:solidFill>
                  <a:schemeClr val="bg1"/>
                </a:solidFill>
              </a:rPr>
              <a:t>, en Allemagne.</a:t>
            </a:r>
          </a:p>
        </p:txBody>
      </p:sp>
    </p:spTree>
    <p:extLst>
      <p:ext uri="{BB962C8B-B14F-4D97-AF65-F5344CB8AC3E}">
        <p14:creationId xmlns:p14="http://schemas.microsoft.com/office/powerpoint/2010/main" val="2579495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maison, ciel&#10;&#10;Description générée automatiquement">
            <a:extLst>
              <a:ext uri="{FF2B5EF4-FFF2-40B4-BE49-F238E27FC236}">
                <a16:creationId xmlns:a16="http://schemas.microsoft.com/office/drawing/2014/main" id="{4FBFC219-1A8D-C363-3AAB-8086BB906B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6268" y="268941"/>
            <a:ext cx="7672997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7ACF06-C0B5-811B-B596-F7DA295C906B}"/>
              </a:ext>
            </a:extLst>
          </p:cNvPr>
          <p:cNvSpPr txBox="1"/>
          <p:nvPr/>
        </p:nvSpPr>
        <p:spPr>
          <a:xfrm>
            <a:off x="2356268" y="4180344"/>
            <a:ext cx="88435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Danube à Ulm (vu depuis le clocher de la cathédrale).</a:t>
            </a:r>
          </a:p>
        </p:txBody>
      </p:sp>
    </p:spTree>
    <p:extLst>
      <p:ext uri="{BB962C8B-B14F-4D97-AF65-F5344CB8AC3E}">
        <p14:creationId xmlns:p14="http://schemas.microsoft.com/office/powerpoint/2010/main" val="4140818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panorama, bâtiment&#10;&#10;Description générée automatiquement">
            <a:extLst>
              <a:ext uri="{FF2B5EF4-FFF2-40B4-BE49-F238E27FC236}">
                <a16:creationId xmlns:a16="http://schemas.microsoft.com/office/drawing/2014/main" id="{61C377A4-EEDF-F2A7-2242-819AC021E5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1663708"/>
            <a:ext cx="11628000" cy="3367275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4CBAC7-CCE1-5805-736F-022C1A16D508}"/>
              </a:ext>
            </a:extLst>
          </p:cNvPr>
          <p:cNvSpPr txBox="1"/>
          <p:nvPr/>
        </p:nvSpPr>
        <p:spPr>
          <a:xfrm>
            <a:off x="2860765" y="2847703"/>
            <a:ext cx="72368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Danube passant sous le « pont de pierre » (« </a:t>
            </a:r>
            <a:r>
              <a:rPr lang="fr-FR" sz="2400" b="1" dirty="0" err="1">
                <a:solidFill>
                  <a:srgbClr val="FFFF00"/>
                </a:solidFill>
              </a:rPr>
              <a:t>Steinerne</a:t>
            </a:r>
            <a:r>
              <a:rPr lang="fr-FR" sz="2400" b="1" dirty="0">
                <a:solidFill>
                  <a:srgbClr val="FFFF00"/>
                </a:solidFill>
              </a:rPr>
              <a:t> Brücke ») à Ratisbonne, Allemagne.</a:t>
            </a:r>
          </a:p>
        </p:txBody>
      </p:sp>
    </p:spTree>
    <p:extLst>
      <p:ext uri="{BB962C8B-B14F-4D97-AF65-F5344CB8AC3E}">
        <p14:creationId xmlns:p14="http://schemas.microsoft.com/office/powerpoint/2010/main" val="889835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tour&#10;&#10;Description générée automatiquement">
            <a:extLst>
              <a:ext uri="{FF2B5EF4-FFF2-40B4-BE49-F238E27FC236}">
                <a16:creationId xmlns:a16="http://schemas.microsoft.com/office/drawing/2014/main" id="{1005EEE8-6508-329A-337E-0F6C51066B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723" y="252283"/>
            <a:ext cx="9816553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EFED7B-A285-357A-9CBC-7A11BF60D340}"/>
              </a:ext>
            </a:extLst>
          </p:cNvPr>
          <p:cNvSpPr txBox="1"/>
          <p:nvPr/>
        </p:nvSpPr>
        <p:spPr>
          <a:xfrm>
            <a:off x="1841863" y="6396335"/>
            <a:ext cx="9971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L'abbaye de Melk, au bord du Danube en Wachau, Autriche.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557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lieu de culte&#10;&#10;Description générée automatiquement">
            <a:extLst>
              <a:ext uri="{FF2B5EF4-FFF2-40B4-BE49-F238E27FC236}">
                <a16:creationId xmlns:a16="http://schemas.microsoft.com/office/drawing/2014/main" id="{0D67E219-1B1E-46EF-E792-DE4BC58925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9" y="272181"/>
            <a:ext cx="9183601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1B0E3C-63EA-C15F-60A6-B454CC799E15}"/>
              </a:ext>
            </a:extLst>
          </p:cNvPr>
          <p:cNvSpPr txBox="1"/>
          <p:nvPr/>
        </p:nvSpPr>
        <p:spPr>
          <a:xfrm>
            <a:off x="2398955" y="6476104"/>
            <a:ext cx="76594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La Pagode de la paix, construite sur une des rives du Danube à Vienne, 1983.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7A99392-2403-8A39-52E1-682188100EEB}"/>
              </a:ext>
            </a:extLst>
          </p:cNvPr>
          <p:cNvSpPr txBox="1"/>
          <p:nvPr/>
        </p:nvSpPr>
        <p:spPr>
          <a:xfrm>
            <a:off x="806824" y="5973547"/>
            <a:ext cx="1126325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Pagode de la paix, construite sur une des rives du Danube à Vienne, 1983.</a:t>
            </a:r>
          </a:p>
        </p:txBody>
      </p:sp>
    </p:spTree>
    <p:extLst>
      <p:ext uri="{BB962C8B-B14F-4D97-AF65-F5344CB8AC3E}">
        <p14:creationId xmlns:p14="http://schemas.microsoft.com/office/powerpoint/2010/main" val="117573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transport, eau, embarcation, bateau&#10;&#10;Description générée automatiquement">
            <a:extLst>
              <a:ext uri="{FF2B5EF4-FFF2-40B4-BE49-F238E27FC236}">
                <a16:creationId xmlns:a16="http://schemas.microsoft.com/office/drawing/2014/main" id="{4C953FDB-EC98-EF38-0E45-3BC4FDD3B0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3422" y="193639"/>
            <a:ext cx="9205155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5164231-D5B3-B351-044C-B396033D63D1}"/>
              </a:ext>
            </a:extLst>
          </p:cNvPr>
          <p:cNvSpPr txBox="1"/>
          <p:nvPr/>
        </p:nvSpPr>
        <p:spPr>
          <a:xfrm>
            <a:off x="2452743" y="4090710"/>
            <a:ext cx="77670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péniche sur le Danube à Linz (Haute-Autriche).</a:t>
            </a:r>
          </a:p>
        </p:txBody>
      </p:sp>
    </p:spTree>
    <p:extLst>
      <p:ext uri="{BB962C8B-B14F-4D97-AF65-F5344CB8AC3E}">
        <p14:creationId xmlns:p14="http://schemas.microsoft.com/office/powerpoint/2010/main" val="2618256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ont&#10;&#10;Description générée automatiquement">
            <a:extLst>
              <a:ext uri="{FF2B5EF4-FFF2-40B4-BE49-F238E27FC236}">
                <a16:creationId xmlns:a16="http://schemas.microsoft.com/office/drawing/2014/main" id="{044594DD-0E6B-C124-ABE1-D0F5D0A235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47426"/>
            <a:ext cx="8160000" cy="61200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5B8C8E-9F18-B289-89D6-FC1BEA49E8E4}"/>
              </a:ext>
            </a:extLst>
          </p:cNvPr>
          <p:cNvSpPr txBox="1"/>
          <p:nvPr/>
        </p:nvSpPr>
        <p:spPr>
          <a:xfrm>
            <a:off x="2860767" y="4180344"/>
            <a:ext cx="85822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Danube à Bratislava (capitale de la Slovaquie).</a:t>
            </a:r>
          </a:p>
        </p:txBody>
      </p:sp>
    </p:spTree>
    <p:extLst>
      <p:ext uri="{BB962C8B-B14F-4D97-AF65-F5344CB8AC3E}">
        <p14:creationId xmlns:p14="http://schemas.microsoft.com/office/powerpoint/2010/main" val="1063919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tagne, nature&#10;&#10;Description générée automatiquement">
            <a:extLst>
              <a:ext uri="{FF2B5EF4-FFF2-40B4-BE49-F238E27FC236}">
                <a16:creationId xmlns:a16="http://schemas.microsoft.com/office/drawing/2014/main" id="{F78988A3-6B31-429A-5BF2-EBE0A1EF23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68941"/>
            <a:ext cx="8160000" cy="61200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B1B364-68DD-97E7-6146-6B1033AF38A8}"/>
              </a:ext>
            </a:extLst>
          </p:cNvPr>
          <p:cNvSpPr txBox="1"/>
          <p:nvPr/>
        </p:nvSpPr>
        <p:spPr>
          <a:xfrm>
            <a:off x="3291840" y="4180344"/>
            <a:ext cx="94444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« Boucle du Danube » près de </a:t>
            </a:r>
            <a:r>
              <a:rPr lang="fr-FR" sz="2400" b="1" dirty="0" err="1"/>
              <a:t>Visegrád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3577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55636B92-0AED-A2AD-57AB-FFEDB75529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373" y="149909"/>
            <a:ext cx="8228578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CE8591-CC12-809A-97F7-09E3F6FB0E85}"/>
              </a:ext>
            </a:extLst>
          </p:cNvPr>
          <p:cNvSpPr txBox="1"/>
          <p:nvPr/>
        </p:nvSpPr>
        <p:spPr>
          <a:xfrm>
            <a:off x="4734501" y="4584433"/>
            <a:ext cx="866067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Le Danube à </a:t>
            </a:r>
            <a:r>
              <a:rPr lang="fr-FR" sz="2400" b="1" dirty="0" err="1"/>
              <a:t>Batina</a:t>
            </a:r>
            <a:r>
              <a:rPr lang="fr-FR" sz="2400" b="1" dirty="0"/>
              <a:t>.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320364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B94C4B71-FF32-4F0C-3F23-0375F2ADB4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208878"/>
            <a:ext cx="8128000" cy="6096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A6CAE6-2240-C2FB-3EF7-C8B6D3412320}"/>
              </a:ext>
            </a:extLst>
          </p:cNvPr>
          <p:cNvSpPr txBox="1"/>
          <p:nvPr/>
        </p:nvSpPr>
        <p:spPr>
          <a:xfrm>
            <a:off x="4637314" y="4128220"/>
            <a:ext cx="83210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Danube à </a:t>
            </a:r>
            <a:r>
              <a:rPr lang="fr-FR" sz="2400" b="1" dirty="0" err="1"/>
              <a:t>Novi</a:t>
            </a:r>
            <a:r>
              <a:rPr lang="fr-FR" sz="2400" b="1" dirty="0"/>
              <a:t> </a:t>
            </a:r>
            <a:r>
              <a:rPr lang="fr-FR" sz="2400" b="1" dirty="0" err="1"/>
              <a:t>Sad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8774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bateau&#10;&#10;Description générée automatiquement">
            <a:extLst>
              <a:ext uri="{FF2B5EF4-FFF2-40B4-BE49-F238E27FC236}">
                <a16:creationId xmlns:a16="http://schemas.microsoft.com/office/drawing/2014/main" id="{61060C1A-EAB8-A987-304B-F56CC413A9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200" y="182893"/>
            <a:ext cx="7833600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8F2B6C-B7A5-09FF-3A3F-F3FE7584BD14}"/>
              </a:ext>
            </a:extLst>
          </p:cNvPr>
          <p:cNvSpPr txBox="1"/>
          <p:nvPr/>
        </p:nvSpPr>
        <p:spPr>
          <a:xfrm>
            <a:off x="4733364" y="4076339"/>
            <a:ext cx="71620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Danube à Belgrade.</a:t>
            </a:r>
          </a:p>
        </p:txBody>
      </p:sp>
    </p:spTree>
    <p:extLst>
      <p:ext uri="{BB962C8B-B14F-4D97-AF65-F5344CB8AC3E}">
        <p14:creationId xmlns:p14="http://schemas.microsoft.com/office/powerpoint/2010/main" val="2527801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transport&#10;&#10;Description générée automatiquement">
            <a:extLst>
              <a:ext uri="{FF2B5EF4-FFF2-40B4-BE49-F238E27FC236}">
                <a16:creationId xmlns:a16="http://schemas.microsoft.com/office/drawing/2014/main" id="{0F4E3576-5F58-034D-E761-939B958EE1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36668"/>
            <a:ext cx="8160000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2C5CD9-3F6E-166C-EFE8-74DB919E2379}"/>
              </a:ext>
            </a:extLst>
          </p:cNvPr>
          <p:cNvSpPr txBox="1"/>
          <p:nvPr/>
        </p:nvSpPr>
        <p:spPr>
          <a:xfrm>
            <a:off x="3413794" y="4085832"/>
            <a:ext cx="8686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Port sur le Danube à </a:t>
            </a:r>
            <a:r>
              <a:rPr lang="fr-FR" sz="2400" b="1" dirty="0" err="1">
                <a:solidFill>
                  <a:srgbClr val="FFFF00"/>
                </a:solidFill>
              </a:rPr>
              <a:t>Oryahovo</a:t>
            </a:r>
            <a:r>
              <a:rPr lang="fr-FR" sz="2400" b="1" dirty="0">
                <a:solidFill>
                  <a:srgbClr val="FFFF00"/>
                </a:solidFill>
              </a:rPr>
              <a:t> (Bulgarie).</a:t>
            </a:r>
          </a:p>
        </p:txBody>
      </p:sp>
    </p:spTree>
    <p:extLst>
      <p:ext uri="{BB962C8B-B14F-4D97-AF65-F5344CB8AC3E}">
        <p14:creationId xmlns:p14="http://schemas.microsoft.com/office/powerpoint/2010/main" val="1828811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ciel&#10;&#10;Description générée automatiquement">
            <a:extLst>
              <a:ext uri="{FF2B5EF4-FFF2-40B4-BE49-F238E27FC236}">
                <a16:creationId xmlns:a16="http://schemas.microsoft.com/office/drawing/2014/main" id="{5B702637-61BE-D35C-53A6-3264307E78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68941"/>
            <a:ext cx="8160000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A45027-ED81-2E10-5A0F-863D986D593D}"/>
              </a:ext>
            </a:extLst>
          </p:cNvPr>
          <p:cNvSpPr txBox="1"/>
          <p:nvPr/>
        </p:nvSpPr>
        <p:spPr>
          <a:xfrm>
            <a:off x="3043646" y="4180344"/>
            <a:ext cx="8160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« Portes de Fer » (Roumanie et Serbie).</a:t>
            </a:r>
          </a:p>
        </p:txBody>
      </p:sp>
    </p:spTree>
    <p:extLst>
      <p:ext uri="{BB962C8B-B14F-4D97-AF65-F5344CB8AC3E}">
        <p14:creationId xmlns:p14="http://schemas.microsoft.com/office/powerpoint/2010/main" val="2063939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D2CF2B6B-D1F4-778C-76ED-2AA6DF9559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512" y="222932"/>
            <a:ext cx="9064976" cy="6120000"/>
          </a:xfrm>
          <a:prstGeom prst="rect">
            <a:avLst/>
          </a:prstGeom>
          <a:ln w="25400">
            <a:solidFill>
              <a:schemeClr val="bg1"/>
            </a:solidFill>
            <a:prstDash val="solid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F787C9-B566-962D-50A0-73580A6B80CD}"/>
              </a:ext>
            </a:extLst>
          </p:cNvPr>
          <p:cNvSpPr txBox="1"/>
          <p:nvPr/>
        </p:nvSpPr>
        <p:spPr>
          <a:xfrm>
            <a:off x="2272937" y="4069995"/>
            <a:ext cx="109858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Ruines romaines de </a:t>
            </a:r>
            <a:r>
              <a:rPr lang="fr-FR" sz="2400" b="1" dirty="0" err="1">
                <a:solidFill>
                  <a:schemeClr val="bg1"/>
                </a:solidFill>
              </a:rPr>
              <a:t>Drobeta-Turnu</a:t>
            </a:r>
            <a:r>
              <a:rPr lang="fr-FR" sz="2400" b="1" dirty="0">
                <a:solidFill>
                  <a:schemeClr val="bg1"/>
                </a:solidFill>
              </a:rPr>
              <a:t> Severin sur le Danube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29951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ulin à vent, plein air, ciel, herbe&#10;&#10;Description générée automatiquement">
            <a:extLst>
              <a:ext uri="{FF2B5EF4-FFF2-40B4-BE49-F238E27FC236}">
                <a16:creationId xmlns:a16="http://schemas.microsoft.com/office/drawing/2014/main" id="{8AE9736E-9D34-7E73-7F62-76B764D31F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3787" y="189000"/>
            <a:ext cx="4484426" cy="648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58DAE7-94EF-3226-0A0E-CB6745CF8B3F}"/>
              </a:ext>
            </a:extLst>
          </p:cNvPr>
          <p:cNvSpPr txBox="1"/>
          <p:nvPr/>
        </p:nvSpPr>
        <p:spPr>
          <a:xfrm>
            <a:off x="8364338" y="999309"/>
            <a:ext cx="33310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Moulin en bois à </a:t>
            </a:r>
            <a:r>
              <a:rPr lang="fr-FR" sz="2400" b="1" dirty="0" err="1">
                <a:solidFill>
                  <a:schemeClr val="bg1"/>
                </a:solidFill>
              </a:rPr>
              <a:t>Letea</a:t>
            </a:r>
            <a:r>
              <a:rPr lang="fr-FR" sz="2400" b="1" dirty="0">
                <a:solidFill>
                  <a:schemeClr val="bg1"/>
                </a:solidFill>
              </a:rPr>
              <a:t>, dans le delta du Danube.</a:t>
            </a:r>
          </a:p>
        </p:txBody>
      </p:sp>
    </p:spTree>
    <p:extLst>
      <p:ext uri="{BB962C8B-B14F-4D97-AF65-F5344CB8AC3E}">
        <p14:creationId xmlns:p14="http://schemas.microsoft.com/office/powerpoint/2010/main" val="1584746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lac&#10;&#10;Description générée automatiquement">
            <a:extLst>
              <a:ext uri="{FF2B5EF4-FFF2-40B4-BE49-F238E27FC236}">
                <a16:creationId xmlns:a16="http://schemas.microsoft.com/office/drawing/2014/main" id="{233A90BD-EB02-7A90-38B9-33BA01FD6A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5671" y="258184"/>
            <a:ext cx="8160000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8B633D-FAF6-B606-2A34-AB57BC1D39BD}"/>
              </a:ext>
            </a:extLst>
          </p:cNvPr>
          <p:cNvSpPr txBox="1"/>
          <p:nvPr/>
        </p:nvSpPr>
        <p:spPr>
          <a:xfrm>
            <a:off x="2769327" y="6273681"/>
            <a:ext cx="8647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Cathédrale d’Esztergom en Hongrie, sur le Danube.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042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37E4A44C-4599-FC33-FA6D-0E0D868D2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2061" y="279699"/>
            <a:ext cx="8160000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BF68EF-549D-AC70-45CB-E61E799E9BE4}"/>
              </a:ext>
            </a:extLst>
          </p:cNvPr>
          <p:cNvSpPr txBox="1"/>
          <p:nvPr/>
        </p:nvSpPr>
        <p:spPr>
          <a:xfrm>
            <a:off x="4427249" y="4113929"/>
            <a:ext cx="838741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Barrage des « Portes de Fer ».</a:t>
            </a:r>
          </a:p>
        </p:txBody>
      </p:sp>
    </p:spTree>
    <p:extLst>
      <p:ext uri="{BB962C8B-B14F-4D97-AF65-F5344CB8AC3E}">
        <p14:creationId xmlns:p14="http://schemas.microsoft.com/office/powerpoint/2010/main" val="256821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mbarcation, transport, eau, plein air&#10;&#10;Description générée automatiquement">
            <a:extLst>
              <a:ext uri="{FF2B5EF4-FFF2-40B4-BE49-F238E27FC236}">
                <a16:creationId xmlns:a16="http://schemas.microsoft.com/office/drawing/2014/main" id="{54F87D2D-D08E-5784-4210-224D76A69D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193638"/>
            <a:ext cx="7920000" cy="594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7DFA3CF-1D5E-E4C6-16B8-057B7017C907}"/>
              </a:ext>
            </a:extLst>
          </p:cNvPr>
          <p:cNvSpPr txBox="1"/>
          <p:nvPr/>
        </p:nvSpPr>
        <p:spPr>
          <a:xfrm>
            <a:off x="2677885" y="3986706"/>
            <a:ext cx="98885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Navires marchands sur le Danube à Linz, Autriche.</a:t>
            </a:r>
          </a:p>
        </p:txBody>
      </p:sp>
    </p:spTree>
    <p:extLst>
      <p:ext uri="{BB962C8B-B14F-4D97-AF65-F5344CB8AC3E}">
        <p14:creationId xmlns:p14="http://schemas.microsoft.com/office/powerpoint/2010/main" val="451514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art&#10;&#10;Description générée automatiquement">
            <a:extLst>
              <a:ext uri="{FF2B5EF4-FFF2-40B4-BE49-F238E27FC236}">
                <a16:creationId xmlns:a16="http://schemas.microsoft.com/office/drawing/2014/main" id="{96634095-0E5F-C7A6-74A8-9F79022F73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7457" y="258183"/>
            <a:ext cx="6120000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DB3B61B-0A32-D744-AF66-61D29D32BDE2}"/>
              </a:ext>
            </a:extLst>
          </p:cNvPr>
          <p:cNvSpPr txBox="1"/>
          <p:nvPr/>
        </p:nvSpPr>
        <p:spPr>
          <a:xfrm>
            <a:off x="1870165" y="4180344"/>
            <a:ext cx="91810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</a:t>
            </a:r>
            <a:r>
              <a:rPr lang="fr-FR" sz="2400" b="1" dirty="0" err="1">
                <a:solidFill>
                  <a:schemeClr val="bg1"/>
                </a:solidFill>
              </a:rPr>
              <a:t>classis</a:t>
            </a:r>
            <a:r>
              <a:rPr lang="fr-FR" sz="2400" b="1" dirty="0">
                <a:solidFill>
                  <a:schemeClr val="bg1"/>
                </a:solidFill>
              </a:rPr>
              <a:t> (flotte romaine du Danube) sur la colonne Trajane.</a:t>
            </a:r>
          </a:p>
        </p:txBody>
      </p:sp>
    </p:spTree>
    <p:extLst>
      <p:ext uri="{BB962C8B-B14F-4D97-AF65-F5344CB8AC3E}">
        <p14:creationId xmlns:p14="http://schemas.microsoft.com/office/powerpoint/2010/main" val="876525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Bayou&#10;&#10;Description générée automatiquement">
            <a:extLst>
              <a:ext uri="{FF2B5EF4-FFF2-40B4-BE49-F238E27FC236}">
                <a16:creationId xmlns:a16="http://schemas.microsoft.com/office/drawing/2014/main" id="{3535D691-041A-B73A-C0BF-826C41847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440993"/>
            <a:ext cx="9180000" cy="5590854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BFFD7D-D71F-DB13-1D3D-E86F544E3A6E}"/>
              </a:ext>
            </a:extLst>
          </p:cNvPr>
          <p:cNvSpPr txBox="1"/>
          <p:nvPr/>
        </p:nvSpPr>
        <p:spPr>
          <a:xfrm>
            <a:off x="4402182" y="3879669"/>
            <a:ext cx="89355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 err="1">
                <a:solidFill>
                  <a:schemeClr val="bg1"/>
                </a:solidFill>
              </a:rPr>
              <a:t>Lotcas</a:t>
            </a:r>
            <a:r>
              <a:rPr lang="fr-FR" sz="2400" b="1" dirty="0">
                <a:solidFill>
                  <a:schemeClr val="bg1"/>
                </a:solidFill>
              </a:rPr>
              <a:t> du delta du Danube.</a:t>
            </a:r>
          </a:p>
        </p:txBody>
      </p:sp>
    </p:spTree>
    <p:extLst>
      <p:ext uri="{BB962C8B-B14F-4D97-AF65-F5344CB8AC3E}">
        <p14:creationId xmlns:p14="http://schemas.microsoft.com/office/powerpoint/2010/main" val="3943287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transport, bateau&#10;&#10;Description générée automatiquement">
            <a:extLst>
              <a:ext uri="{FF2B5EF4-FFF2-40B4-BE49-F238E27FC236}">
                <a16:creationId xmlns:a16="http://schemas.microsoft.com/office/drawing/2014/main" id="{325B6AA5-9B23-39BB-488B-F3929CE89C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313" y="242271"/>
            <a:ext cx="4932000" cy="3436721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5" name="Image 4" descr="Une image contenant plein air, transport, embarcation, bateau&#10;&#10;Description générée automatiquement">
            <a:extLst>
              <a:ext uri="{FF2B5EF4-FFF2-40B4-BE49-F238E27FC236}">
                <a16:creationId xmlns:a16="http://schemas.microsoft.com/office/drawing/2014/main" id="{AACB0B5E-FDE7-022B-1BCB-54CBB9C1F4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7687" y="2688771"/>
            <a:ext cx="5112000" cy="3834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700E88A-5093-6F4C-E878-3E93DAF64DA4}"/>
              </a:ext>
            </a:extLst>
          </p:cNvPr>
          <p:cNvSpPr txBox="1"/>
          <p:nvPr/>
        </p:nvSpPr>
        <p:spPr>
          <a:xfrm>
            <a:off x="6432711" y="-1661543"/>
            <a:ext cx="551252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Bateau d’excursion </a:t>
            </a:r>
            <a:r>
              <a:rPr lang="fr-FR" sz="2400" b="1" dirty="0" err="1">
                <a:solidFill>
                  <a:schemeClr val="bg1"/>
                </a:solidFill>
              </a:rPr>
              <a:t>Prinz</a:t>
            </a:r>
            <a:r>
              <a:rPr lang="fr-FR" sz="2400" b="1" dirty="0">
                <a:solidFill>
                  <a:schemeClr val="bg1"/>
                </a:solidFill>
              </a:rPr>
              <a:t> Eugen dans la </a:t>
            </a:r>
            <a:r>
              <a:rPr lang="fr-FR" sz="2400" b="1" dirty="0" err="1">
                <a:solidFill>
                  <a:schemeClr val="bg1"/>
                </a:solidFill>
              </a:rPr>
              <a:t>Wachau</a:t>
            </a:r>
            <a:r>
              <a:rPr lang="fr-FR" sz="2400" b="1" dirty="0">
                <a:solidFill>
                  <a:schemeClr val="bg1"/>
                </a:solidFill>
              </a:rPr>
              <a:t>, Autriche.</a:t>
            </a:r>
          </a:p>
        </p:txBody>
      </p:sp>
    </p:spTree>
    <p:extLst>
      <p:ext uri="{BB962C8B-B14F-4D97-AF65-F5344CB8AC3E}">
        <p14:creationId xmlns:p14="http://schemas.microsoft.com/office/powerpoint/2010/main" val="1811586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ciel, plein air, embarcation&#10;&#10;Description générée automatiquement">
            <a:extLst>
              <a:ext uri="{FF2B5EF4-FFF2-40B4-BE49-F238E27FC236}">
                <a16:creationId xmlns:a16="http://schemas.microsoft.com/office/drawing/2014/main" id="{17A19FF3-E177-668D-CD06-75C995595B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914" y="259638"/>
            <a:ext cx="11058172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ED4CA2-3505-796D-54A5-153A5726E8DD}"/>
              </a:ext>
            </a:extLst>
          </p:cNvPr>
          <p:cNvSpPr txBox="1"/>
          <p:nvPr/>
        </p:nvSpPr>
        <p:spPr>
          <a:xfrm>
            <a:off x="1972235" y="4180344"/>
            <a:ext cx="777777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Bateau d’excursion Moldova dans le Delta du Danube.</a:t>
            </a:r>
          </a:p>
        </p:txBody>
      </p:sp>
    </p:spTree>
    <p:extLst>
      <p:ext uri="{BB962C8B-B14F-4D97-AF65-F5344CB8AC3E}">
        <p14:creationId xmlns:p14="http://schemas.microsoft.com/office/powerpoint/2010/main" val="427994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ersonne, eau&#10;&#10;Description générée automatiquement">
            <a:extLst>
              <a:ext uri="{FF2B5EF4-FFF2-40B4-BE49-F238E27FC236}">
                <a16:creationId xmlns:a16="http://schemas.microsoft.com/office/drawing/2014/main" id="{069B7FA6-CA1E-8C18-31A2-F3CC02D616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9249" y="189000"/>
            <a:ext cx="4333502" cy="6480000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15F090-6124-C95C-C897-053BDE4327E5}"/>
              </a:ext>
            </a:extLst>
          </p:cNvPr>
          <p:cNvSpPr txBox="1"/>
          <p:nvPr/>
        </p:nvSpPr>
        <p:spPr>
          <a:xfrm>
            <a:off x="457200" y="751344"/>
            <a:ext cx="39580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Pêcheur sur le Danube.</a:t>
            </a:r>
          </a:p>
        </p:txBody>
      </p:sp>
    </p:spTree>
    <p:extLst>
      <p:ext uri="{BB962C8B-B14F-4D97-AF65-F5344CB8AC3E}">
        <p14:creationId xmlns:p14="http://schemas.microsoft.com/office/powerpoint/2010/main" val="778029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Description générée automatiquement">
            <a:extLst>
              <a:ext uri="{FF2B5EF4-FFF2-40B4-BE49-F238E27FC236}">
                <a16:creationId xmlns:a16="http://schemas.microsoft.com/office/drawing/2014/main" id="{7CDDE11A-3017-A2E9-53B1-69FC6B208F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6216" y="189000"/>
            <a:ext cx="6120424" cy="6480000"/>
          </a:xfrm>
          <a:prstGeom prst="rect">
            <a:avLst/>
          </a:prstGeom>
          <a:ln w="28575">
            <a:solidFill>
              <a:schemeClr val="accent5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D5802E-460E-9734-4088-FB5584F0A7D6}"/>
              </a:ext>
            </a:extLst>
          </p:cNvPr>
          <p:cNvSpPr txBox="1"/>
          <p:nvPr/>
        </p:nvSpPr>
        <p:spPr>
          <a:xfrm>
            <a:off x="9246640" y="849085"/>
            <a:ext cx="27083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Maison d'hôte, Delta du Danube.</a:t>
            </a:r>
          </a:p>
        </p:txBody>
      </p:sp>
    </p:spTree>
    <p:extLst>
      <p:ext uri="{BB962C8B-B14F-4D97-AF65-F5344CB8AC3E}">
        <p14:creationId xmlns:p14="http://schemas.microsoft.com/office/powerpoint/2010/main" val="889337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ument, mémorial&#10;&#10;Description générée automatiquement">
            <a:extLst>
              <a:ext uri="{FF2B5EF4-FFF2-40B4-BE49-F238E27FC236}">
                <a16:creationId xmlns:a16="http://schemas.microsoft.com/office/drawing/2014/main" id="{36A96BB5-D4A0-1BB6-432A-E1D8ABCA3F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15153"/>
            <a:ext cx="8160000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4947EA-8A34-C94F-4C85-BBC1BD793245}"/>
              </a:ext>
            </a:extLst>
          </p:cNvPr>
          <p:cNvSpPr txBox="1"/>
          <p:nvPr/>
        </p:nvSpPr>
        <p:spPr>
          <a:xfrm>
            <a:off x="3949303" y="4180344"/>
            <a:ext cx="842122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Sculpture ouest de la Bavière.</a:t>
            </a:r>
          </a:p>
        </p:txBody>
      </p:sp>
    </p:spTree>
    <p:extLst>
      <p:ext uri="{BB962C8B-B14F-4D97-AF65-F5344CB8AC3E}">
        <p14:creationId xmlns:p14="http://schemas.microsoft.com/office/powerpoint/2010/main" val="3618266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tatue, ciel&#10;&#10;Description générée automatiquement">
            <a:extLst>
              <a:ext uri="{FF2B5EF4-FFF2-40B4-BE49-F238E27FC236}">
                <a16:creationId xmlns:a16="http://schemas.microsoft.com/office/drawing/2014/main" id="{1A8ED0D7-FA8F-467C-468D-C72EDD863F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7944" y="258183"/>
            <a:ext cx="8160000" cy="612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3120B9-F075-8709-240E-7AAC3F17B71A}"/>
              </a:ext>
            </a:extLst>
          </p:cNvPr>
          <p:cNvSpPr txBox="1"/>
          <p:nvPr/>
        </p:nvSpPr>
        <p:spPr>
          <a:xfrm>
            <a:off x="3174274" y="6368984"/>
            <a:ext cx="8322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Sculpture à Donaueschingen Souabe.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776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09F9AE3-08AF-5AAB-B44C-304EA7837DEC}"/>
              </a:ext>
            </a:extLst>
          </p:cNvPr>
          <p:cNvSpPr txBox="1"/>
          <p:nvPr/>
        </p:nvSpPr>
        <p:spPr>
          <a:xfrm>
            <a:off x="2285999" y="885221"/>
            <a:ext cx="112209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 Danube Bleu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3FF3996-82A6-B4EF-7C0A-2D0804A07C31}"/>
              </a:ext>
            </a:extLst>
          </p:cNvPr>
          <p:cNvSpPr txBox="1"/>
          <p:nvPr/>
        </p:nvSpPr>
        <p:spPr>
          <a:xfrm>
            <a:off x="3357153" y="1894115"/>
            <a:ext cx="93007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53674F7-8BF6-7AC2-0747-0EA6B78FB258}"/>
              </a:ext>
            </a:extLst>
          </p:cNvPr>
          <p:cNvSpPr txBox="1"/>
          <p:nvPr/>
        </p:nvSpPr>
        <p:spPr>
          <a:xfrm>
            <a:off x="4180112" y="2903009"/>
            <a:ext cx="74327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047B64D-D745-BEBF-BCF0-7C50271E0BA3}"/>
              </a:ext>
            </a:extLst>
          </p:cNvPr>
          <p:cNvSpPr txBox="1"/>
          <p:nvPr/>
        </p:nvSpPr>
        <p:spPr>
          <a:xfrm>
            <a:off x="5617029" y="3911903"/>
            <a:ext cx="5081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570684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488</Words>
  <Application>Microsoft Office PowerPoint</Application>
  <PresentationFormat>Grand écran</PresentationFormat>
  <Paragraphs>177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2024-09-29T07:37:38Z</dcterms:created>
  <dcterms:modified xsi:type="dcterms:W3CDTF">2024-09-29T09:15:07Z</dcterms:modified>
</cp:coreProperties>
</file>