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9" r:id="rId3"/>
    <p:sldId id="291" r:id="rId4"/>
    <p:sldId id="290" r:id="rId5"/>
    <p:sldId id="288" r:id="rId6"/>
    <p:sldId id="287" r:id="rId7"/>
    <p:sldId id="286" r:id="rId8"/>
    <p:sldId id="285" r:id="rId9"/>
    <p:sldId id="284" r:id="rId10"/>
    <p:sldId id="282" r:id="rId11"/>
    <p:sldId id="283" r:id="rId12"/>
    <p:sldId id="281" r:id="rId13"/>
    <p:sldId id="280" r:id="rId14"/>
    <p:sldId id="279" r:id="rId15"/>
    <p:sldId id="278" r:id="rId16"/>
    <p:sldId id="277" r:id="rId17"/>
    <p:sldId id="276" r:id="rId18"/>
    <p:sldId id="275" r:id="rId19"/>
    <p:sldId id="274" r:id="rId20"/>
    <p:sldId id="273" r:id="rId21"/>
    <p:sldId id="272" r:id="rId22"/>
    <p:sldId id="271" r:id="rId23"/>
    <p:sldId id="270" r:id="rId24"/>
    <p:sldId id="269" r:id="rId25"/>
    <p:sldId id="268" r:id="rId26"/>
    <p:sldId id="267" r:id="rId27"/>
    <p:sldId id="266" r:id="rId28"/>
    <p:sldId id="264" r:id="rId29"/>
    <p:sldId id="292" r:id="rId30"/>
    <p:sldId id="262"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893" autoAdjust="0"/>
    <p:restoredTop sz="94660"/>
  </p:normalViewPr>
  <p:slideViewPr>
    <p:cSldViewPr snapToGrid="0">
      <p:cViewPr varScale="1">
        <p:scale>
          <a:sx n="74" d="100"/>
          <a:sy n="74" d="100"/>
        </p:scale>
        <p:origin x="365"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EAEF54-DF95-4C75-80CA-49216F5CA4AB}" type="datetimeFigureOut">
              <a:rPr lang="fr-FR" smtClean="0"/>
              <a:t>21/10/2024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CF9F5A-2B11-4255-905F-2664F3BBDEB9}" type="slidenum">
              <a:rPr lang="fr-FR" smtClean="0"/>
              <a:t>‹N°›</a:t>
            </a:fld>
            <a:endParaRPr lang="fr-FR"/>
          </a:p>
        </p:txBody>
      </p:sp>
    </p:spTree>
    <p:extLst>
      <p:ext uri="{BB962C8B-B14F-4D97-AF65-F5344CB8AC3E}">
        <p14:creationId xmlns:p14="http://schemas.microsoft.com/office/powerpoint/2010/main" val="1420771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5BCF9F5A-2B11-4255-905F-2664F3BBDEB9}" type="slidenum">
              <a:rPr lang="fr-FR" smtClean="0"/>
              <a:t>6</a:t>
            </a:fld>
            <a:endParaRPr lang="fr-FR"/>
          </a:p>
        </p:txBody>
      </p:sp>
    </p:spTree>
    <p:extLst>
      <p:ext uri="{BB962C8B-B14F-4D97-AF65-F5344CB8AC3E}">
        <p14:creationId xmlns:p14="http://schemas.microsoft.com/office/powerpoint/2010/main" val="11348115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5BCF9F5A-2B11-4255-905F-2664F3BBDEB9}" type="slidenum">
              <a:rPr lang="fr-FR" smtClean="0"/>
              <a:t>26</a:t>
            </a:fld>
            <a:endParaRPr lang="fr-FR"/>
          </a:p>
        </p:txBody>
      </p:sp>
    </p:spTree>
    <p:extLst>
      <p:ext uri="{BB962C8B-B14F-4D97-AF65-F5344CB8AC3E}">
        <p14:creationId xmlns:p14="http://schemas.microsoft.com/office/powerpoint/2010/main" val="698087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4C5E5A-999B-40FF-32E4-3B5748F7CCB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2F640EF-E042-EBD6-64A7-054DE962D9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A0D467A-0052-8DAF-2654-EA4D4E5F2994}"/>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5" name="Espace réservé du pied de page 4">
            <a:extLst>
              <a:ext uri="{FF2B5EF4-FFF2-40B4-BE49-F238E27FC236}">
                <a16:creationId xmlns:a16="http://schemas.microsoft.com/office/drawing/2014/main" id="{518F7CB5-A040-DE1B-62A7-BB1DA5BE94A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09BC1AB-CF3D-C196-7256-677E9D51B7B4}"/>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219408316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E284F7-8719-F7FD-1C15-F414E2BAD58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6A71E8F-2481-D6F6-6F25-70E3EE6D8D9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7673CE-5CE1-1708-8B62-1EED5A451889}"/>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5" name="Espace réservé du pied de page 4">
            <a:extLst>
              <a:ext uri="{FF2B5EF4-FFF2-40B4-BE49-F238E27FC236}">
                <a16:creationId xmlns:a16="http://schemas.microsoft.com/office/drawing/2014/main" id="{11A9FF14-18E5-ABFF-B29B-A4CF41E5231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F99A4D-D31A-2EA4-D322-0304CA2E4A3D}"/>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341390868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3C92FB-CE1E-2626-EBB3-2E62BFF4510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10E8391-D6FB-C66A-0EC0-1D0DD5199C5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177BB61-154F-2DF3-F638-4622FC57ED0F}"/>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5" name="Espace réservé du pied de page 4">
            <a:extLst>
              <a:ext uri="{FF2B5EF4-FFF2-40B4-BE49-F238E27FC236}">
                <a16:creationId xmlns:a16="http://schemas.microsoft.com/office/drawing/2014/main" id="{B3EA6CB5-C1B4-1469-9944-00E006C6883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7976D07-970B-4392-3646-0C9B52EF1760}"/>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20809937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79C4EE-BD82-2614-F68A-4ED66E6AF56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0812239-33D5-CF13-FE11-F6AB912DF97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BB3BE24-F220-3FCF-866D-6B3F4B633DA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C458D00-02B2-32FA-8EA4-04CEBEFCCA0F}"/>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6" name="Espace réservé du pied de page 5">
            <a:extLst>
              <a:ext uri="{FF2B5EF4-FFF2-40B4-BE49-F238E27FC236}">
                <a16:creationId xmlns:a16="http://schemas.microsoft.com/office/drawing/2014/main" id="{4B8DDD4C-682E-691A-21F2-C2A6ADBA2F1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425CC6C-6D25-4063-19BE-5E9BE2FDCCE1}"/>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167447734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1A87F4-8633-B2A4-6F9B-B38529F5C76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A9D9462-4639-ACB4-A02E-69D045830B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CC01E9D-DC45-7671-BC1E-3193A45F338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ABC5DAF-24F9-EF57-3EDA-35C00B5ACB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C3FC28B-A237-EAE4-5CC6-09F38788E2B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D06F445-DB26-BE9A-001E-561DED0D9D21}"/>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8" name="Espace réservé du pied de page 7">
            <a:extLst>
              <a:ext uri="{FF2B5EF4-FFF2-40B4-BE49-F238E27FC236}">
                <a16:creationId xmlns:a16="http://schemas.microsoft.com/office/drawing/2014/main" id="{7BF8FB05-56E6-959E-6491-913A248071D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5E629D3-F209-8CED-D153-E51E5F7815C9}"/>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115857868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8B041B-E6A9-FF44-81FB-51153ABD32A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C445035-3057-E1A5-E437-9058281EB577}"/>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4" name="Espace réservé du pied de page 3">
            <a:extLst>
              <a:ext uri="{FF2B5EF4-FFF2-40B4-BE49-F238E27FC236}">
                <a16:creationId xmlns:a16="http://schemas.microsoft.com/office/drawing/2014/main" id="{C63556E3-B45A-92A0-909E-497EE4B0E05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D9F138-B758-F8DA-373F-52297C9B229A}"/>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279748569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063F008-3855-B7B9-6A05-E460D14D3BC6}"/>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3" name="Espace réservé du pied de page 2">
            <a:extLst>
              <a:ext uri="{FF2B5EF4-FFF2-40B4-BE49-F238E27FC236}">
                <a16:creationId xmlns:a16="http://schemas.microsoft.com/office/drawing/2014/main" id="{491592A7-2AEB-94BE-63D3-9676AA67925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BA74FE3-7C0B-BC01-FD2E-B23DF618F837}"/>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305814462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656579-E7BF-1406-C5C5-26662929B54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C6BF3E0-E7F9-AE16-43DA-DD1D587EEE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96BF6C4-E983-DED9-F5B9-E96E0FD283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EE4A29-E526-D7F1-C57C-902DC622A45E}"/>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6" name="Espace réservé du pied de page 5">
            <a:extLst>
              <a:ext uri="{FF2B5EF4-FFF2-40B4-BE49-F238E27FC236}">
                <a16:creationId xmlns:a16="http://schemas.microsoft.com/office/drawing/2014/main" id="{3C5BDE66-95F1-DC93-EEEC-31EE5354BC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25A97A-9D4F-6DFC-58FE-D3DB71D7DAC1}"/>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400949382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FCCAE2-B502-3841-28B2-F353513AFBA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0072FB0-4091-69F8-B7CA-EDF48C3406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055B3D0-F348-5A63-8C7B-746F74FE4B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FB1CC31-32DA-27F1-1DA8-97EF8D45226F}"/>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6" name="Espace réservé du pied de page 5">
            <a:extLst>
              <a:ext uri="{FF2B5EF4-FFF2-40B4-BE49-F238E27FC236}">
                <a16:creationId xmlns:a16="http://schemas.microsoft.com/office/drawing/2014/main" id="{8BDE86DB-8D9B-C6A0-75A1-D4333693CE5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7C7B1D7-71F8-2CD8-EEFF-84BC3A6BA414}"/>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388948084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A52BE7-9C8A-07C5-1805-930694E1D91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D1ED5F4-BF66-45A4-0A5B-7C2828B5C4D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ED1D6D-AD96-EAD2-4681-8E33990D798D}"/>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5" name="Espace réservé du pied de page 4">
            <a:extLst>
              <a:ext uri="{FF2B5EF4-FFF2-40B4-BE49-F238E27FC236}">
                <a16:creationId xmlns:a16="http://schemas.microsoft.com/office/drawing/2014/main" id="{B50F86F7-AAED-FE89-72E0-22D0AEA348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C9BFA3-4CF8-875D-D32A-9F55B5C9CA25}"/>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221087912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DE294C8-D66E-283D-8F63-FC6BFE3F2F1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F47339E-0981-82E5-E4D8-EEAA59E7173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A3D05F0-8BFE-A854-D4BA-13EB0359283D}"/>
              </a:ext>
            </a:extLst>
          </p:cNvPr>
          <p:cNvSpPr>
            <a:spLocks noGrp="1"/>
          </p:cNvSpPr>
          <p:nvPr>
            <p:ph type="dt" sz="half" idx="10"/>
          </p:nvPr>
        </p:nvSpPr>
        <p:spPr/>
        <p:txBody>
          <a:bodyPr/>
          <a:lstStyle/>
          <a:p>
            <a:fld id="{6B2C2EAD-F9A7-4025-BE6B-BD17B5157A1F}" type="datetimeFigureOut">
              <a:rPr lang="fr-FR" smtClean="0"/>
              <a:t>21/10/2024</a:t>
            </a:fld>
            <a:endParaRPr lang="fr-FR"/>
          </a:p>
        </p:txBody>
      </p:sp>
      <p:sp>
        <p:nvSpPr>
          <p:cNvPr id="5" name="Espace réservé du pied de page 4">
            <a:extLst>
              <a:ext uri="{FF2B5EF4-FFF2-40B4-BE49-F238E27FC236}">
                <a16:creationId xmlns:a16="http://schemas.microsoft.com/office/drawing/2014/main" id="{C9B1A8B8-496D-24CC-31E1-0C035A731BB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F88D80-64DD-3648-9A23-F865CD616100}"/>
              </a:ext>
            </a:extLst>
          </p:cNvPr>
          <p:cNvSpPr>
            <a:spLocks noGrp="1"/>
          </p:cNvSpPr>
          <p:nvPr>
            <p:ph type="sldNum" sz="quarter" idx="12"/>
          </p:nvPr>
        </p:nvSpPr>
        <p:spPr/>
        <p:txBody>
          <a:bodyPr/>
          <a:lstStyle/>
          <a:p>
            <a:fld id="{C516BFBC-05E1-4E39-B930-68B46F338F23}" type="slidenum">
              <a:rPr lang="fr-FR" smtClean="0"/>
              <a:t>‹N°›</a:t>
            </a:fld>
            <a:endParaRPr lang="fr-FR"/>
          </a:p>
        </p:txBody>
      </p:sp>
    </p:spTree>
    <p:extLst>
      <p:ext uri="{BB962C8B-B14F-4D97-AF65-F5344CB8AC3E}">
        <p14:creationId xmlns:p14="http://schemas.microsoft.com/office/powerpoint/2010/main" val="208256202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30BA35D-6662-0D9A-E87A-39AFEF0B27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2FA8EBD-98DA-3E26-8414-BDF7A8FCBA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5BDA0E4-6BE9-5203-D8D6-A4D4510B60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B2C2EAD-F9A7-4025-BE6B-BD17B5157A1F}" type="datetimeFigureOut">
              <a:rPr lang="fr-FR" smtClean="0"/>
              <a:t>21/10/2024</a:t>
            </a:fld>
            <a:endParaRPr lang="fr-FR"/>
          </a:p>
        </p:txBody>
      </p:sp>
      <p:sp>
        <p:nvSpPr>
          <p:cNvPr id="5" name="Espace réservé du pied de page 4">
            <a:extLst>
              <a:ext uri="{FF2B5EF4-FFF2-40B4-BE49-F238E27FC236}">
                <a16:creationId xmlns:a16="http://schemas.microsoft.com/office/drawing/2014/main" id="{7A4A960D-F853-02F4-51A5-1820F5B0F8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3AD2179-DF91-ED38-36C8-B1E83D47E6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516BFBC-05E1-4E39-B930-68B46F338F23}" type="slidenum">
              <a:rPr lang="fr-FR" smtClean="0"/>
              <a:t>‹N°›</a:t>
            </a:fld>
            <a:endParaRPr lang="fr-FR"/>
          </a:p>
        </p:txBody>
      </p:sp>
    </p:spTree>
    <p:extLst>
      <p:ext uri="{BB962C8B-B14F-4D97-AF65-F5344CB8AC3E}">
        <p14:creationId xmlns:p14="http://schemas.microsoft.com/office/powerpoint/2010/main" val="2771856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5.jpeg"/></Relationships>
</file>

<file path=ppt/slides/_rels/slide2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lieu de culte&#10;&#10;Description générée automatiquement">
            <a:extLst>
              <a:ext uri="{FF2B5EF4-FFF2-40B4-BE49-F238E27FC236}">
                <a16:creationId xmlns:a16="http://schemas.microsoft.com/office/drawing/2014/main" id="{218CEBA0-D700-EF3B-31F2-79C9DC927C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31734" y="235309"/>
            <a:ext cx="9928532"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B2D134B-C94D-DE18-EE3B-7B0B5FB63F97}"/>
              </a:ext>
            </a:extLst>
          </p:cNvPr>
          <p:cNvSpPr txBox="1"/>
          <p:nvPr/>
        </p:nvSpPr>
        <p:spPr>
          <a:xfrm>
            <a:off x="2241331" y="6355309"/>
            <a:ext cx="10297510" cy="461665"/>
          </a:xfrm>
          <a:prstGeom prst="rect">
            <a:avLst/>
          </a:prstGeom>
          <a:noFill/>
        </p:spPr>
        <p:txBody>
          <a:bodyPr wrap="square" rtlCol="0">
            <a:spAutoFit/>
          </a:bodyPr>
          <a:lstStyle/>
          <a:p>
            <a:r>
              <a:rPr lang="fr-FR" sz="2400" b="1">
                <a:solidFill>
                  <a:srgbClr val="FFFF00"/>
                </a:solidFill>
              </a:rPr>
              <a:t>Vue de Bagan, capitale de la Birmanie de 1057 à 1287.</a:t>
            </a:r>
            <a:endParaRPr lang="fr-FR" sz="2400" b="1" dirty="0">
              <a:solidFill>
                <a:srgbClr val="FFFF00"/>
              </a:solidFill>
            </a:endParaRPr>
          </a:p>
        </p:txBody>
      </p:sp>
      <p:sp>
        <p:nvSpPr>
          <p:cNvPr id="5" name="ZoneTexte 4">
            <a:extLst>
              <a:ext uri="{FF2B5EF4-FFF2-40B4-BE49-F238E27FC236}">
                <a16:creationId xmlns:a16="http://schemas.microsoft.com/office/drawing/2014/main" id="{8B6A7659-CD11-18F7-ED92-741A90DC8903}"/>
              </a:ext>
            </a:extLst>
          </p:cNvPr>
          <p:cNvSpPr txBox="1"/>
          <p:nvPr/>
        </p:nvSpPr>
        <p:spPr>
          <a:xfrm>
            <a:off x="4903554" y="235309"/>
            <a:ext cx="5268191" cy="523220"/>
          </a:xfrm>
          <a:prstGeom prst="rect">
            <a:avLst/>
          </a:prstGeom>
          <a:noFill/>
        </p:spPr>
        <p:txBody>
          <a:bodyPr wrap="square" rtlCol="0">
            <a:spAutoFit/>
          </a:bodyPr>
          <a:lstStyle/>
          <a:p>
            <a:r>
              <a:rPr lang="fr-FR" sz="2800" b="1" dirty="0">
                <a:solidFill>
                  <a:schemeClr val="bg1"/>
                </a:solidFill>
              </a:rPr>
              <a:t>La Birmanie</a:t>
            </a:r>
          </a:p>
        </p:txBody>
      </p:sp>
    </p:spTree>
    <p:extLst>
      <p:ext uri="{BB962C8B-B14F-4D97-AF65-F5344CB8AC3E}">
        <p14:creationId xmlns:p14="http://schemas.microsoft.com/office/powerpoint/2010/main" val="303163602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sndAc>
          <p:stSnd loop="1">
            <p:snd r:embed="rId2" name="Myanmar, Country of Thousands of Smiles - Song by Ni Ni Khin Zaw Forever Myanmar.wav"/>
          </p:stSnd>
        </p:sndAc>
      </p:transition>
    </mc:Choice>
    <mc:Fallback>
      <p:transition spd="slow" advClick="0" advTm="8000">
        <p:fade/>
        <p:sndAc>
          <p:stSnd loop="1">
            <p:snd r:embed="rId2" name="Myanmar, Country of Thousands of Smiles - Song by Ni Ni Khin Zaw Forever Myanm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6C58F-5FC4-850F-AA50-9925E966D22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346770F-1BCF-B5A7-9073-6EB58FB13ED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L'histoire de la Birmanie est ancienne et complexe. Elle se déroule à l'intérieur des frontières actuelles du pays, mais implique aussi les peuples des États voisins, sur les territoires actuels de la république populaire de Chine, de l'Inde et du Bangladesh, du Laos et de la Thaïlande, et plus tard les puissances coloniales : Portugal, France et surtout Royaume-Uni.</a:t>
            </a:r>
          </a:p>
          <a:p>
            <a:pPr algn="ctr"/>
            <a:endParaRPr lang="fr-FR" sz="3200" b="1" dirty="0">
              <a:solidFill>
                <a:srgbClr val="FFFF00"/>
              </a:solidFill>
            </a:endParaRPr>
          </a:p>
          <a:p>
            <a:pPr algn="ctr"/>
            <a:r>
              <a:rPr lang="fr-FR" sz="3200" b="1" dirty="0">
                <a:solidFill>
                  <a:srgbClr val="FFFF00"/>
                </a:solidFill>
              </a:rPr>
              <a:t>Des arguments archéologiques montrent que l'Homo erectus vivait dans la région dénommée actuellement Birmanie il y a 400 000 ans33. La première preuve de la présence d'Homo sapiens est datée d'environ 11 000 av. J.-C., à l'Âge de la pierre dans le cadre de la culture appelée </a:t>
            </a:r>
            <a:r>
              <a:rPr lang="fr-FR" sz="3200" b="1" dirty="0" err="1">
                <a:solidFill>
                  <a:srgbClr val="FFFF00"/>
                </a:solidFill>
              </a:rPr>
              <a:t>Anyathian</a:t>
            </a:r>
            <a:r>
              <a:rPr lang="fr-FR" sz="3200" b="1" dirty="0">
                <a:solidFill>
                  <a:srgbClr val="FFFF00"/>
                </a:solidFill>
              </a:rPr>
              <a:t> marquée par la découverte d'outils de pierre dans le centre de la Birmanie</a:t>
            </a:r>
            <a:r>
              <a:rPr lang="fr-FR" dirty="0"/>
              <a:t>.</a:t>
            </a:r>
          </a:p>
        </p:txBody>
      </p:sp>
    </p:spTree>
    <p:extLst>
      <p:ext uri="{BB962C8B-B14F-4D97-AF65-F5344CB8AC3E}">
        <p14:creationId xmlns:p14="http://schemas.microsoft.com/office/powerpoint/2010/main" val="212688239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22C7699F-936C-EB66-996A-910984E37A09}"/>
            </a:ext>
          </a:extLst>
        </p:cNvPr>
        <p:cNvGrpSpPr/>
        <p:nvPr/>
      </p:nvGrpSpPr>
      <p:grpSpPr>
        <a:xfrm>
          <a:off x="0" y="0"/>
          <a:ext cx="0" cy="0"/>
          <a:chOff x="0" y="0"/>
          <a:chExt cx="0" cy="0"/>
        </a:xfrm>
      </p:grpSpPr>
      <p:pic>
        <p:nvPicPr>
          <p:cNvPr id="3" name="Image 2" descr="Une image contenant plein air, habits, personne, temple&#10;&#10;Description générée automatiquement">
            <a:extLst>
              <a:ext uri="{FF2B5EF4-FFF2-40B4-BE49-F238E27FC236}">
                <a16:creationId xmlns:a16="http://schemas.microsoft.com/office/drawing/2014/main" id="{3A1356D1-B2CF-7DB6-455C-AAFC69F70B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0667" y="369000"/>
            <a:ext cx="4588567"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4E1C146-DCFF-59C2-D8B5-436B3B67B7B6}"/>
              </a:ext>
            </a:extLst>
          </p:cNvPr>
          <p:cNvSpPr txBox="1"/>
          <p:nvPr/>
        </p:nvSpPr>
        <p:spPr>
          <a:xfrm>
            <a:off x="8324193" y="3429000"/>
            <a:ext cx="3248293" cy="1938992"/>
          </a:xfrm>
          <a:prstGeom prst="rect">
            <a:avLst/>
          </a:prstGeom>
          <a:noFill/>
        </p:spPr>
        <p:txBody>
          <a:bodyPr wrap="square" rtlCol="0">
            <a:spAutoFit/>
          </a:bodyPr>
          <a:lstStyle/>
          <a:p>
            <a:r>
              <a:rPr lang="fr-FR" sz="2400" b="1">
                <a:solidFill>
                  <a:srgbClr val="FFFF00"/>
                </a:solidFill>
              </a:rPr>
              <a:t>Les membres du Sangha bouddhiste sont vénérés à travers l'ensemble de la Birmanie.</a:t>
            </a:r>
            <a:endParaRPr lang="fr-FR" sz="2400" b="1" dirty="0">
              <a:solidFill>
                <a:srgbClr val="FFFF00"/>
              </a:solidFill>
            </a:endParaRPr>
          </a:p>
        </p:txBody>
      </p:sp>
    </p:spTree>
    <p:extLst>
      <p:ext uri="{BB962C8B-B14F-4D97-AF65-F5344CB8AC3E}">
        <p14:creationId xmlns:p14="http://schemas.microsoft.com/office/powerpoint/2010/main" val="72230289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AC5D5609-3FA8-9028-150B-550B7C5B4485}"/>
            </a:ext>
          </a:extLst>
        </p:cNvPr>
        <p:cNvGrpSpPr/>
        <p:nvPr/>
      </p:nvGrpSpPr>
      <p:grpSpPr>
        <a:xfrm>
          <a:off x="0" y="0"/>
          <a:ext cx="0" cy="0"/>
          <a:chOff x="0" y="0"/>
          <a:chExt cx="0" cy="0"/>
        </a:xfrm>
      </p:grpSpPr>
      <p:pic>
        <p:nvPicPr>
          <p:cNvPr id="3" name="Image 2" descr="Une image contenant plein air, lieu de culte, ciel, bâtiment&#10;&#10;Description générée automatiquement">
            <a:extLst>
              <a:ext uri="{FF2B5EF4-FFF2-40B4-BE49-F238E27FC236}">
                <a16:creationId xmlns:a16="http://schemas.microsoft.com/office/drawing/2014/main" id="{51F85C5F-5884-E023-ADD1-2EF7212FF6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274407"/>
            <a:ext cx="1088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CB7066C-F34C-A272-3441-4BE12252636B}"/>
              </a:ext>
            </a:extLst>
          </p:cNvPr>
          <p:cNvSpPr txBox="1"/>
          <p:nvPr/>
        </p:nvSpPr>
        <p:spPr>
          <a:xfrm>
            <a:off x="4888265" y="6396335"/>
            <a:ext cx="7398328" cy="461665"/>
          </a:xfrm>
          <a:prstGeom prst="rect">
            <a:avLst/>
          </a:prstGeom>
          <a:noFill/>
        </p:spPr>
        <p:txBody>
          <a:bodyPr wrap="square" rtlCol="0">
            <a:spAutoFit/>
          </a:bodyPr>
          <a:lstStyle/>
          <a:p>
            <a:r>
              <a:rPr lang="fr-FR" sz="2400" b="1">
                <a:solidFill>
                  <a:srgbClr val="FFFF00"/>
                </a:solidFill>
              </a:rPr>
              <a:t>Monastère d'Innwa.</a:t>
            </a:r>
            <a:endParaRPr lang="fr-FR" sz="2400" b="1" dirty="0">
              <a:solidFill>
                <a:srgbClr val="FFFF00"/>
              </a:solidFill>
            </a:endParaRPr>
          </a:p>
        </p:txBody>
      </p:sp>
    </p:spTree>
    <p:extLst>
      <p:ext uri="{BB962C8B-B14F-4D97-AF65-F5344CB8AC3E}">
        <p14:creationId xmlns:p14="http://schemas.microsoft.com/office/powerpoint/2010/main" val="419576539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39D20C74-1C40-3CE8-EB29-221CE8DB2269}"/>
            </a:ext>
          </a:extLst>
        </p:cNvPr>
        <p:cNvGrpSpPr/>
        <p:nvPr/>
      </p:nvGrpSpPr>
      <p:grpSpPr>
        <a:xfrm>
          <a:off x="0" y="0"/>
          <a:ext cx="0" cy="0"/>
          <a:chOff x="0" y="0"/>
          <a:chExt cx="0" cy="0"/>
        </a:xfrm>
      </p:grpSpPr>
      <p:pic>
        <p:nvPicPr>
          <p:cNvPr id="3" name="Image 2" descr="Une image contenant ciel, plein air, eau, lac&#10;&#10;Description générée automatiquement">
            <a:extLst>
              <a:ext uri="{FF2B5EF4-FFF2-40B4-BE49-F238E27FC236}">
                <a16:creationId xmlns:a16="http://schemas.microsoft.com/office/drawing/2014/main" id="{76B4F76A-C505-F271-2F4B-09BE52E558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146" y="3279148"/>
            <a:ext cx="4968000" cy="330868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1CF0EFB-F392-5EC8-59A4-017E68C5F524}"/>
              </a:ext>
            </a:extLst>
          </p:cNvPr>
          <p:cNvSpPr txBox="1"/>
          <p:nvPr/>
        </p:nvSpPr>
        <p:spPr>
          <a:xfrm>
            <a:off x="987135" y="2817483"/>
            <a:ext cx="4530437" cy="461665"/>
          </a:xfrm>
          <a:prstGeom prst="rect">
            <a:avLst/>
          </a:prstGeom>
          <a:noFill/>
        </p:spPr>
        <p:txBody>
          <a:bodyPr wrap="square" rtlCol="0">
            <a:spAutoFit/>
          </a:bodyPr>
          <a:lstStyle/>
          <a:p>
            <a:r>
              <a:rPr lang="fr-FR" sz="2400" b="1">
                <a:solidFill>
                  <a:srgbClr val="FFFF00"/>
                </a:solidFill>
              </a:rPr>
              <a:t> spectacles et des festivals </a:t>
            </a:r>
            <a:endParaRPr lang="fr-FR" sz="2400" b="1" dirty="0">
              <a:solidFill>
                <a:srgbClr val="FFFF00"/>
              </a:solidFill>
            </a:endParaRPr>
          </a:p>
        </p:txBody>
      </p:sp>
      <p:pic>
        <p:nvPicPr>
          <p:cNvPr id="6" name="Image 5" descr="Une image contenant nourriture, repas, Cuisine, assiette&#10;&#10;Description générée automatiquement">
            <a:extLst>
              <a:ext uri="{FF2B5EF4-FFF2-40B4-BE49-F238E27FC236}">
                <a16:creationId xmlns:a16="http://schemas.microsoft.com/office/drawing/2014/main" id="{5807B9D4-3989-D064-3D25-59193535E90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74430" y="219732"/>
            <a:ext cx="5148000" cy="3366792"/>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9000860-402C-C343-6D3A-4175BE37C299}"/>
              </a:ext>
            </a:extLst>
          </p:cNvPr>
          <p:cNvSpPr txBox="1"/>
          <p:nvPr/>
        </p:nvSpPr>
        <p:spPr>
          <a:xfrm>
            <a:off x="7350433" y="3586524"/>
            <a:ext cx="4968000" cy="461665"/>
          </a:xfrm>
          <a:prstGeom prst="rect">
            <a:avLst/>
          </a:prstGeom>
          <a:noFill/>
        </p:spPr>
        <p:txBody>
          <a:bodyPr wrap="square" rtlCol="0">
            <a:spAutoFit/>
          </a:bodyPr>
          <a:lstStyle/>
          <a:p>
            <a:r>
              <a:rPr lang="fr-FR" sz="2400" b="1">
                <a:solidFill>
                  <a:srgbClr val="FFFF00"/>
                </a:solidFill>
              </a:rPr>
              <a:t>Se régaler des plats locaux</a:t>
            </a:r>
            <a:endParaRPr lang="fr-FR" sz="2400" b="1" dirty="0">
              <a:solidFill>
                <a:srgbClr val="FFFF00"/>
              </a:solidFill>
            </a:endParaRPr>
          </a:p>
        </p:txBody>
      </p:sp>
    </p:spTree>
    <p:extLst>
      <p:ext uri="{BB962C8B-B14F-4D97-AF65-F5344CB8AC3E}">
        <p14:creationId xmlns:p14="http://schemas.microsoft.com/office/powerpoint/2010/main" val="46406666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310E3368-FA74-116A-C92A-CB43BDDC3DE4}"/>
            </a:ext>
          </a:extLst>
        </p:cNvPr>
        <p:cNvGrpSpPr/>
        <p:nvPr/>
      </p:nvGrpSpPr>
      <p:grpSpPr>
        <a:xfrm>
          <a:off x="0" y="0"/>
          <a:ext cx="0" cy="0"/>
          <a:chOff x="0" y="0"/>
          <a:chExt cx="0" cy="0"/>
        </a:xfrm>
      </p:grpSpPr>
      <p:pic>
        <p:nvPicPr>
          <p:cNvPr id="3" name="Image 2" descr="Une image contenant plein air, ciel, roue, herbe&#10;&#10;Description générée automatiquement">
            <a:extLst>
              <a:ext uri="{FF2B5EF4-FFF2-40B4-BE49-F238E27FC236}">
                <a16:creationId xmlns:a16="http://schemas.microsoft.com/office/drawing/2014/main" id="{74651C9A-C6E4-0A26-262A-1818958F55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9610" y="336495"/>
            <a:ext cx="5112000" cy="340970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ACDC22B-A415-4A81-0BDB-8746CC2046B7}"/>
              </a:ext>
            </a:extLst>
          </p:cNvPr>
          <p:cNvSpPr txBox="1"/>
          <p:nvPr/>
        </p:nvSpPr>
        <p:spPr>
          <a:xfrm>
            <a:off x="765942" y="3746199"/>
            <a:ext cx="5482817" cy="830997"/>
          </a:xfrm>
          <a:prstGeom prst="rect">
            <a:avLst/>
          </a:prstGeom>
          <a:noFill/>
        </p:spPr>
        <p:txBody>
          <a:bodyPr wrap="square" rtlCol="0">
            <a:spAutoFit/>
          </a:bodyPr>
          <a:lstStyle/>
          <a:p>
            <a:r>
              <a:rPr lang="fr-FR" sz="2400" b="1">
                <a:solidFill>
                  <a:srgbClr val="FFFF00"/>
                </a:solidFill>
              </a:rPr>
              <a:t> Pédaler et naviguer dans des paysages somptueux</a:t>
            </a:r>
            <a:endParaRPr lang="fr-FR" sz="2400" b="1" dirty="0">
              <a:solidFill>
                <a:srgbClr val="FFFF00"/>
              </a:solidFill>
            </a:endParaRPr>
          </a:p>
        </p:txBody>
      </p:sp>
      <p:pic>
        <p:nvPicPr>
          <p:cNvPr id="5" name="Image 4" descr="Une image contenant eau, bateau, lac, plein air&#10;&#10;Description générée automatiquement">
            <a:extLst>
              <a:ext uri="{FF2B5EF4-FFF2-40B4-BE49-F238E27FC236}">
                <a16:creationId xmlns:a16="http://schemas.microsoft.com/office/drawing/2014/main" id="{8550CF0F-1694-5106-258E-4D420982F49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72451" y="3231602"/>
            <a:ext cx="5004000" cy="3332664"/>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67839DE-AF58-EE97-705B-067468EB028D}"/>
              </a:ext>
            </a:extLst>
          </p:cNvPr>
          <p:cNvSpPr txBox="1"/>
          <p:nvPr/>
        </p:nvSpPr>
        <p:spPr>
          <a:xfrm>
            <a:off x="6292115" y="2400605"/>
            <a:ext cx="6078682" cy="830997"/>
          </a:xfrm>
          <a:prstGeom prst="rect">
            <a:avLst/>
          </a:prstGeom>
          <a:noFill/>
        </p:spPr>
        <p:txBody>
          <a:bodyPr wrap="square" rtlCol="0">
            <a:spAutoFit/>
          </a:bodyPr>
          <a:lstStyle/>
          <a:p>
            <a:r>
              <a:rPr lang="fr-FR" sz="2400" b="1">
                <a:solidFill>
                  <a:srgbClr val="FFFF00"/>
                </a:solidFill>
              </a:rPr>
              <a:t> les pécheurs traditionnels qui rament avec leurs pieds...</a:t>
            </a:r>
            <a:endParaRPr lang="fr-FR" sz="2400" b="1" dirty="0">
              <a:solidFill>
                <a:srgbClr val="FFFF00"/>
              </a:solidFill>
            </a:endParaRPr>
          </a:p>
        </p:txBody>
      </p:sp>
    </p:spTree>
    <p:extLst>
      <p:ext uri="{BB962C8B-B14F-4D97-AF65-F5344CB8AC3E}">
        <p14:creationId xmlns:p14="http://schemas.microsoft.com/office/powerpoint/2010/main" val="192999969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984646B-79D4-E7CD-48EA-3AEB0EEFD440}"/>
            </a:ext>
          </a:extLst>
        </p:cNvPr>
        <p:cNvGrpSpPr/>
        <p:nvPr/>
      </p:nvGrpSpPr>
      <p:grpSpPr>
        <a:xfrm>
          <a:off x="0" y="0"/>
          <a:ext cx="0" cy="0"/>
          <a:chOff x="0" y="0"/>
          <a:chExt cx="0" cy="0"/>
        </a:xfrm>
      </p:grpSpPr>
      <p:pic>
        <p:nvPicPr>
          <p:cNvPr id="3" name="Image 2" descr="Une image contenant Snack, épice, nourriture, en bois&#10;&#10;Description générée automatiquement">
            <a:extLst>
              <a:ext uri="{FF2B5EF4-FFF2-40B4-BE49-F238E27FC236}">
                <a16:creationId xmlns:a16="http://schemas.microsoft.com/office/drawing/2014/main" id="{FAB451F0-5DFC-CB73-EC3B-3B8C9705C6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25160" y="305786"/>
            <a:ext cx="5220000" cy="3475017"/>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AC91F4-7751-99C5-0053-796FE6E5402F}"/>
              </a:ext>
            </a:extLst>
          </p:cNvPr>
          <p:cNvSpPr txBox="1"/>
          <p:nvPr/>
        </p:nvSpPr>
        <p:spPr>
          <a:xfrm>
            <a:off x="6816436" y="4021282"/>
            <a:ext cx="5028724" cy="2677656"/>
          </a:xfrm>
          <a:prstGeom prst="rect">
            <a:avLst/>
          </a:prstGeom>
          <a:noFill/>
        </p:spPr>
        <p:txBody>
          <a:bodyPr wrap="square" rtlCol="0">
            <a:spAutoFit/>
          </a:bodyPr>
          <a:lstStyle/>
          <a:p>
            <a:r>
              <a:rPr lang="fr-FR" sz="2400" b="1">
                <a:solidFill>
                  <a:srgbClr val="FFFF00"/>
                </a:solidFill>
              </a:rPr>
              <a:t> thanaka, une pâte cosmétique d'origine végétale produite à partir du bois de plusieurs arbres poussant en abondance en Birmanie centrale et connus collectivement comme "arbres à thanaka".</a:t>
            </a:r>
            <a:endParaRPr lang="fr-FR" sz="2400" b="1" dirty="0">
              <a:solidFill>
                <a:srgbClr val="FFFF00"/>
              </a:solidFill>
            </a:endParaRPr>
          </a:p>
        </p:txBody>
      </p:sp>
      <p:pic>
        <p:nvPicPr>
          <p:cNvPr id="6" name="Image 5" descr="Une image contenant plein air, Visage humain, temple, ride&#10;&#10;Description générée automatiquement">
            <a:extLst>
              <a:ext uri="{FF2B5EF4-FFF2-40B4-BE49-F238E27FC236}">
                <a16:creationId xmlns:a16="http://schemas.microsoft.com/office/drawing/2014/main" id="{C5361A0F-51E0-BEBE-2301-DC1D293168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6840" y="3158214"/>
            <a:ext cx="5004000" cy="3331221"/>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56CC6ED7-8CA7-0811-6F86-0789E6937D3D}"/>
              </a:ext>
            </a:extLst>
          </p:cNvPr>
          <p:cNvSpPr txBox="1"/>
          <p:nvPr/>
        </p:nvSpPr>
        <p:spPr>
          <a:xfrm>
            <a:off x="346840" y="1426744"/>
            <a:ext cx="4561609" cy="1569660"/>
          </a:xfrm>
          <a:prstGeom prst="rect">
            <a:avLst/>
          </a:prstGeom>
          <a:noFill/>
        </p:spPr>
        <p:txBody>
          <a:bodyPr wrap="square" rtlCol="0">
            <a:spAutoFit/>
          </a:bodyPr>
          <a:lstStyle/>
          <a:p>
            <a:r>
              <a:rPr lang="fr-FR" sz="2400" b="1" dirty="0">
                <a:solidFill>
                  <a:srgbClr val="FFFF00"/>
                </a:solidFill>
              </a:rPr>
              <a:t>En Birmanie il n’est pas rare de voir des femmes fumer de longs et gros cigares, les </a:t>
            </a:r>
            <a:r>
              <a:rPr lang="fr-FR" sz="2400" b="1" dirty="0" err="1">
                <a:solidFill>
                  <a:srgbClr val="FFFF00"/>
                </a:solidFill>
              </a:rPr>
              <a:t>cheroots</a:t>
            </a:r>
            <a:r>
              <a:rPr lang="fr-FR" sz="2400" b="1" dirty="0">
                <a:solidFill>
                  <a:srgbClr val="FFFF00"/>
                </a:solidFill>
              </a:rPr>
              <a:t>. </a:t>
            </a:r>
          </a:p>
        </p:txBody>
      </p:sp>
    </p:spTree>
    <p:extLst>
      <p:ext uri="{BB962C8B-B14F-4D97-AF65-F5344CB8AC3E}">
        <p14:creationId xmlns:p14="http://schemas.microsoft.com/office/powerpoint/2010/main" val="43212287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127B5949-A834-4B1A-C8E2-FAA3BE1F176F}"/>
            </a:ext>
          </a:extLst>
        </p:cNvPr>
        <p:cNvGrpSpPr/>
        <p:nvPr/>
      </p:nvGrpSpPr>
      <p:grpSpPr>
        <a:xfrm>
          <a:off x="0" y="0"/>
          <a:ext cx="0" cy="0"/>
          <a:chOff x="0" y="0"/>
          <a:chExt cx="0" cy="0"/>
        </a:xfrm>
      </p:grpSpPr>
      <p:pic>
        <p:nvPicPr>
          <p:cNvPr id="3" name="Image 2" descr="Une image contenant personne, Visage humain, sourire, habits&#10;&#10;Description générée automatiquement">
            <a:extLst>
              <a:ext uri="{FF2B5EF4-FFF2-40B4-BE49-F238E27FC236}">
                <a16:creationId xmlns:a16="http://schemas.microsoft.com/office/drawing/2014/main" id="{BBB03CD0-27C4-355B-9E04-3476F4ABE1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7362" y="537934"/>
            <a:ext cx="4968000" cy="330725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79222EC-A94D-D98C-9E29-768E9148F247}"/>
              </a:ext>
            </a:extLst>
          </p:cNvPr>
          <p:cNvSpPr txBox="1"/>
          <p:nvPr/>
        </p:nvSpPr>
        <p:spPr>
          <a:xfrm>
            <a:off x="353279" y="3845189"/>
            <a:ext cx="5298420" cy="1200329"/>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chique de bétel, un mélange de feuille de bétel, de noix d'arec, de chaux et, souvent, de tabac</a:t>
            </a:r>
            <a:endParaRPr lang="fr-FR" b="1" dirty="0">
              <a:solidFill>
                <a:srgbClr val="FFFF00"/>
              </a:solidFill>
            </a:endParaRPr>
          </a:p>
        </p:txBody>
      </p:sp>
      <p:pic>
        <p:nvPicPr>
          <p:cNvPr id="6" name="Image 5" descr="Une image contenant habits, personne, plein air, sol&#10;&#10;Description générée automatiquement">
            <a:extLst>
              <a:ext uri="{FF2B5EF4-FFF2-40B4-BE49-F238E27FC236}">
                <a16:creationId xmlns:a16="http://schemas.microsoft.com/office/drawing/2014/main" id="{A6C2947F-F2AB-5F05-E07A-914776A272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1040" y="3091028"/>
            <a:ext cx="5004000" cy="3331221"/>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6668909C-5D01-C335-1D8B-3C2EF43E23A6}"/>
              </a:ext>
            </a:extLst>
          </p:cNvPr>
          <p:cNvSpPr txBox="1"/>
          <p:nvPr/>
        </p:nvSpPr>
        <p:spPr>
          <a:xfrm>
            <a:off x="6786640" y="2527223"/>
            <a:ext cx="5510645" cy="461665"/>
          </a:xfrm>
          <a:prstGeom prst="rect">
            <a:avLst/>
          </a:prstGeom>
          <a:noFill/>
        </p:spPr>
        <p:txBody>
          <a:bodyPr wrap="square" rtlCol="0">
            <a:spAutoFit/>
          </a:bodyPr>
          <a:lstStyle/>
          <a:p>
            <a:r>
              <a:rPr lang="fr-FR" sz="2400" b="1">
                <a:solidFill>
                  <a:srgbClr val="FFFF00"/>
                </a:solidFill>
              </a:rPr>
              <a:t> Le port de la jupe par les hommes</a:t>
            </a:r>
            <a:endParaRPr lang="fr-FR" sz="2400" b="1" dirty="0">
              <a:solidFill>
                <a:srgbClr val="FFFF00"/>
              </a:solidFill>
            </a:endParaRPr>
          </a:p>
        </p:txBody>
      </p:sp>
    </p:spTree>
    <p:extLst>
      <p:ext uri="{BB962C8B-B14F-4D97-AF65-F5344CB8AC3E}">
        <p14:creationId xmlns:p14="http://schemas.microsoft.com/office/powerpoint/2010/main" val="136863063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12471005-89CF-DCEB-7D17-42446BE12B10}"/>
            </a:ext>
          </a:extLst>
        </p:cNvPr>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85E53DAE-DB4E-FBAB-D9D5-F3934B612F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3230905"/>
            <a:ext cx="5652000" cy="336427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CA7E1FC-F613-B34D-624F-B8CDADFCA29D}"/>
              </a:ext>
            </a:extLst>
          </p:cNvPr>
          <p:cNvSpPr txBox="1"/>
          <p:nvPr/>
        </p:nvSpPr>
        <p:spPr>
          <a:xfrm>
            <a:off x="864953" y="2675596"/>
            <a:ext cx="4603173" cy="461665"/>
          </a:xfrm>
          <a:prstGeom prst="rect">
            <a:avLst/>
          </a:prstGeom>
          <a:noFill/>
        </p:spPr>
        <p:txBody>
          <a:bodyPr wrap="square" rtlCol="0">
            <a:spAutoFit/>
          </a:bodyPr>
          <a:lstStyle/>
          <a:p>
            <a:r>
              <a:rPr lang="fr-FR" sz="2400" b="1">
                <a:solidFill>
                  <a:srgbClr val="FFFF00"/>
                </a:solidFill>
              </a:rPr>
              <a:t>le « joyau de l’Asie du Sud-Est »</a:t>
            </a:r>
            <a:endParaRPr lang="fr-FR" sz="2400" b="1" dirty="0">
              <a:solidFill>
                <a:srgbClr val="FFFF00"/>
              </a:solidFill>
            </a:endParaRPr>
          </a:p>
        </p:txBody>
      </p:sp>
      <p:pic>
        <p:nvPicPr>
          <p:cNvPr id="6" name="Image 5" descr="Une image contenant plein air, Ruines, arbre, ciel&#10;&#10;Description générée automatiquement">
            <a:extLst>
              <a:ext uri="{FF2B5EF4-FFF2-40B4-BE49-F238E27FC236}">
                <a16:creationId xmlns:a16="http://schemas.microsoft.com/office/drawing/2014/main" id="{FB728698-98FA-7F40-5FD1-438CF77087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6980" y="228470"/>
            <a:ext cx="5040000" cy="33579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E7A17B6F-15E1-C38D-A5C8-EC46535F7550}"/>
              </a:ext>
            </a:extLst>
          </p:cNvPr>
          <p:cNvSpPr txBox="1"/>
          <p:nvPr/>
        </p:nvSpPr>
        <p:spPr>
          <a:xfrm>
            <a:off x="6562697" y="3586370"/>
            <a:ext cx="6093430" cy="461665"/>
          </a:xfrm>
          <a:prstGeom prst="rect">
            <a:avLst/>
          </a:prstGeom>
          <a:noFill/>
        </p:spPr>
        <p:txBody>
          <a:bodyPr wrap="square" rtlCol="0">
            <a:spAutoFit/>
          </a:bodyPr>
          <a:lstStyle/>
          <a:p>
            <a:r>
              <a:rPr lang="fr-FR" sz="2400" b="1" dirty="0">
                <a:solidFill>
                  <a:srgbClr val="FFFF00"/>
                </a:solidFill>
              </a:rPr>
              <a:t>Mandalay aux pagodes resplendissantes</a:t>
            </a:r>
          </a:p>
        </p:txBody>
      </p:sp>
    </p:spTree>
    <p:extLst>
      <p:ext uri="{BB962C8B-B14F-4D97-AF65-F5344CB8AC3E}">
        <p14:creationId xmlns:p14="http://schemas.microsoft.com/office/powerpoint/2010/main" val="225763164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5FBC52A9-E1D5-561F-3CC0-878CB50D57B5}"/>
            </a:ext>
          </a:extLst>
        </p:cNvPr>
        <p:cNvGrpSpPr/>
        <p:nvPr/>
      </p:nvGrpSpPr>
      <p:grpSpPr>
        <a:xfrm>
          <a:off x="0" y="0"/>
          <a:ext cx="0" cy="0"/>
          <a:chOff x="0" y="0"/>
          <a:chExt cx="0" cy="0"/>
        </a:xfrm>
      </p:grpSpPr>
      <p:pic>
        <p:nvPicPr>
          <p:cNvPr id="3" name="Image 2" descr="Une image contenant ciel, plein air, bâtiment, Site historique&#10;&#10;Description générée automatiquement">
            <a:extLst>
              <a:ext uri="{FF2B5EF4-FFF2-40B4-BE49-F238E27FC236}">
                <a16:creationId xmlns:a16="http://schemas.microsoft.com/office/drawing/2014/main" id="{59AA5ADB-0BC8-1E81-2124-0A210BD883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040" y="410564"/>
            <a:ext cx="4896000" cy="326196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C6EAF86-1994-76FF-5036-F128AB73F08E}"/>
              </a:ext>
            </a:extLst>
          </p:cNvPr>
          <p:cNvSpPr txBox="1"/>
          <p:nvPr/>
        </p:nvSpPr>
        <p:spPr>
          <a:xfrm>
            <a:off x="887599" y="3672524"/>
            <a:ext cx="4896000" cy="461665"/>
          </a:xfrm>
          <a:prstGeom prst="rect">
            <a:avLst/>
          </a:prstGeom>
          <a:noFill/>
        </p:spPr>
        <p:txBody>
          <a:bodyPr wrap="square" rtlCol="0">
            <a:spAutoFit/>
          </a:bodyPr>
          <a:lstStyle/>
          <a:p>
            <a:r>
              <a:rPr lang="fr-FR" sz="2400" b="1" dirty="0"/>
              <a:t>-BAGAN-Coucher-soleil-</a:t>
            </a:r>
          </a:p>
        </p:txBody>
      </p:sp>
      <p:pic>
        <p:nvPicPr>
          <p:cNvPr id="7" name="Image 6" descr="Une image contenant plein air, eau, ciel, lac&#10;&#10;Description générée automatiquement">
            <a:extLst>
              <a:ext uri="{FF2B5EF4-FFF2-40B4-BE49-F238E27FC236}">
                <a16:creationId xmlns:a16="http://schemas.microsoft.com/office/drawing/2014/main" id="{E43FD71C-2360-CD30-6B77-FBE65883C48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59960" y="3097793"/>
            <a:ext cx="5112000" cy="3405870"/>
          </a:xfrm>
          <a:prstGeom prst="rect">
            <a:avLst/>
          </a:prstGeom>
          <a:ln w="88900" cap="sq" cmpd="thickThin">
            <a:solidFill>
              <a:srgbClr val="7030A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00F73BB7-CE0C-59D9-A112-EE28B02E6F22}"/>
              </a:ext>
            </a:extLst>
          </p:cNvPr>
          <p:cNvSpPr txBox="1"/>
          <p:nvPr/>
        </p:nvSpPr>
        <p:spPr>
          <a:xfrm>
            <a:off x="6759960" y="2523409"/>
            <a:ext cx="5590309" cy="461665"/>
          </a:xfrm>
          <a:prstGeom prst="rect">
            <a:avLst/>
          </a:prstGeom>
          <a:noFill/>
        </p:spPr>
        <p:txBody>
          <a:bodyPr wrap="square" rtlCol="0">
            <a:spAutoFit/>
          </a:bodyPr>
          <a:lstStyle/>
          <a:p>
            <a:r>
              <a:rPr lang="fr-FR" sz="2400" b="1"/>
              <a:t>Une pêche particulière sur le lac Inle</a:t>
            </a:r>
            <a:endParaRPr lang="fr-FR" sz="2400" b="1" dirty="0"/>
          </a:p>
        </p:txBody>
      </p:sp>
    </p:spTree>
    <p:extLst>
      <p:ext uri="{BB962C8B-B14F-4D97-AF65-F5344CB8AC3E}">
        <p14:creationId xmlns:p14="http://schemas.microsoft.com/office/powerpoint/2010/main" val="280394029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B0C57043-16BF-94E4-76DF-5C26A2ED751C}"/>
            </a:ext>
          </a:extLst>
        </p:cNvPr>
        <p:cNvGrpSpPr/>
        <p:nvPr/>
      </p:nvGrpSpPr>
      <p:grpSpPr>
        <a:xfrm>
          <a:off x="0" y="0"/>
          <a:ext cx="0" cy="0"/>
          <a:chOff x="0" y="0"/>
          <a:chExt cx="0" cy="0"/>
        </a:xfrm>
      </p:grpSpPr>
      <p:pic>
        <p:nvPicPr>
          <p:cNvPr id="3" name="Image 2" descr="Une image contenant plein air, arbre, plante, meubles&#10;&#10;Description générée automatiquement">
            <a:extLst>
              <a:ext uri="{FF2B5EF4-FFF2-40B4-BE49-F238E27FC236}">
                <a16:creationId xmlns:a16="http://schemas.microsoft.com/office/drawing/2014/main" id="{E5E659AC-E902-D85E-0C13-DEE64EA461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6000" y="305493"/>
            <a:ext cx="9000000" cy="6000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359209543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920EF351-16ED-4570-04E0-B734FA26422E}"/>
            </a:ext>
          </a:extLst>
        </p:cNvPr>
        <p:cNvGrpSpPr/>
        <p:nvPr/>
      </p:nvGrpSpPr>
      <p:grpSpPr>
        <a:xfrm>
          <a:off x="0" y="0"/>
          <a:ext cx="0" cy="0"/>
          <a:chOff x="0" y="0"/>
          <a:chExt cx="0" cy="0"/>
        </a:xfrm>
      </p:grpSpPr>
      <p:pic>
        <p:nvPicPr>
          <p:cNvPr id="3" name="Image 2" descr="Une image contenant habits, plein air, personne, fille&#10;&#10;Description générée automatiquement">
            <a:extLst>
              <a:ext uri="{FF2B5EF4-FFF2-40B4-BE49-F238E27FC236}">
                <a16:creationId xmlns:a16="http://schemas.microsoft.com/office/drawing/2014/main" id="{C6FA439D-6927-FA10-D69B-1C1CA3A2F8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6562" y="286144"/>
            <a:ext cx="8898875" cy="59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00810603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C5DE0049-F240-F816-3678-FF1E7CCB5AD7}"/>
            </a:ext>
          </a:extLst>
        </p:cNvPr>
        <p:cNvGrpSpPr/>
        <p:nvPr/>
      </p:nvGrpSpPr>
      <p:grpSpPr>
        <a:xfrm>
          <a:off x="0" y="0"/>
          <a:ext cx="0" cy="0"/>
          <a:chOff x="0" y="0"/>
          <a:chExt cx="0" cy="0"/>
        </a:xfrm>
      </p:grpSpPr>
      <p:pic>
        <p:nvPicPr>
          <p:cNvPr id="3" name="Image 2" descr="Une image contenant reptile, Tortue marine, sol, tortue&#10;&#10;Description générée automatiquement">
            <a:extLst>
              <a:ext uri="{FF2B5EF4-FFF2-40B4-BE49-F238E27FC236}">
                <a16:creationId xmlns:a16="http://schemas.microsoft.com/office/drawing/2014/main" id="{8639BACC-FA19-E2FC-C98D-F8118C2530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166" y="3090042"/>
            <a:ext cx="5148000" cy="3431142"/>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nature, bleu vert, arbre&#10;&#10;Description générée automatiquement">
            <a:extLst>
              <a:ext uri="{FF2B5EF4-FFF2-40B4-BE49-F238E27FC236}">
                <a16:creationId xmlns:a16="http://schemas.microsoft.com/office/drawing/2014/main" id="{E3ACCDE1-702F-8E4C-5AF9-A9E87245AA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1834" y="279365"/>
            <a:ext cx="5436000" cy="305231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90046806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57904FBE-C737-1AAC-04AF-D1C76D98F8CE}"/>
            </a:ext>
          </a:extLst>
        </p:cNvPr>
        <p:cNvGrpSpPr/>
        <p:nvPr/>
      </p:nvGrpSpPr>
      <p:grpSpPr>
        <a:xfrm>
          <a:off x="0" y="0"/>
          <a:ext cx="0" cy="0"/>
          <a:chOff x="0" y="0"/>
          <a:chExt cx="0" cy="0"/>
        </a:xfrm>
      </p:grpSpPr>
      <p:pic>
        <p:nvPicPr>
          <p:cNvPr id="3" name="Image 2" descr="Une image contenant plein air, eau, ciel, nature&#10;&#10;Description générée automatiquement">
            <a:extLst>
              <a:ext uri="{FF2B5EF4-FFF2-40B4-BE49-F238E27FC236}">
                <a16:creationId xmlns:a16="http://schemas.microsoft.com/office/drawing/2014/main" id="{49538BF6-F498-2E4E-3248-50F451EDAC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7715" y="367700"/>
            <a:ext cx="6156000" cy="3456594"/>
          </a:xfrm>
          <a:prstGeom prst="rect">
            <a:avLst/>
          </a:prstGeom>
          <a:ln w="88900" cap="sq" cmpd="thickThin">
            <a:solidFill>
              <a:srgbClr val="FF0000"/>
            </a:solidFill>
            <a:prstDash val="solid"/>
            <a:miter lim="800000"/>
          </a:ln>
          <a:effectLst>
            <a:innerShdw blurRad="76200">
              <a:srgbClr val="000000"/>
            </a:innerShdw>
          </a:effectLst>
        </p:spPr>
      </p:pic>
      <p:pic>
        <p:nvPicPr>
          <p:cNvPr id="5" name="Image 4" descr="Une image contenant nature, eau, Reliefs côtiers et océaniques, île&#10;&#10;Description générée automatiquement">
            <a:extLst>
              <a:ext uri="{FF2B5EF4-FFF2-40B4-BE49-F238E27FC236}">
                <a16:creationId xmlns:a16="http://schemas.microsoft.com/office/drawing/2014/main" id="{1D8503FE-8CC6-62E5-9B0C-8698B075DD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8285" y="3268980"/>
            <a:ext cx="4356000" cy="3267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153235071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402B8C59-CD8E-3ACC-32C1-D1C6E6B462D8}"/>
            </a:ext>
          </a:extLst>
        </p:cNvPr>
        <p:cNvGrpSpPr/>
        <p:nvPr/>
      </p:nvGrpSpPr>
      <p:grpSpPr>
        <a:xfrm>
          <a:off x="0" y="0"/>
          <a:ext cx="0" cy="0"/>
          <a:chOff x="0" y="0"/>
          <a:chExt cx="0" cy="0"/>
        </a:xfrm>
      </p:grpSpPr>
      <p:pic>
        <p:nvPicPr>
          <p:cNvPr id="3" name="Image 2" descr="Une image contenant plein air, nature, Reliefs côtiers et océaniques, côte&#10;&#10;Description générée automatiquement">
            <a:extLst>
              <a:ext uri="{FF2B5EF4-FFF2-40B4-BE49-F238E27FC236}">
                <a16:creationId xmlns:a16="http://schemas.microsoft.com/office/drawing/2014/main" id="{28FB9F68-E251-FD0D-AD99-CBF04986D0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44022" y="2996763"/>
            <a:ext cx="6084000" cy="342326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mammifère, arbre, primate, plein air&#10;&#10;Description générée automatiquement">
            <a:extLst>
              <a:ext uri="{FF2B5EF4-FFF2-40B4-BE49-F238E27FC236}">
                <a16:creationId xmlns:a16="http://schemas.microsoft.com/office/drawing/2014/main" id="{7586C0FE-2617-075F-0CF6-DD951272EEB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3850" y="297180"/>
            <a:ext cx="3708000" cy="370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4724996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191C2A07-B523-E213-CEFA-C3918AE343EB}"/>
            </a:ext>
          </a:extLst>
        </p:cNvPr>
        <p:cNvGrpSpPr/>
        <p:nvPr/>
      </p:nvGrpSpPr>
      <p:grpSpPr>
        <a:xfrm>
          <a:off x="0" y="0"/>
          <a:ext cx="0" cy="0"/>
          <a:chOff x="0" y="0"/>
          <a:chExt cx="0" cy="0"/>
        </a:xfrm>
      </p:grpSpPr>
      <p:pic>
        <p:nvPicPr>
          <p:cNvPr id="3" name="Image 2" descr="Une image contenant plein air, paysage, plante, Tropiques&#10;&#10;Description générée automatiquement">
            <a:extLst>
              <a:ext uri="{FF2B5EF4-FFF2-40B4-BE49-F238E27FC236}">
                <a16:creationId xmlns:a16="http://schemas.microsoft.com/office/drawing/2014/main" id="{828A96EF-EBB5-04AF-AC7B-3D69902005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663" y="617220"/>
            <a:ext cx="6012000" cy="3381750"/>
          </a:xfrm>
          <a:prstGeom prst="rect">
            <a:avLst/>
          </a:prstGeom>
          <a:solidFill>
            <a:srgbClr val="FFFFFF">
              <a:shade val="85000"/>
            </a:srgbClr>
          </a:solidFill>
          <a:ln w="190500" cap="sq">
            <a:solidFill>
              <a:srgbClr val="FFFF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Image 4" descr="Une image contenant arbre, oiseau, calao, plein air&#10;&#10;Description générée automatiquement">
            <a:extLst>
              <a:ext uri="{FF2B5EF4-FFF2-40B4-BE49-F238E27FC236}">
                <a16:creationId xmlns:a16="http://schemas.microsoft.com/office/drawing/2014/main" id="{B47B0A7A-082D-D690-1204-576D15159F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79049" y="3226676"/>
            <a:ext cx="5040000" cy="335916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3065748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2CD2A244-2F2F-6BDA-3FFB-7527BDC53E1F}"/>
            </a:ext>
          </a:extLst>
        </p:cNvPr>
        <p:cNvGrpSpPr/>
        <p:nvPr/>
      </p:nvGrpSpPr>
      <p:grpSpPr>
        <a:xfrm>
          <a:off x="0" y="0"/>
          <a:ext cx="0" cy="0"/>
          <a:chOff x="0" y="0"/>
          <a:chExt cx="0" cy="0"/>
        </a:xfrm>
      </p:grpSpPr>
      <p:pic>
        <p:nvPicPr>
          <p:cNvPr id="7" name="Image 6" descr="Une image contenant plein air, ciel, nuage, eau&#10;&#10;Description générée automatiquement">
            <a:extLst>
              <a:ext uri="{FF2B5EF4-FFF2-40B4-BE49-F238E27FC236}">
                <a16:creationId xmlns:a16="http://schemas.microsoft.com/office/drawing/2014/main" id="{0B16E523-DD02-FA18-AC55-D1FB539F56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4442" y="3119339"/>
            <a:ext cx="5004000" cy="334017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9A15C213-AB6C-5EC3-02C2-3080C4F15AB1}"/>
              </a:ext>
            </a:extLst>
          </p:cNvPr>
          <p:cNvSpPr txBox="1"/>
          <p:nvPr/>
        </p:nvSpPr>
        <p:spPr>
          <a:xfrm>
            <a:off x="72736" y="2288342"/>
            <a:ext cx="5756564" cy="830997"/>
          </a:xfrm>
          <a:prstGeom prst="rect">
            <a:avLst/>
          </a:prstGeom>
          <a:noFill/>
        </p:spPr>
        <p:txBody>
          <a:bodyPr wrap="square" rtlCol="0">
            <a:spAutoFit/>
          </a:bodyPr>
          <a:lstStyle/>
          <a:p>
            <a:r>
              <a:rPr lang="fr-FR" sz="2400" b="1">
                <a:solidFill>
                  <a:srgbClr val="FFFF00"/>
                </a:solidFill>
              </a:rPr>
              <a:t>Le lac Inle est situé dans le coeur du  plateau Shan.</a:t>
            </a:r>
            <a:endParaRPr lang="fr-FR" sz="2400" b="1" dirty="0">
              <a:solidFill>
                <a:srgbClr val="FFFF00"/>
              </a:solidFill>
            </a:endParaRPr>
          </a:p>
        </p:txBody>
      </p:sp>
      <p:pic>
        <p:nvPicPr>
          <p:cNvPr id="10" name="Image 9" descr="Une image contenant grotte, nature&#10;&#10;Description générée automatiquement">
            <a:extLst>
              <a:ext uri="{FF2B5EF4-FFF2-40B4-BE49-F238E27FC236}">
                <a16:creationId xmlns:a16="http://schemas.microsoft.com/office/drawing/2014/main" id="{32B281F1-0F97-FDB2-6F6E-E9ED5B66C57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3560" y="370489"/>
            <a:ext cx="5148000" cy="3294720"/>
          </a:xfrm>
          <a:prstGeom prst="rect">
            <a:avLst/>
          </a:prstGeom>
          <a:ln w="88900" cap="sq" cmpd="thickThin">
            <a:solidFill>
              <a:srgbClr val="FFFF00"/>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FD4A3713-45D4-77E1-AEDD-85CF0572484A}"/>
              </a:ext>
            </a:extLst>
          </p:cNvPr>
          <p:cNvSpPr txBox="1"/>
          <p:nvPr/>
        </p:nvSpPr>
        <p:spPr>
          <a:xfrm>
            <a:off x="6550692" y="3841054"/>
            <a:ext cx="5631873" cy="830997"/>
          </a:xfrm>
          <a:prstGeom prst="rect">
            <a:avLst/>
          </a:prstGeom>
          <a:noFill/>
        </p:spPr>
        <p:txBody>
          <a:bodyPr wrap="square" rtlCol="0">
            <a:spAutoFit/>
          </a:bodyPr>
          <a:lstStyle/>
          <a:p>
            <a:r>
              <a:rPr lang="fr-FR" sz="2400" b="1" dirty="0">
                <a:solidFill>
                  <a:srgbClr val="FFFF00"/>
                </a:solidFill>
              </a:rPr>
              <a:t>Grottes fabuleuses de </a:t>
            </a:r>
            <a:r>
              <a:rPr lang="fr-FR" sz="2400" b="1" dirty="0" err="1">
                <a:solidFill>
                  <a:srgbClr val="FFFF00"/>
                </a:solidFill>
              </a:rPr>
              <a:t>Hpo</a:t>
            </a:r>
            <a:r>
              <a:rPr lang="fr-FR" sz="2400" b="1" dirty="0">
                <a:solidFill>
                  <a:srgbClr val="FFFF00"/>
                </a:solidFill>
              </a:rPr>
              <a:t> </a:t>
            </a:r>
            <a:r>
              <a:rPr lang="fr-FR" sz="2400" b="1" dirty="0" err="1">
                <a:solidFill>
                  <a:srgbClr val="FFFF00"/>
                </a:solidFill>
              </a:rPr>
              <a:t>win</a:t>
            </a:r>
            <a:r>
              <a:rPr lang="fr-FR" sz="2400" b="1" dirty="0">
                <a:solidFill>
                  <a:srgbClr val="FFFF00"/>
                </a:solidFill>
              </a:rPr>
              <a:t> (Po Win </a:t>
            </a:r>
            <a:r>
              <a:rPr lang="fr-FR" sz="2400" b="1" dirty="0" err="1">
                <a:solidFill>
                  <a:srgbClr val="FFFF00"/>
                </a:solidFill>
              </a:rPr>
              <a:t>Taung</a:t>
            </a:r>
            <a:r>
              <a:rPr lang="fr-FR" sz="2400" b="1" dirty="0">
                <a:solidFill>
                  <a:srgbClr val="FFFF00"/>
                </a:solidFill>
              </a:rPr>
              <a:t>)</a:t>
            </a:r>
          </a:p>
        </p:txBody>
      </p:sp>
    </p:spTree>
    <p:extLst>
      <p:ext uri="{BB962C8B-B14F-4D97-AF65-F5344CB8AC3E}">
        <p14:creationId xmlns:p14="http://schemas.microsoft.com/office/powerpoint/2010/main" val="371053441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5115788-92E9-46EB-459A-5C67449B23B6}"/>
            </a:ext>
          </a:extLst>
        </p:cNvPr>
        <p:cNvGrpSpPr/>
        <p:nvPr/>
      </p:nvGrpSpPr>
      <p:grpSpPr>
        <a:xfrm>
          <a:off x="0" y="0"/>
          <a:ext cx="0" cy="0"/>
          <a:chOff x="0" y="0"/>
          <a:chExt cx="0" cy="0"/>
        </a:xfrm>
      </p:grpSpPr>
      <p:pic>
        <p:nvPicPr>
          <p:cNvPr id="3" name="Image 2" descr="Une image contenant plein air, eau, ciel, personne&#10;&#10;Description générée automatiquement">
            <a:extLst>
              <a:ext uri="{FF2B5EF4-FFF2-40B4-BE49-F238E27FC236}">
                <a16:creationId xmlns:a16="http://schemas.microsoft.com/office/drawing/2014/main" id="{255A9096-BE1A-40F0-D54C-8FD50CA698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045" y="282334"/>
            <a:ext cx="5019491" cy="334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nuage, ciel, plein air, paysage&#10;&#10;Description générée automatiquement">
            <a:extLst>
              <a:ext uri="{FF2B5EF4-FFF2-40B4-BE49-F238E27FC236}">
                <a16:creationId xmlns:a16="http://schemas.microsoft.com/office/drawing/2014/main" id="{192D19A5-CEB4-3F31-9460-57357A01AA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0955" y="3429000"/>
            <a:ext cx="5220000" cy="319986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3174397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D3C6470F-4486-1BB0-33F5-2348FC71532C}"/>
            </a:ext>
          </a:extLst>
        </p:cNvPr>
        <p:cNvGrpSpPr/>
        <p:nvPr/>
      </p:nvGrpSpPr>
      <p:grpSpPr>
        <a:xfrm>
          <a:off x="0" y="0"/>
          <a:ext cx="0" cy="0"/>
          <a:chOff x="0" y="0"/>
          <a:chExt cx="0" cy="0"/>
        </a:xfrm>
      </p:grpSpPr>
      <p:pic>
        <p:nvPicPr>
          <p:cNvPr id="3" name="Image 2" descr="Une image contenant plein air, nuage, paysage, arbre&#10;&#10;Description générée automatiquement">
            <a:extLst>
              <a:ext uri="{FF2B5EF4-FFF2-40B4-BE49-F238E27FC236}">
                <a16:creationId xmlns:a16="http://schemas.microsoft.com/office/drawing/2014/main" id="{A9303DA8-5D9A-2E58-77A2-91E7383ABC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49290" y="278892"/>
            <a:ext cx="6048000" cy="337478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oiseau, barrière&#10;&#10;Description générée automatiquement">
            <a:extLst>
              <a:ext uri="{FF2B5EF4-FFF2-40B4-BE49-F238E27FC236}">
                <a16:creationId xmlns:a16="http://schemas.microsoft.com/office/drawing/2014/main" id="{0A251BD6-A95F-30F1-05E5-09BE85FB08B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711" y="3321269"/>
            <a:ext cx="4932000" cy="3338964"/>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5462820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36F50469-2383-0D98-F8BE-4510DE8749ED}"/>
            </a:ext>
          </a:extLst>
        </p:cNvPr>
        <p:cNvGrpSpPr/>
        <p:nvPr/>
      </p:nvGrpSpPr>
      <p:grpSpPr>
        <a:xfrm>
          <a:off x="0" y="0"/>
          <a:ext cx="0" cy="0"/>
          <a:chOff x="0" y="0"/>
          <a:chExt cx="0" cy="0"/>
        </a:xfrm>
      </p:grpSpPr>
      <p:pic>
        <p:nvPicPr>
          <p:cNvPr id="5" name="Image 4" descr="Une image contenant paysage, brouillard, plein air, ciel&#10;&#10;Description générée automatiquement">
            <a:extLst>
              <a:ext uri="{FF2B5EF4-FFF2-40B4-BE49-F238E27FC236}">
                <a16:creationId xmlns:a16="http://schemas.microsoft.com/office/drawing/2014/main" id="{12511AF8-327F-8A4D-C063-A5C670DEA6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315387"/>
            <a:ext cx="5760000" cy="3286640"/>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p:spPr>
      </p:pic>
      <p:pic>
        <p:nvPicPr>
          <p:cNvPr id="9" name="Image 8" descr="Une image contenant plein air, ciel, pagode, arbre&#10;&#10;Description générée automatiquement">
            <a:extLst>
              <a:ext uri="{FF2B5EF4-FFF2-40B4-BE49-F238E27FC236}">
                <a16:creationId xmlns:a16="http://schemas.microsoft.com/office/drawing/2014/main" id="{8F01B366-9D5F-B9D5-ABD9-C6CB57324B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8000" y="3307245"/>
            <a:ext cx="5328000" cy="3274944"/>
          </a:xfrm>
          <a:prstGeom prst="rect">
            <a:avLst/>
          </a:prstGeom>
          <a:ln w="88900" cap="sq" cmpd="thickThin">
            <a:solidFill>
              <a:schemeClr val="bg1"/>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5BBC0DBE-EC5D-E0FF-EEC2-B31CB821E817}"/>
              </a:ext>
            </a:extLst>
          </p:cNvPr>
          <p:cNvSpPr txBox="1"/>
          <p:nvPr/>
        </p:nvSpPr>
        <p:spPr>
          <a:xfrm>
            <a:off x="9083684" y="2845580"/>
            <a:ext cx="4333009" cy="461665"/>
          </a:xfrm>
          <a:prstGeom prst="rect">
            <a:avLst/>
          </a:prstGeom>
          <a:noFill/>
        </p:spPr>
        <p:txBody>
          <a:bodyPr wrap="square" rtlCol="0">
            <a:spAutoFit/>
          </a:bodyPr>
          <a:lstStyle/>
          <a:p>
            <a:r>
              <a:rPr lang="fr-FR" sz="2400" b="1">
                <a:solidFill>
                  <a:schemeClr val="bg1"/>
                </a:solidFill>
              </a:rPr>
              <a:t>Bagan </a:t>
            </a:r>
            <a:endParaRPr lang="fr-FR" sz="2400" b="1" dirty="0">
              <a:solidFill>
                <a:schemeClr val="bg1"/>
              </a:solidFill>
            </a:endParaRPr>
          </a:p>
        </p:txBody>
      </p:sp>
    </p:spTree>
    <p:extLst>
      <p:ext uri="{BB962C8B-B14F-4D97-AF65-F5344CB8AC3E}">
        <p14:creationId xmlns:p14="http://schemas.microsoft.com/office/powerpoint/2010/main" val="160042929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100D5CA-ACD8-CEBF-21F1-178692CDCEF4}"/>
            </a:ext>
          </a:extLst>
        </p:cNvPr>
        <p:cNvGrpSpPr/>
        <p:nvPr/>
      </p:nvGrpSpPr>
      <p:grpSpPr>
        <a:xfrm>
          <a:off x="0" y="0"/>
          <a:ext cx="0" cy="0"/>
          <a:chOff x="0" y="0"/>
          <a:chExt cx="0" cy="0"/>
        </a:xfrm>
      </p:grpSpPr>
      <p:pic>
        <p:nvPicPr>
          <p:cNvPr id="3" name="Image 2" descr="Une image contenant ciel, bâtiment, lieu de culte, plein air&#10;&#10;Description générée automatiquement">
            <a:extLst>
              <a:ext uri="{FF2B5EF4-FFF2-40B4-BE49-F238E27FC236}">
                <a16:creationId xmlns:a16="http://schemas.microsoft.com/office/drawing/2014/main" id="{5CC10B74-0FF2-B7A9-D9B4-C9462D9007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8004" y="3298735"/>
            <a:ext cx="4824000" cy="3222432"/>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73037B-CCB3-6421-0890-B7E8748F1876}"/>
              </a:ext>
            </a:extLst>
          </p:cNvPr>
          <p:cNvSpPr txBox="1"/>
          <p:nvPr/>
        </p:nvSpPr>
        <p:spPr>
          <a:xfrm>
            <a:off x="1883025" y="2774548"/>
            <a:ext cx="4639241" cy="461665"/>
          </a:xfrm>
          <a:prstGeom prst="rect">
            <a:avLst/>
          </a:prstGeom>
          <a:noFill/>
        </p:spPr>
        <p:txBody>
          <a:bodyPr wrap="square" rtlCol="0">
            <a:spAutoFit/>
          </a:bodyPr>
          <a:lstStyle/>
          <a:p>
            <a:r>
              <a:rPr lang="fr-FR" sz="2400" b="1">
                <a:solidFill>
                  <a:schemeClr val="bg1"/>
                </a:solidFill>
              </a:rPr>
              <a:t> Yangon </a:t>
            </a:r>
            <a:endParaRPr lang="fr-FR" sz="2400" b="1" dirty="0">
              <a:solidFill>
                <a:schemeClr val="bg1"/>
              </a:solidFill>
            </a:endParaRPr>
          </a:p>
        </p:txBody>
      </p:sp>
      <p:pic>
        <p:nvPicPr>
          <p:cNvPr id="6" name="Image 5" descr="Une image contenant plein air, ciel, nuage, arbre&#10;&#10;Description générée automatiquement">
            <a:extLst>
              <a:ext uri="{FF2B5EF4-FFF2-40B4-BE49-F238E27FC236}">
                <a16:creationId xmlns:a16="http://schemas.microsoft.com/office/drawing/2014/main" id="{21254EB9-475E-5462-A243-14AE6B26C0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85996" y="307416"/>
            <a:ext cx="4968000" cy="3314372"/>
          </a:xfrm>
          <a:prstGeom prst="rect">
            <a:avLst/>
          </a:prstGeom>
          <a:ln w="889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A8AF3C7-F7BF-2061-D927-F416C65C601A}"/>
              </a:ext>
            </a:extLst>
          </p:cNvPr>
          <p:cNvSpPr txBox="1"/>
          <p:nvPr/>
        </p:nvSpPr>
        <p:spPr>
          <a:xfrm>
            <a:off x="6930496" y="3621788"/>
            <a:ext cx="5596162" cy="461665"/>
          </a:xfrm>
          <a:prstGeom prst="rect">
            <a:avLst/>
          </a:prstGeom>
          <a:noFill/>
        </p:spPr>
        <p:txBody>
          <a:bodyPr wrap="square" rtlCol="0">
            <a:spAutoFit/>
          </a:bodyPr>
          <a:lstStyle/>
          <a:p>
            <a:r>
              <a:rPr lang="fr-FR" sz="2400" b="1">
                <a:solidFill>
                  <a:schemeClr val="bg1"/>
                </a:solidFill>
              </a:rPr>
              <a:t>Ngapali ou la tentation de la plage</a:t>
            </a:r>
            <a:endParaRPr lang="fr-FR" sz="2400" b="1" dirty="0">
              <a:solidFill>
                <a:schemeClr val="bg1"/>
              </a:solidFill>
            </a:endParaRPr>
          </a:p>
        </p:txBody>
      </p:sp>
    </p:spTree>
    <p:extLst>
      <p:ext uri="{BB962C8B-B14F-4D97-AF65-F5344CB8AC3E}">
        <p14:creationId xmlns:p14="http://schemas.microsoft.com/office/powerpoint/2010/main" val="428713392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28725F52-977A-5AF5-92ED-B375BDF13C01}"/>
            </a:ext>
          </a:extLst>
        </p:cNvPr>
        <p:cNvGrpSpPr/>
        <p:nvPr/>
      </p:nvGrpSpPr>
      <p:grpSpPr>
        <a:xfrm>
          <a:off x="0" y="0"/>
          <a:ext cx="0" cy="0"/>
          <a:chOff x="0" y="0"/>
          <a:chExt cx="0" cy="0"/>
        </a:xfrm>
      </p:grpSpPr>
      <p:pic>
        <p:nvPicPr>
          <p:cNvPr id="3" name="Image 2" descr="Une image contenant plein air, eau, arbre, Étendue d’eau&#10;&#10;Description générée automatiquement">
            <a:extLst>
              <a:ext uri="{FF2B5EF4-FFF2-40B4-BE49-F238E27FC236}">
                <a16:creationId xmlns:a16="http://schemas.microsoft.com/office/drawing/2014/main" id="{4053FEFC-F7A5-F3D3-0A62-0190E79998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651" y="3334407"/>
            <a:ext cx="4824000" cy="3218304"/>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02013A0-B74E-32E3-AD48-CCA4AF49CE7F}"/>
              </a:ext>
            </a:extLst>
          </p:cNvPr>
          <p:cNvSpPr txBox="1"/>
          <p:nvPr/>
        </p:nvSpPr>
        <p:spPr>
          <a:xfrm>
            <a:off x="0" y="2872742"/>
            <a:ext cx="5964382" cy="461665"/>
          </a:xfrm>
          <a:prstGeom prst="rect">
            <a:avLst/>
          </a:prstGeom>
          <a:noFill/>
        </p:spPr>
        <p:txBody>
          <a:bodyPr wrap="square" rtlCol="0">
            <a:spAutoFit/>
          </a:bodyPr>
          <a:lstStyle/>
          <a:p>
            <a:r>
              <a:rPr lang="fr-FR" sz="2400" b="1">
                <a:solidFill>
                  <a:schemeClr val="bg1"/>
                </a:solidFill>
              </a:rPr>
              <a:t>Archipel des Mergui, un rêve de naufragé</a:t>
            </a:r>
            <a:endParaRPr lang="fr-FR" sz="2400" b="1" dirty="0">
              <a:solidFill>
                <a:schemeClr val="bg1"/>
              </a:solidFill>
            </a:endParaRPr>
          </a:p>
        </p:txBody>
      </p:sp>
      <p:pic>
        <p:nvPicPr>
          <p:cNvPr id="6" name="Image 5" descr="Une image contenant plein air, ciel, bâtiment, statue&#10;&#10;Description générée automatiquement">
            <a:extLst>
              <a:ext uri="{FF2B5EF4-FFF2-40B4-BE49-F238E27FC236}">
                <a16:creationId xmlns:a16="http://schemas.microsoft.com/office/drawing/2014/main" id="{86E27FBB-57C3-51E1-0506-90B547FEC5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04349" y="264769"/>
            <a:ext cx="4932000" cy="3290355"/>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97366555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BF6D79B0-B8FD-CB0E-01C3-38A4177AFC7C}"/>
            </a:ext>
          </a:extLst>
        </p:cNvPr>
        <p:cNvGrpSpPr/>
        <p:nvPr/>
      </p:nvGrpSpPr>
      <p:grpSpPr>
        <a:xfrm>
          <a:off x="0" y="0"/>
          <a:ext cx="0" cy="0"/>
          <a:chOff x="0" y="0"/>
          <a:chExt cx="0" cy="0"/>
        </a:xfrm>
      </p:grpSpPr>
      <p:pic>
        <p:nvPicPr>
          <p:cNvPr id="3" name="Image 2" descr="Une image contenant plein air, bâtiment, Véhicule terrestre, roue&#10;&#10;Description générée automatiquement">
            <a:extLst>
              <a:ext uri="{FF2B5EF4-FFF2-40B4-BE49-F238E27FC236}">
                <a16:creationId xmlns:a16="http://schemas.microsoft.com/office/drawing/2014/main" id="{D8DC0271-31E4-54B9-FD55-754DCCE0E5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370" y="359117"/>
            <a:ext cx="4824000" cy="3218304"/>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palmier, plage, Tropiques&#10;&#10;Description générée automatiquement">
            <a:extLst>
              <a:ext uri="{FF2B5EF4-FFF2-40B4-BE49-F238E27FC236}">
                <a16:creationId xmlns:a16="http://schemas.microsoft.com/office/drawing/2014/main" id="{3AB16A8D-84C4-EF39-6C66-21DAF4A0EF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85106" y="3118485"/>
            <a:ext cx="6213524" cy="349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1465311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a:extLst>
            <a:ext uri="{FF2B5EF4-FFF2-40B4-BE49-F238E27FC236}">
              <a16:creationId xmlns:a16="http://schemas.microsoft.com/office/drawing/2014/main" id="{5B5D942B-7398-418F-3246-F033A825D90B}"/>
            </a:ext>
          </a:extLst>
        </p:cNvPr>
        <p:cNvGrpSpPr/>
        <p:nvPr/>
      </p:nvGrpSpPr>
      <p:grpSpPr>
        <a:xfrm>
          <a:off x="0" y="0"/>
          <a:ext cx="0" cy="0"/>
          <a:chOff x="0" y="0"/>
          <a:chExt cx="0" cy="0"/>
        </a:xfrm>
      </p:grpSpPr>
      <p:pic>
        <p:nvPicPr>
          <p:cNvPr id="3" name="Image 2" descr="Une image contenant plein air, bâtiment, arbre, hutte&#10;&#10;Description générée automatiquement">
            <a:extLst>
              <a:ext uri="{FF2B5EF4-FFF2-40B4-BE49-F238E27FC236}">
                <a16:creationId xmlns:a16="http://schemas.microsoft.com/office/drawing/2014/main" id="{C69CF769-D98E-E564-EAAD-9A106936AC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78465" y="259932"/>
            <a:ext cx="5508000" cy="3095496"/>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ciel, filet de pêche, eau&#10;&#10;Description générée automatiquement">
            <a:extLst>
              <a:ext uri="{FF2B5EF4-FFF2-40B4-BE49-F238E27FC236}">
                <a16:creationId xmlns:a16="http://schemas.microsoft.com/office/drawing/2014/main" id="{46728DF1-B45F-41C9-EB43-2243E2FAAD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4798" y="3662362"/>
            <a:ext cx="5307282" cy="298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053498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85194B6-9A7E-D72A-F18D-88DFBC3A3812}"/>
            </a:ext>
          </a:extLst>
        </p:cNvPr>
        <p:cNvGrpSpPr/>
        <p:nvPr/>
      </p:nvGrpSpPr>
      <p:grpSpPr>
        <a:xfrm>
          <a:off x="0" y="0"/>
          <a:ext cx="0" cy="0"/>
          <a:chOff x="0" y="0"/>
          <a:chExt cx="0" cy="0"/>
        </a:xfrm>
      </p:grpSpPr>
      <p:pic>
        <p:nvPicPr>
          <p:cNvPr id="3" name="Image 2" descr="Une image contenant Visage humain, plein air, habits, Chapeau de soleil&#10;&#10;Description générée automatiquement">
            <a:extLst>
              <a:ext uri="{FF2B5EF4-FFF2-40B4-BE49-F238E27FC236}">
                <a16:creationId xmlns:a16="http://schemas.microsoft.com/office/drawing/2014/main" id="{513C4BEB-BA64-833C-D218-B6A36153FE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313372"/>
            <a:ext cx="6012000" cy="3384756"/>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descr="Une image contenant plein air, palmier, Tropiques, arbre&#10;&#10;Description générée automatiquement">
            <a:extLst>
              <a:ext uri="{FF2B5EF4-FFF2-40B4-BE49-F238E27FC236}">
                <a16:creationId xmlns:a16="http://schemas.microsoft.com/office/drawing/2014/main" id="{424DC660-03D5-5828-1725-F1D7D95BC7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99200" y="3343627"/>
            <a:ext cx="5688000" cy="3201001"/>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43816560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4FB2A28E-A120-DA46-73AD-3A5A0EEDDEE5}"/>
            </a:ext>
          </a:extLst>
        </p:cNvPr>
        <p:cNvGrpSpPr/>
        <p:nvPr/>
      </p:nvGrpSpPr>
      <p:grpSpPr>
        <a:xfrm>
          <a:off x="0" y="0"/>
          <a:ext cx="0" cy="0"/>
          <a:chOff x="0" y="0"/>
          <a:chExt cx="0" cy="0"/>
        </a:xfrm>
      </p:grpSpPr>
      <p:pic>
        <p:nvPicPr>
          <p:cNvPr id="3" name="Image 2" descr="Une image contenant bâtiment, ciel, lieu de culte, stupa&#10;&#10;Description générée automatiquement">
            <a:extLst>
              <a:ext uri="{FF2B5EF4-FFF2-40B4-BE49-F238E27FC236}">
                <a16:creationId xmlns:a16="http://schemas.microsoft.com/office/drawing/2014/main" id="{7945EEB0-C8D4-76B7-75EF-8376A1CFD2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9393" y="3287279"/>
            <a:ext cx="4860000" cy="3241553"/>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431F79D-F7D7-A405-ECDE-0DF6B2624DE0}"/>
              </a:ext>
            </a:extLst>
          </p:cNvPr>
          <p:cNvSpPr txBox="1"/>
          <p:nvPr/>
        </p:nvSpPr>
        <p:spPr>
          <a:xfrm>
            <a:off x="1177159" y="2825614"/>
            <a:ext cx="4660980" cy="461665"/>
          </a:xfrm>
          <a:prstGeom prst="rect">
            <a:avLst/>
          </a:prstGeom>
          <a:noFill/>
        </p:spPr>
        <p:txBody>
          <a:bodyPr wrap="square" rtlCol="0">
            <a:spAutoFit/>
          </a:bodyPr>
          <a:lstStyle/>
          <a:p>
            <a:r>
              <a:rPr lang="fr-FR" sz="2400" b="1">
                <a:solidFill>
                  <a:schemeClr val="bg1"/>
                </a:solidFill>
              </a:rPr>
              <a:t>Pagode Shwedagon</a:t>
            </a:r>
            <a:endParaRPr lang="fr-FR" sz="2400" b="1" dirty="0">
              <a:solidFill>
                <a:schemeClr val="bg1"/>
              </a:solidFill>
            </a:endParaRPr>
          </a:p>
        </p:txBody>
      </p:sp>
      <p:pic>
        <p:nvPicPr>
          <p:cNvPr id="6" name="Image 5" descr="Une image contenant Visage humain, personne, habits, bougie&#10;&#10;Description générée automatiquement">
            <a:extLst>
              <a:ext uri="{FF2B5EF4-FFF2-40B4-BE49-F238E27FC236}">
                <a16:creationId xmlns:a16="http://schemas.microsoft.com/office/drawing/2014/main" id="{836B904A-8E5A-0A85-477A-4219568BDC0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243599" y="285000"/>
            <a:ext cx="4716000" cy="3144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69261E3-A190-551C-79B9-C0B7F1510A07}"/>
              </a:ext>
            </a:extLst>
          </p:cNvPr>
          <p:cNvSpPr txBox="1"/>
          <p:nvPr/>
        </p:nvSpPr>
        <p:spPr>
          <a:xfrm>
            <a:off x="7354972" y="3519532"/>
            <a:ext cx="5361372" cy="830997"/>
          </a:xfrm>
          <a:prstGeom prst="rect">
            <a:avLst/>
          </a:prstGeom>
          <a:noFill/>
        </p:spPr>
        <p:txBody>
          <a:bodyPr wrap="square" rtlCol="0">
            <a:spAutoFit/>
          </a:bodyPr>
          <a:lstStyle/>
          <a:p>
            <a:r>
              <a:rPr lang="fr-FR" sz="2400" b="1" dirty="0">
                <a:solidFill>
                  <a:srgbClr val="FFFF00"/>
                </a:solidFill>
              </a:rPr>
              <a:t>Lac </a:t>
            </a:r>
            <a:r>
              <a:rPr lang="fr-FR" sz="2400" b="1" dirty="0" err="1">
                <a:solidFill>
                  <a:srgbClr val="FFFF00"/>
                </a:solidFill>
              </a:rPr>
              <a:t>Inle</a:t>
            </a:r>
            <a:r>
              <a:rPr lang="fr-FR" sz="2400" b="1" dirty="0">
                <a:solidFill>
                  <a:srgbClr val="FFFF00"/>
                </a:solidFill>
              </a:rPr>
              <a:t> </a:t>
            </a:r>
            <a:r>
              <a:rPr lang="fr-FR" sz="2400" b="1" dirty="0" err="1">
                <a:solidFill>
                  <a:srgbClr val="FFFF00"/>
                </a:solidFill>
              </a:rPr>
              <a:t>birmanie</a:t>
            </a:r>
            <a:r>
              <a:rPr lang="fr-FR" sz="2400" b="1" dirty="0">
                <a:solidFill>
                  <a:srgbClr val="FFFF00"/>
                </a:solidFill>
              </a:rPr>
              <a:t>, femme en habit traditionnels</a:t>
            </a:r>
          </a:p>
        </p:txBody>
      </p:sp>
    </p:spTree>
    <p:extLst>
      <p:ext uri="{BB962C8B-B14F-4D97-AF65-F5344CB8AC3E}">
        <p14:creationId xmlns:p14="http://schemas.microsoft.com/office/powerpoint/2010/main" val="324314934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0F332C38-AE2E-5F3B-E593-D89589A9D761}"/>
            </a:ext>
          </a:extLst>
        </p:cNvPr>
        <p:cNvGrpSpPr/>
        <p:nvPr/>
      </p:nvGrpSpPr>
      <p:grpSpPr>
        <a:xfrm>
          <a:off x="0" y="0"/>
          <a:ext cx="0" cy="0"/>
          <a:chOff x="0" y="0"/>
          <a:chExt cx="0" cy="0"/>
        </a:xfrm>
      </p:grpSpPr>
      <p:pic>
        <p:nvPicPr>
          <p:cNvPr id="3" name="Image 2" descr="Une image contenant plein air, ciel, nuage, plage&#10;&#10;Description générée automatiquement">
            <a:extLst>
              <a:ext uri="{FF2B5EF4-FFF2-40B4-BE49-F238E27FC236}">
                <a16:creationId xmlns:a16="http://schemas.microsoft.com/office/drawing/2014/main" id="{EF911D31-C389-3B28-CD03-9315900F5D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759" y="283493"/>
            <a:ext cx="4716000" cy="3145507"/>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269276B-6378-7D11-C7C6-19E82E442F0D}"/>
              </a:ext>
            </a:extLst>
          </p:cNvPr>
          <p:cNvSpPr txBox="1"/>
          <p:nvPr/>
        </p:nvSpPr>
        <p:spPr>
          <a:xfrm>
            <a:off x="176885" y="3429000"/>
            <a:ext cx="5645846" cy="461665"/>
          </a:xfrm>
          <a:prstGeom prst="rect">
            <a:avLst/>
          </a:prstGeom>
          <a:noFill/>
        </p:spPr>
        <p:txBody>
          <a:bodyPr wrap="square" rtlCol="0">
            <a:spAutoFit/>
          </a:bodyPr>
          <a:lstStyle/>
          <a:p>
            <a:r>
              <a:rPr lang="fr-FR" sz="2400" b="1" dirty="0">
                <a:solidFill>
                  <a:srgbClr val="FFFF00"/>
                </a:solidFill>
              </a:rPr>
              <a:t>La plage de sable blanc de </a:t>
            </a:r>
            <a:r>
              <a:rPr lang="fr-FR" sz="2400" b="1" dirty="0" err="1">
                <a:solidFill>
                  <a:srgbClr val="FFFF00"/>
                </a:solidFill>
              </a:rPr>
              <a:t>Ngapali</a:t>
            </a:r>
            <a:endParaRPr lang="fr-FR" sz="2400" b="1" dirty="0">
              <a:solidFill>
                <a:srgbClr val="FFFF00"/>
              </a:solidFill>
            </a:endParaRPr>
          </a:p>
        </p:txBody>
      </p:sp>
      <p:pic>
        <p:nvPicPr>
          <p:cNvPr id="6" name="Image 5" descr="Une image contenant plein air, bâtiment, nuage, ciel&#10;&#10;Description générée automatiquement">
            <a:extLst>
              <a:ext uri="{FF2B5EF4-FFF2-40B4-BE49-F238E27FC236}">
                <a16:creationId xmlns:a16="http://schemas.microsoft.com/office/drawing/2014/main" id="{B5961768-471E-D97E-B0E1-B9D2736C28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1115" y="3429000"/>
            <a:ext cx="4824000" cy="3216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5DB047A-422F-F306-365A-C9C9FA4F71E4}"/>
              </a:ext>
            </a:extLst>
          </p:cNvPr>
          <p:cNvSpPr txBox="1"/>
          <p:nvPr/>
        </p:nvSpPr>
        <p:spPr>
          <a:xfrm>
            <a:off x="8738635" y="2967335"/>
            <a:ext cx="5195455" cy="461665"/>
          </a:xfrm>
          <a:prstGeom prst="rect">
            <a:avLst/>
          </a:prstGeom>
          <a:noFill/>
        </p:spPr>
        <p:txBody>
          <a:bodyPr wrap="square" rtlCol="0">
            <a:spAutoFit/>
          </a:bodyPr>
          <a:lstStyle/>
          <a:p>
            <a:r>
              <a:rPr lang="fr-FR" sz="2400" b="1" dirty="0">
                <a:solidFill>
                  <a:srgbClr val="FFFF00"/>
                </a:solidFill>
              </a:rPr>
              <a:t>Mandalay</a:t>
            </a:r>
          </a:p>
        </p:txBody>
      </p:sp>
    </p:spTree>
    <p:extLst>
      <p:ext uri="{BB962C8B-B14F-4D97-AF65-F5344CB8AC3E}">
        <p14:creationId xmlns:p14="http://schemas.microsoft.com/office/powerpoint/2010/main" val="177668899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7DC45C00-2D8C-B049-514D-18A9022FBCEA}"/>
            </a:ext>
          </a:extLst>
        </p:cNvPr>
        <p:cNvGrpSpPr/>
        <p:nvPr/>
      </p:nvGrpSpPr>
      <p:grpSpPr>
        <a:xfrm>
          <a:off x="0" y="0"/>
          <a:ext cx="0" cy="0"/>
          <a:chOff x="0" y="0"/>
          <a:chExt cx="0" cy="0"/>
        </a:xfrm>
      </p:grpSpPr>
      <p:pic>
        <p:nvPicPr>
          <p:cNvPr id="3" name="Image 2" descr="Une image contenant plein air, paysage, herbe, ciel&#10;&#10;Description générée automatiquement">
            <a:extLst>
              <a:ext uri="{FF2B5EF4-FFF2-40B4-BE49-F238E27FC236}">
                <a16:creationId xmlns:a16="http://schemas.microsoft.com/office/drawing/2014/main" id="{DC9CA2C9-C691-89AA-3E9C-36B661428B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22252" y="387042"/>
            <a:ext cx="4572000" cy="3041958"/>
          </a:xfrm>
          <a:prstGeom prst="rect">
            <a:avLst/>
          </a:prstGeom>
          <a:ln w="88900" cap="sq" cmpd="thickThin">
            <a:solidFill>
              <a:srgbClr val="FF0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238351D4-8221-1070-CAD0-57381BBA7BFF}"/>
              </a:ext>
            </a:extLst>
          </p:cNvPr>
          <p:cNvSpPr txBox="1"/>
          <p:nvPr/>
        </p:nvSpPr>
        <p:spPr>
          <a:xfrm>
            <a:off x="7493877" y="3429000"/>
            <a:ext cx="4382814" cy="2677656"/>
          </a:xfrm>
          <a:prstGeom prst="rect">
            <a:avLst/>
          </a:prstGeom>
          <a:noFill/>
        </p:spPr>
        <p:txBody>
          <a:bodyPr wrap="square">
            <a:spAutoFit/>
          </a:bodyPr>
          <a:lstStyle/>
          <a:p>
            <a:r>
              <a:rPr lang="fr-FR" sz="2400" b="1" dirty="0" err="1"/>
              <a:t>Hpa-An</a:t>
            </a:r>
            <a:r>
              <a:rPr lang="fr-FR" sz="2400" b="1" dirty="0"/>
              <a:t> est une petite ville au sud-est de la Birmanie. Elle se visite rapidement mais elle regorge de beautés naturelles aux alentours : rizières, grottes, montagnes karstiques, …</a:t>
            </a:r>
          </a:p>
        </p:txBody>
      </p:sp>
      <p:pic>
        <p:nvPicPr>
          <p:cNvPr id="8" name="Image 7" descr="Une image contenant ciel, plein air, nuage, arbre&#10;&#10;Description générée automatiquement">
            <a:extLst>
              <a:ext uri="{FF2B5EF4-FFF2-40B4-BE49-F238E27FC236}">
                <a16:creationId xmlns:a16="http://schemas.microsoft.com/office/drawing/2014/main" id="{E3C55A64-4186-44BB-8EE4-DC402CE40F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7748" y="3321269"/>
            <a:ext cx="4644000" cy="3096000"/>
          </a:xfrm>
          <a:prstGeom prst="rect">
            <a:avLst/>
          </a:prstGeom>
          <a:ln w="88900" cap="sq" cmpd="thickThin">
            <a:solidFill>
              <a:srgbClr val="FF00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B16FE687-05B8-DD24-0AF9-7D9BE638233E}"/>
              </a:ext>
            </a:extLst>
          </p:cNvPr>
          <p:cNvSpPr txBox="1"/>
          <p:nvPr/>
        </p:nvSpPr>
        <p:spPr>
          <a:xfrm>
            <a:off x="523277" y="2387796"/>
            <a:ext cx="5018809" cy="830997"/>
          </a:xfrm>
          <a:prstGeom prst="rect">
            <a:avLst/>
          </a:prstGeom>
          <a:noFill/>
        </p:spPr>
        <p:txBody>
          <a:bodyPr wrap="square" rtlCol="0">
            <a:spAutoFit/>
          </a:bodyPr>
          <a:lstStyle/>
          <a:p>
            <a:r>
              <a:rPr lang="fr-FR" sz="2400" b="1"/>
              <a:t>Yangon, ou « Rangoun », est la plus grande ville de Birmanie</a:t>
            </a:r>
            <a:endParaRPr lang="fr-FR" sz="2400" b="1" dirty="0"/>
          </a:p>
        </p:txBody>
      </p:sp>
    </p:spTree>
    <p:extLst>
      <p:ext uri="{BB962C8B-B14F-4D97-AF65-F5344CB8AC3E}">
        <p14:creationId xmlns:p14="http://schemas.microsoft.com/office/powerpoint/2010/main" val="412749386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C5432CBD-214F-B966-DDF1-63A523F3E3C9}"/>
            </a:ext>
          </a:extLst>
        </p:cNvPr>
        <p:cNvGrpSpPr/>
        <p:nvPr/>
      </p:nvGrpSpPr>
      <p:grpSpPr>
        <a:xfrm>
          <a:off x="0" y="0"/>
          <a:ext cx="0" cy="0"/>
          <a:chOff x="0" y="0"/>
          <a:chExt cx="0" cy="0"/>
        </a:xfrm>
      </p:grpSpPr>
      <p:pic>
        <p:nvPicPr>
          <p:cNvPr id="4" name="Image 3" descr="Une image contenant transport, plein air, embarcation, eau&#10;&#10;Description générée automatiquement">
            <a:extLst>
              <a:ext uri="{FF2B5EF4-FFF2-40B4-BE49-F238E27FC236}">
                <a16:creationId xmlns:a16="http://schemas.microsoft.com/office/drawing/2014/main" id="{CE72A537-3B03-5E9B-0F1C-56CF566FCC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571" y="294291"/>
            <a:ext cx="4896000" cy="3257527"/>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ZoneTexte 4">
            <a:extLst>
              <a:ext uri="{FF2B5EF4-FFF2-40B4-BE49-F238E27FC236}">
                <a16:creationId xmlns:a16="http://schemas.microsoft.com/office/drawing/2014/main" id="{07E38013-BE0E-FABC-8377-0212624BF8C8}"/>
              </a:ext>
            </a:extLst>
          </p:cNvPr>
          <p:cNvSpPr txBox="1"/>
          <p:nvPr/>
        </p:nvSpPr>
        <p:spPr>
          <a:xfrm>
            <a:off x="1180623" y="3551818"/>
            <a:ext cx="4552507" cy="461665"/>
          </a:xfrm>
          <a:prstGeom prst="rect">
            <a:avLst/>
          </a:prstGeom>
          <a:noFill/>
        </p:spPr>
        <p:txBody>
          <a:bodyPr wrap="square" rtlCol="0">
            <a:spAutoFit/>
          </a:bodyPr>
          <a:lstStyle/>
          <a:p>
            <a:r>
              <a:rPr lang="fr-FR" sz="2400" b="1">
                <a:solidFill>
                  <a:srgbClr val="FFFF00"/>
                </a:solidFill>
              </a:rPr>
              <a:t>Le golfe du Bengale</a:t>
            </a:r>
            <a:endParaRPr lang="fr-FR" sz="2400" b="1" dirty="0">
              <a:solidFill>
                <a:srgbClr val="FFFF00"/>
              </a:solidFill>
            </a:endParaRPr>
          </a:p>
        </p:txBody>
      </p:sp>
      <p:pic>
        <p:nvPicPr>
          <p:cNvPr id="7" name="Image 6" descr="Une image contenant plein air, ciel, nuage, eau&#10;&#10;Description générée automatiquement">
            <a:extLst>
              <a:ext uri="{FF2B5EF4-FFF2-40B4-BE49-F238E27FC236}">
                <a16:creationId xmlns:a16="http://schemas.microsoft.com/office/drawing/2014/main" id="{D0681716-53C7-FBD7-F888-C51CD6DB559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8429" y="3205656"/>
            <a:ext cx="5004000" cy="3329383"/>
          </a:xfrm>
          <a:prstGeom prst="roundRect">
            <a:avLst>
              <a:gd name="adj" fmla="val 16667"/>
            </a:avLst>
          </a:prstGeom>
          <a:ln w="73025">
            <a:solidFill>
              <a:srgbClr val="FFFF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ZoneTexte 7">
            <a:extLst>
              <a:ext uri="{FF2B5EF4-FFF2-40B4-BE49-F238E27FC236}">
                <a16:creationId xmlns:a16="http://schemas.microsoft.com/office/drawing/2014/main" id="{DE5FA422-1C7E-6665-0BD3-4DB6F981A9F2}"/>
              </a:ext>
            </a:extLst>
          </p:cNvPr>
          <p:cNvSpPr txBox="1"/>
          <p:nvPr/>
        </p:nvSpPr>
        <p:spPr>
          <a:xfrm>
            <a:off x="6918429" y="1984664"/>
            <a:ext cx="5101937" cy="1200329"/>
          </a:xfrm>
          <a:prstGeom prst="rect">
            <a:avLst/>
          </a:prstGeom>
          <a:noFill/>
        </p:spPr>
        <p:txBody>
          <a:bodyPr wrap="square" rtlCol="0">
            <a:spAutoFit/>
          </a:bodyPr>
          <a:lstStyle/>
          <a:p>
            <a:r>
              <a:rPr lang="fr-FR" sz="2400" b="1">
                <a:solidFill>
                  <a:srgbClr val="FFFF00"/>
                </a:solidFill>
              </a:rPr>
              <a:t>Le lac Inle, dans l'est du pays, est une destination touristique incontournable en Birmanie </a:t>
            </a:r>
            <a:endParaRPr lang="fr-FR" sz="2400" b="1" dirty="0">
              <a:solidFill>
                <a:srgbClr val="FFFF00"/>
              </a:solidFill>
            </a:endParaRPr>
          </a:p>
        </p:txBody>
      </p:sp>
    </p:spTree>
    <p:extLst>
      <p:ext uri="{BB962C8B-B14F-4D97-AF65-F5344CB8AC3E}">
        <p14:creationId xmlns:p14="http://schemas.microsoft.com/office/powerpoint/2010/main" val="256745175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4AB4F-7F9A-4D31-1E0C-C74ADED1A2BA}"/>
            </a:ext>
          </a:extLst>
        </p:cNvPr>
        <p:cNvGrpSpPr/>
        <p:nvPr/>
      </p:nvGrpSpPr>
      <p:grpSpPr>
        <a:xfrm>
          <a:off x="0" y="0"/>
          <a:ext cx="0" cy="0"/>
          <a:chOff x="0" y="0"/>
          <a:chExt cx="0" cy="0"/>
        </a:xfrm>
      </p:grpSpPr>
      <p:pic>
        <p:nvPicPr>
          <p:cNvPr id="3" name="Image 2" descr="Une image contenant personne, plein air, Amour, Visage humain&#10;&#10;Description générée automatiquement">
            <a:extLst>
              <a:ext uri="{FF2B5EF4-FFF2-40B4-BE49-F238E27FC236}">
                <a16:creationId xmlns:a16="http://schemas.microsoft.com/office/drawing/2014/main" id="{F1F43AD7-3D22-7418-89B5-DBEC868C0F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2755" y="1291144"/>
            <a:ext cx="7308000" cy="410709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EDEF256-EC37-6B8B-0633-CD5BBD9D7AE3}"/>
              </a:ext>
            </a:extLst>
          </p:cNvPr>
          <p:cNvSpPr txBox="1"/>
          <p:nvPr/>
        </p:nvSpPr>
        <p:spPr>
          <a:xfrm>
            <a:off x="2884254" y="622061"/>
            <a:ext cx="9549245" cy="584775"/>
          </a:xfrm>
          <a:prstGeom prst="rect">
            <a:avLst/>
          </a:prstGeom>
          <a:noFill/>
        </p:spPr>
        <p:txBody>
          <a:bodyPr wrap="square" rtlCol="0">
            <a:spAutoFit/>
          </a:bodyPr>
          <a:lstStyle/>
          <a:p>
            <a:r>
              <a:rPr lang="fr-FR" sz="3200" b="1" dirty="0">
                <a:solidFill>
                  <a:schemeClr val="bg1"/>
                </a:solidFill>
              </a:rPr>
              <a:t>Lorient Vous A Présenté La Birmanie</a:t>
            </a:r>
          </a:p>
        </p:txBody>
      </p:sp>
      <p:sp>
        <p:nvSpPr>
          <p:cNvPr id="5" name="ZoneTexte 4">
            <a:extLst>
              <a:ext uri="{FF2B5EF4-FFF2-40B4-BE49-F238E27FC236}">
                <a16:creationId xmlns:a16="http://schemas.microsoft.com/office/drawing/2014/main" id="{1E59ABC3-1EEE-9540-F816-0C14F6742587}"/>
              </a:ext>
            </a:extLst>
          </p:cNvPr>
          <p:cNvSpPr txBox="1"/>
          <p:nvPr/>
        </p:nvSpPr>
        <p:spPr>
          <a:xfrm>
            <a:off x="3633714" y="5566856"/>
            <a:ext cx="8281554"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6" name="ZoneTexte 5">
            <a:extLst>
              <a:ext uri="{FF2B5EF4-FFF2-40B4-BE49-F238E27FC236}">
                <a16:creationId xmlns:a16="http://schemas.microsoft.com/office/drawing/2014/main" id="{FDE09531-2F41-1A91-0337-893C034C2B11}"/>
              </a:ext>
            </a:extLst>
          </p:cNvPr>
          <p:cNvSpPr txBox="1"/>
          <p:nvPr/>
        </p:nvSpPr>
        <p:spPr>
          <a:xfrm>
            <a:off x="5740439" y="6151631"/>
            <a:ext cx="4405746" cy="584775"/>
          </a:xfrm>
          <a:prstGeom prst="rect">
            <a:avLst/>
          </a:prstGeom>
          <a:noFill/>
        </p:spPr>
        <p:txBody>
          <a:bodyPr wrap="square" rtlCol="0">
            <a:spAutoFit/>
          </a:bodyPr>
          <a:lstStyle/>
          <a:p>
            <a:r>
              <a:rPr lang="fr-FR" sz="3200" b="1" dirty="0">
                <a:solidFill>
                  <a:schemeClr val="bg1"/>
                </a:solidFill>
              </a:rPr>
              <a:t>Daniel</a:t>
            </a:r>
          </a:p>
        </p:txBody>
      </p:sp>
    </p:spTree>
    <p:extLst>
      <p:ext uri="{BB962C8B-B14F-4D97-AF65-F5344CB8AC3E}">
        <p14:creationId xmlns:p14="http://schemas.microsoft.com/office/powerpoint/2010/main" val="389464909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138</TotalTime>
  <Words>438</Words>
  <Application>Microsoft Office PowerPoint</Application>
  <PresentationFormat>Grand écran</PresentationFormat>
  <Paragraphs>38</Paragraphs>
  <Slides>30</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2024-10-21T05:08:32Z</dcterms:created>
  <dcterms:modified xsi:type="dcterms:W3CDTF">2024-10-21T08:47:38Z</dcterms:modified>
</cp:coreProperties>
</file>